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05"/>
    <a:srgbClr val="003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5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6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63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46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0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5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72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03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97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99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50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34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AC9A8-B99C-47C7-9ACE-B8D7BDFB602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2F70E-7276-4E7D-B748-93B3831F95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17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45580" cy="43637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18460"/>
            <a:ext cx="3528060" cy="4183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06071" y="3016944"/>
            <a:ext cx="3115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rgbClr val="003DA5"/>
                </a:solidFill>
                <a:latin typeface="Montserrat ExtraBold" panose="00000900000000000000" pitchFamily="2" charset="0"/>
              </a:rPr>
              <a:t>Vous servir sans accroc : La Poste vous informe !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9723" y="3563043"/>
            <a:ext cx="33292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latin typeface="Montserrat" panose="00000500000000000000" pitchFamily="2" charset="0"/>
              </a:rPr>
              <a:t>Chaque année, </a:t>
            </a:r>
            <a:r>
              <a:rPr lang="fr-FR" sz="1200" b="1" dirty="0">
                <a:latin typeface="Montserrat" panose="00000500000000000000" pitchFamily="2" charset="0"/>
              </a:rPr>
              <a:t>plus de </a:t>
            </a:r>
            <a:r>
              <a:rPr lang="fr-FR" sz="1600" b="1" dirty="0">
                <a:solidFill>
                  <a:srgbClr val="FFCB05"/>
                </a:solidFill>
                <a:latin typeface="Montserrat" panose="00000500000000000000" pitchFamily="2" charset="0"/>
              </a:rPr>
              <a:t>2000</a:t>
            </a:r>
            <a:r>
              <a:rPr lang="fr-FR" sz="1200" b="1" dirty="0">
                <a:latin typeface="Montserrat" panose="00000500000000000000" pitchFamily="2" charset="0"/>
              </a:rPr>
              <a:t> </a:t>
            </a:r>
            <a:r>
              <a:rPr lang="fr-FR" sz="1200" b="1" dirty="0">
                <a:solidFill>
                  <a:srgbClr val="FFCB05"/>
                </a:solidFill>
                <a:latin typeface="Montserrat" panose="00000500000000000000" pitchFamily="2" charset="0"/>
              </a:rPr>
              <a:t>facteurs</a:t>
            </a:r>
            <a:r>
              <a:rPr lang="fr-FR" sz="1200" b="1" dirty="0">
                <a:latin typeface="Montserrat" panose="00000500000000000000" pitchFamily="2" charset="0"/>
              </a:rPr>
              <a:t> sont mordus </a:t>
            </a:r>
            <a:r>
              <a:rPr lang="fr-FR" sz="1200" dirty="0">
                <a:latin typeface="Montserrat" panose="00000500000000000000" pitchFamily="2" charset="0"/>
              </a:rPr>
              <a:t>par des chiens lors de leur tournée. Cela peut avoir des conséquences graves, tant pour les facteurs que pour les propriétaires d’animaux.</a:t>
            </a:r>
          </a:p>
          <a:p>
            <a:pPr algn="ctr"/>
            <a:endParaRPr lang="fr-FR" sz="1200" dirty="0">
              <a:latin typeface="Montserrat" panose="00000500000000000000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557773" y="5101212"/>
            <a:ext cx="5280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3DA5"/>
                </a:solidFill>
                <a:latin typeface="Montserrat" panose="00000500000000000000" pitchFamily="2" charset="0"/>
              </a:rPr>
              <a:t>gestes simples pour éviter le pire : </a:t>
            </a:r>
            <a:endParaRPr lang="fr-FR" sz="1200" dirty="0">
              <a:solidFill>
                <a:srgbClr val="003DA5"/>
              </a:solidFill>
              <a:latin typeface="Montserrat" panose="00000500000000000000" pitchFamily="2" charset="0"/>
            </a:endParaRPr>
          </a:p>
          <a:p>
            <a:endParaRPr lang="fr-FR" sz="1200" dirty="0">
              <a:solidFill>
                <a:srgbClr val="003DA5"/>
              </a:solidFill>
              <a:latin typeface="Montserrat" panose="000005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59017" y="4749263"/>
            <a:ext cx="28111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solidFill>
                  <a:srgbClr val="003DA5"/>
                </a:solidFill>
                <a:latin typeface="Montserrat ExtraBold" panose="00000900000000000000" pitchFamily="2" charset="0"/>
              </a:rPr>
              <a:t>4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261425" y="5611223"/>
            <a:ext cx="32841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fr-FR" sz="1200" dirty="0">
                <a:latin typeface="Montserrat" panose="00000500000000000000" pitchFamily="2" charset="0"/>
              </a:rPr>
              <a:t>Si votre chien se met à courir en direction du facteur, merci de le </a:t>
            </a:r>
            <a:r>
              <a:rPr lang="fr-FR" sz="1200" b="1" dirty="0">
                <a:latin typeface="Montserrat" panose="00000500000000000000" pitchFamily="2" charset="0"/>
              </a:rPr>
              <a:t>rappeler fermement.</a:t>
            </a:r>
          </a:p>
          <a:p>
            <a:pPr marL="228600" indent="-228600">
              <a:buFont typeface="+mj-lt"/>
              <a:buAutoNum type="arabicPeriod" startAt="3"/>
            </a:pPr>
            <a:endParaRPr lang="fr-FR" sz="1200" b="1" dirty="0">
              <a:latin typeface="Montserrat" panose="00000500000000000000" pitchFamily="2" charset="0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fr-FR" sz="1200" dirty="0">
                <a:latin typeface="Montserrat" panose="00000500000000000000" pitchFamily="2" charset="0"/>
              </a:rPr>
              <a:t>Vérifiez la </a:t>
            </a:r>
            <a:r>
              <a:rPr lang="fr-FR" sz="1200" b="1" dirty="0">
                <a:latin typeface="Montserrat" panose="00000500000000000000" pitchFamily="2" charset="0"/>
              </a:rPr>
              <a:t>bonne hauteur de votre portail </a:t>
            </a:r>
            <a:r>
              <a:rPr lang="fr-FR" sz="1200" dirty="0">
                <a:latin typeface="Montserrat" panose="00000500000000000000" pitchFamily="2" charset="0"/>
              </a:rPr>
              <a:t>et le </a:t>
            </a:r>
            <a:r>
              <a:rPr lang="fr-FR" sz="1200" b="1" dirty="0">
                <a:latin typeface="Montserrat" panose="00000500000000000000" pitchFamily="2" charset="0"/>
              </a:rPr>
              <a:t>bon entretien de vos clôtures </a:t>
            </a:r>
            <a:r>
              <a:rPr lang="fr-FR" sz="1200" dirty="0">
                <a:latin typeface="Montserrat" panose="00000500000000000000" pitchFamily="2" charset="0"/>
              </a:rPr>
              <a:t>pour éviter que votre chien ne s’échappe lors du passage de votre facteur.</a:t>
            </a:r>
          </a:p>
          <a:p>
            <a:endParaRPr lang="fr-FR" sz="1200" dirty="0">
              <a:latin typeface="Montserrat" panose="00000500000000000000" pitchFamily="2" charset="0"/>
            </a:endParaRPr>
          </a:p>
          <a:p>
            <a:endParaRPr lang="fr-FR" sz="1200" dirty="0">
              <a:latin typeface="Montserrat" panose="00000500000000000000" pitchFamily="2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13692" y="5611223"/>
            <a:ext cx="29409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fr-FR" sz="1200" dirty="0">
                <a:latin typeface="Montserrat" panose="00000500000000000000" pitchFamily="2" charset="0"/>
              </a:rPr>
              <a:t>Assurez-vous que votre chien </a:t>
            </a:r>
            <a:r>
              <a:rPr lang="fr-FR" sz="1200" b="1" dirty="0">
                <a:latin typeface="Montserrat" panose="00000500000000000000" pitchFamily="2" charset="0"/>
              </a:rPr>
              <a:t>ne puisse pas s’échapper </a:t>
            </a:r>
            <a:r>
              <a:rPr lang="fr-FR" sz="1200" dirty="0">
                <a:latin typeface="Montserrat" panose="00000500000000000000" pitchFamily="2" charset="0"/>
              </a:rPr>
              <a:t>de votre propriété. Lors du passage du facteur, </a:t>
            </a:r>
            <a:r>
              <a:rPr lang="fr-FR" sz="1200" b="1" dirty="0">
                <a:latin typeface="Montserrat" panose="00000500000000000000" pitchFamily="2" charset="0"/>
              </a:rPr>
              <a:t>fermez bien votre portail </a:t>
            </a:r>
            <a:r>
              <a:rPr lang="fr-FR" sz="1200" dirty="0">
                <a:latin typeface="Montserrat" panose="00000500000000000000" pitchFamily="2" charset="0"/>
              </a:rPr>
              <a:t>ou </a:t>
            </a:r>
            <a:r>
              <a:rPr lang="fr-FR" sz="1200" b="1" dirty="0">
                <a:latin typeface="Montserrat" panose="00000500000000000000" pitchFamily="2" charset="0"/>
              </a:rPr>
              <a:t>attachez</a:t>
            </a:r>
            <a:r>
              <a:rPr lang="fr-FR" sz="1200" dirty="0">
                <a:latin typeface="Montserrat" panose="00000500000000000000" pitchFamily="2" charset="0"/>
              </a:rPr>
              <a:t> votre chien.</a:t>
            </a:r>
          </a:p>
          <a:p>
            <a:pPr marL="228600" indent="-228600">
              <a:buFont typeface="+mj-lt"/>
              <a:buAutoNum type="arabicPeriod"/>
            </a:pPr>
            <a:endParaRPr lang="fr-FR" sz="1200" dirty="0">
              <a:latin typeface="Montserrat" panose="00000500000000000000" pitchFamily="2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fr-FR" sz="1200" dirty="0">
                <a:latin typeface="Montserrat" panose="00000500000000000000" pitchFamily="2" charset="0"/>
              </a:rPr>
              <a:t>Placez votre chien </a:t>
            </a:r>
            <a:r>
              <a:rPr lang="fr-FR" sz="1200" b="1" dirty="0">
                <a:latin typeface="Montserrat" panose="00000500000000000000" pitchFamily="2" charset="0"/>
              </a:rPr>
              <a:t>dans une pièce à part </a:t>
            </a:r>
            <a:r>
              <a:rPr lang="fr-FR" sz="1200" dirty="0">
                <a:latin typeface="Montserrat" panose="00000500000000000000" pitchFamily="2" charset="0"/>
              </a:rPr>
              <a:t>avant d’aller ouvrir la porte lorsque le facteur sonne pour un colis ou un recommandé.</a:t>
            </a:r>
          </a:p>
          <a:p>
            <a:endParaRPr lang="fr-FR" sz="1200" dirty="0">
              <a:latin typeface="Montserrat" panose="00000500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72757" y="8139851"/>
            <a:ext cx="6644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Montserrat" panose="00000500000000000000" pitchFamily="2" charset="0"/>
              </a:rPr>
              <a:t>Pour une distribution en toute sécurité, placez votre boîte aux lettres afin qu’elle soit </a:t>
            </a:r>
            <a:r>
              <a:rPr lang="fr-FR" sz="1200" b="1" dirty="0">
                <a:latin typeface="Montserrat" panose="00000500000000000000" pitchFamily="2" charset="0"/>
              </a:rPr>
              <a:t>accessible de l’extérieur, </a:t>
            </a:r>
            <a:r>
              <a:rPr lang="fr-FR" sz="1200" dirty="0">
                <a:latin typeface="Montserrat" panose="00000500000000000000" pitchFamily="2" charset="0"/>
              </a:rPr>
              <a:t>en bordure de voie ouverte à la circulation publique et disposez d’une sonnette aux abords de votre propriété. </a:t>
            </a:r>
          </a:p>
          <a:p>
            <a:r>
              <a:rPr lang="fr-FR" sz="1200" dirty="0">
                <a:latin typeface="Montserrat" panose="00000500000000000000" pitchFamily="2" charset="0"/>
              </a:rPr>
              <a:t>Nous rappelons que les propriétaires de chiens sont pénalement responsables des dommages causés.</a:t>
            </a:r>
          </a:p>
          <a:p>
            <a:endParaRPr lang="fr-FR" sz="1200" dirty="0">
              <a:latin typeface="Montserrat" panose="00000500000000000000" pitchFamily="2" charset="0"/>
            </a:endParaRPr>
          </a:p>
          <a:p>
            <a:r>
              <a:rPr lang="fr-FR" sz="1200" dirty="0">
                <a:latin typeface="Montserrat" panose="00000500000000000000" pitchFamily="2" charset="0"/>
              </a:rPr>
              <a:t>Nous vous remercions pour votre vigilance et votre coopération. Ensemble, évitons les incidents pour la sécurité de tous.</a:t>
            </a:r>
          </a:p>
          <a:p>
            <a:r>
              <a:rPr lang="fr-FR" sz="1200" dirty="0">
                <a:latin typeface="Montserrat" panose="00000500000000000000" pitchFamily="2" charset="0"/>
              </a:rPr>
              <a:t> 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57647" y="8016240"/>
            <a:ext cx="6874861" cy="1877937"/>
          </a:xfrm>
          <a:prstGeom prst="rect">
            <a:avLst/>
          </a:prstGeom>
          <a:noFill/>
          <a:ln w="38100">
            <a:solidFill>
              <a:srgbClr val="003D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269685" y="4367079"/>
            <a:ext cx="3389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Montserrat" panose="00000500000000000000" pitchFamily="2" charset="0"/>
              </a:rPr>
              <a:t>Crédit image : @Eric HUYNH</a:t>
            </a:r>
          </a:p>
        </p:txBody>
      </p:sp>
    </p:spTree>
    <p:extLst>
      <p:ext uri="{BB962C8B-B14F-4D97-AF65-F5344CB8AC3E}">
        <p14:creationId xmlns:p14="http://schemas.microsoft.com/office/powerpoint/2010/main" val="358283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229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ExtraBold</vt:lpstr>
      <vt:lpstr>Thème Office</vt:lpstr>
      <vt:lpstr>Présentation PowerPoint</vt:lpstr>
    </vt:vector>
  </TitlesOfParts>
  <Company>La Poste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CORRE ANTOINE</dc:creator>
  <cp:lastModifiedBy>Géraldine Plot</cp:lastModifiedBy>
  <cp:revision>11</cp:revision>
  <dcterms:created xsi:type="dcterms:W3CDTF">2025-06-25T07:49:30Z</dcterms:created>
  <dcterms:modified xsi:type="dcterms:W3CDTF">2025-06-26T11:54:39Z</dcterms:modified>
</cp:coreProperties>
</file>