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25700"/>
  <p:notesSz cx="6858000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B52B6-471C-2A93-EF39-41C957B4493E}" v="23" dt="2025-04-23T08:53:56.625"/>
    <p1510:client id="{3D8BBD34-2634-BC0E-7AE2-1E1573D63245}" v="9" dt="2025-04-22T11:44:54.433"/>
    <p1510:client id="{5F40273C-D145-899B-6EF8-7AE0E493248F}" v="29" dt="2025-04-22T11:48:25.220"/>
    <p1510:client id="{F22620B9-2ED2-7C4C-F98C-538B7845670A}" v="30" dt="2025-04-22T11:43:40.8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55324BA3-9F90-2DDF-03BD-D520CAE86E97}"/>
              </a:ext>
            </a:extLst>
          </p:cNvPr>
          <p:cNvGrpSpPr/>
          <p:nvPr userDrawn="1"/>
        </p:nvGrpSpPr>
        <p:grpSpPr>
          <a:xfrm>
            <a:off x="751662" y="13113227"/>
            <a:ext cx="9340419" cy="1079023"/>
            <a:chOff x="751662" y="13113227"/>
            <a:chExt cx="9340419" cy="1079023"/>
          </a:xfrm>
        </p:grpSpPr>
        <p:grpSp>
          <p:nvGrpSpPr>
            <p:cNvPr id="8" name="object 3">
              <a:extLst>
                <a:ext uri="{FF2B5EF4-FFF2-40B4-BE49-F238E27FC236}">
                  <a16:creationId xmlns:a16="http://schemas.microsoft.com/office/drawing/2014/main" id="{088664EC-D4E6-1A34-796D-3BE2A7958B47}"/>
                </a:ext>
              </a:extLst>
            </p:cNvPr>
            <p:cNvGrpSpPr/>
            <p:nvPr/>
          </p:nvGrpSpPr>
          <p:grpSpPr>
            <a:xfrm>
              <a:off x="3919170" y="13119091"/>
              <a:ext cx="1593215" cy="1073150"/>
              <a:chOff x="3919170" y="13095368"/>
              <a:chExt cx="1593215" cy="1073150"/>
            </a:xfrm>
          </p:grpSpPr>
          <p:sp>
            <p:nvSpPr>
              <p:cNvPr id="33" name="object 4">
                <a:extLst>
                  <a:ext uri="{FF2B5EF4-FFF2-40B4-BE49-F238E27FC236}">
                    <a16:creationId xmlns:a16="http://schemas.microsoft.com/office/drawing/2014/main" id="{664D9EB6-4BBD-C39B-F2A7-BDF7149EAC72}"/>
                  </a:ext>
                </a:extLst>
              </p:cNvPr>
              <p:cNvSpPr/>
              <p:nvPr/>
            </p:nvSpPr>
            <p:spPr>
              <a:xfrm>
                <a:off x="3919170" y="13095368"/>
                <a:ext cx="1593215" cy="1073150"/>
              </a:xfrm>
              <a:custGeom>
                <a:avLst/>
                <a:gdLst/>
                <a:ahLst/>
                <a:cxnLst/>
                <a:rect l="l" t="t" r="r" b="b"/>
                <a:pathLst>
                  <a:path w="1593214" h="1073150">
                    <a:moveTo>
                      <a:pt x="1592643" y="0"/>
                    </a:moveTo>
                    <a:lnTo>
                      <a:pt x="88" y="63"/>
                    </a:lnTo>
                    <a:lnTo>
                      <a:pt x="0" y="1072984"/>
                    </a:lnTo>
                    <a:lnTo>
                      <a:pt x="1592567" y="1072934"/>
                    </a:lnTo>
                    <a:lnTo>
                      <a:pt x="159264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5">
                <a:extLst>
                  <a:ext uri="{FF2B5EF4-FFF2-40B4-BE49-F238E27FC236}">
                    <a16:creationId xmlns:a16="http://schemas.microsoft.com/office/drawing/2014/main" id="{9432D727-0088-8706-7C5D-C21E04E1ADBC}"/>
                  </a:ext>
                </a:extLst>
              </p:cNvPr>
              <p:cNvSpPr/>
              <p:nvPr/>
            </p:nvSpPr>
            <p:spPr>
              <a:xfrm>
                <a:off x="4703729" y="13511026"/>
                <a:ext cx="59690" cy="231140"/>
              </a:xfrm>
              <a:custGeom>
                <a:avLst/>
                <a:gdLst/>
                <a:ahLst/>
                <a:cxnLst/>
                <a:rect l="l" t="t" r="r" b="b"/>
                <a:pathLst>
                  <a:path w="59689" h="231140">
                    <a:moveTo>
                      <a:pt x="35788" y="0"/>
                    </a:moveTo>
                    <a:lnTo>
                      <a:pt x="0" y="0"/>
                    </a:lnTo>
                    <a:lnTo>
                      <a:pt x="0" y="92011"/>
                    </a:lnTo>
                    <a:lnTo>
                      <a:pt x="3349" y="148602"/>
                    </a:lnTo>
                    <a:lnTo>
                      <a:pt x="13795" y="186469"/>
                    </a:lnTo>
                    <a:lnTo>
                      <a:pt x="31932" y="211860"/>
                    </a:lnTo>
                    <a:lnTo>
                      <a:pt x="58356" y="231025"/>
                    </a:lnTo>
                    <a:lnTo>
                      <a:pt x="59156" y="230123"/>
                    </a:lnTo>
                    <a:lnTo>
                      <a:pt x="47147" y="209114"/>
                    </a:lnTo>
                    <a:lnTo>
                      <a:pt x="40043" y="180289"/>
                    </a:lnTo>
                    <a:lnTo>
                      <a:pt x="36653" y="144120"/>
                    </a:lnTo>
                    <a:lnTo>
                      <a:pt x="35788" y="101079"/>
                    </a:lnTo>
                    <a:lnTo>
                      <a:pt x="35788" y="0"/>
                    </a:lnTo>
                    <a:close/>
                  </a:path>
                </a:pathLst>
              </a:custGeom>
              <a:solidFill>
                <a:srgbClr val="D49B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5" name="object 6">
                <a:extLst>
                  <a:ext uri="{FF2B5EF4-FFF2-40B4-BE49-F238E27FC236}">
                    <a16:creationId xmlns:a16="http://schemas.microsoft.com/office/drawing/2014/main" id="{5CD90390-4F8F-90F9-E221-60AE28C3DAFF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703724" y="13317680"/>
                <a:ext cx="190309" cy="155943"/>
              </a:xfrm>
              <a:prstGeom prst="rect">
                <a:avLst/>
              </a:prstGeom>
            </p:spPr>
          </p:pic>
          <p:sp>
            <p:nvSpPr>
              <p:cNvPr id="36" name="object 7">
                <a:extLst>
                  <a:ext uri="{FF2B5EF4-FFF2-40B4-BE49-F238E27FC236}">
                    <a16:creationId xmlns:a16="http://schemas.microsoft.com/office/drawing/2014/main" id="{DB9848CD-12BA-8EB3-7721-9AEF4109E64D}"/>
                  </a:ext>
                </a:extLst>
              </p:cNvPr>
              <p:cNvSpPr/>
              <p:nvPr/>
            </p:nvSpPr>
            <p:spPr>
              <a:xfrm>
                <a:off x="4703737" y="13511022"/>
                <a:ext cx="36195" cy="18415"/>
              </a:xfrm>
              <a:custGeom>
                <a:avLst/>
                <a:gdLst/>
                <a:ahLst/>
                <a:cxnLst/>
                <a:rect l="l" t="t" r="r" b="b"/>
                <a:pathLst>
                  <a:path w="36195" h="18415">
                    <a:moveTo>
                      <a:pt x="35788" y="0"/>
                    </a:moveTo>
                    <a:lnTo>
                      <a:pt x="0" y="0"/>
                    </a:lnTo>
                    <a:lnTo>
                      <a:pt x="0" y="18148"/>
                    </a:lnTo>
                    <a:lnTo>
                      <a:pt x="35788" y="18148"/>
                    </a:lnTo>
                    <a:lnTo>
                      <a:pt x="35788" y="0"/>
                    </a:lnTo>
                    <a:close/>
                  </a:path>
                </a:pathLst>
              </a:custGeom>
              <a:solidFill>
                <a:srgbClr val="A7792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" name="object 8">
                <a:extLst>
                  <a:ext uri="{FF2B5EF4-FFF2-40B4-BE49-F238E27FC236}">
                    <a16:creationId xmlns:a16="http://schemas.microsoft.com/office/drawing/2014/main" id="{5B02FE81-833C-25FD-ADF7-4E79548776C8}"/>
                  </a:ext>
                </a:extLst>
              </p:cNvPr>
              <p:cNvSpPr/>
              <p:nvPr/>
            </p:nvSpPr>
            <p:spPr>
              <a:xfrm>
                <a:off x="4596888" y="13273585"/>
                <a:ext cx="309245" cy="434340"/>
              </a:xfrm>
              <a:custGeom>
                <a:avLst/>
                <a:gdLst/>
                <a:ahLst/>
                <a:cxnLst/>
                <a:rect l="l" t="t" r="r" b="b"/>
                <a:pathLst>
                  <a:path w="309245" h="434340">
                    <a:moveTo>
                      <a:pt x="299986" y="0"/>
                    </a:moveTo>
                    <a:lnTo>
                      <a:pt x="0" y="0"/>
                    </a:lnTo>
                    <a:lnTo>
                      <a:pt x="0" y="10934"/>
                    </a:lnTo>
                    <a:lnTo>
                      <a:pt x="20999" y="16663"/>
                    </a:lnTo>
                    <a:lnTo>
                      <a:pt x="29539" y="19298"/>
                    </a:lnTo>
                    <a:lnTo>
                      <a:pt x="53261" y="55869"/>
                    </a:lnTo>
                    <a:lnTo>
                      <a:pt x="54038" y="82994"/>
                    </a:lnTo>
                    <a:lnTo>
                      <a:pt x="54038" y="351307"/>
                    </a:lnTo>
                    <a:lnTo>
                      <a:pt x="50342" y="396214"/>
                    </a:lnTo>
                    <a:lnTo>
                      <a:pt x="0" y="423354"/>
                    </a:lnTo>
                    <a:lnTo>
                      <a:pt x="0" y="434289"/>
                    </a:lnTo>
                    <a:lnTo>
                      <a:pt x="89852" y="434289"/>
                    </a:lnTo>
                    <a:lnTo>
                      <a:pt x="89852" y="29032"/>
                    </a:lnTo>
                    <a:lnTo>
                      <a:pt x="191211" y="29032"/>
                    </a:lnTo>
                    <a:lnTo>
                      <a:pt x="223405" y="30537"/>
                    </a:lnTo>
                    <a:lnTo>
                      <a:pt x="253358" y="36468"/>
                    </a:lnTo>
                    <a:lnTo>
                      <a:pt x="278568" y="48941"/>
                    </a:lnTo>
                    <a:lnTo>
                      <a:pt x="296532" y="70078"/>
                    </a:lnTo>
                    <a:lnTo>
                      <a:pt x="309143" y="70078"/>
                    </a:lnTo>
                    <a:lnTo>
                      <a:pt x="299986" y="0"/>
                    </a:lnTo>
                    <a:close/>
                  </a:path>
                </a:pathLst>
              </a:custGeom>
              <a:solidFill>
                <a:srgbClr val="004B6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9">
                <a:extLst>
                  <a:ext uri="{FF2B5EF4-FFF2-40B4-BE49-F238E27FC236}">
                    <a16:creationId xmlns:a16="http://schemas.microsoft.com/office/drawing/2014/main" id="{7FC103BF-B216-7F94-0A91-E574C5B42FCF}"/>
                  </a:ext>
                </a:extLst>
              </p:cNvPr>
              <p:cNvSpPr/>
              <p:nvPr/>
            </p:nvSpPr>
            <p:spPr>
              <a:xfrm>
                <a:off x="4650943" y="13511022"/>
                <a:ext cx="36195" cy="18415"/>
              </a:xfrm>
              <a:custGeom>
                <a:avLst/>
                <a:gdLst/>
                <a:ahLst/>
                <a:cxnLst/>
                <a:rect l="l" t="t" r="r" b="b"/>
                <a:pathLst>
                  <a:path w="36195" h="18415">
                    <a:moveTo>
                      <a:pt x="35788" y="0"/>
                    </a:moveTo>
                    <a:lnTo>
                      <a:pt x="0" y="0"/>
                    </a:lnTo>
                    <a:lnTo>
                      <a:pt x="0" y="18148"/>
                    </a:lnTo>
                    <a:lnTo>
                      <a:pt x="35788" y="18148"/>
                    </a:lnTo>
                    <a:lnTo>
                      <a:pt x="35788" y="0"/>
                    </a:lnTo>
                    <a:close/>
                  </a:path>
                </a:pathLst>
              </a:custGeom>
              <a:solidFill>
                <a:srgbClr val="001F3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9" name="object 10">
                <a:extLst>
                  <a:ext uri="{FF2B5EF4-FFF2-40B4-BE49-F238E27FC236}">
                    <a16:creationId xmlns:a16="http://schemas.microsoft.com/office/drawing/2014/main" id="{39995784-EB68-EA2B-6D0F-1CC41A552241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538954" y="13397560"/>
                <a:ext cx="355080" cy="181775"/>
              </a:xfrm>
              <a:prstGeom prst="rect">
                <a:avLst/>
              </a:prstGeom>
            </p:spPr>
          </p:pic>
          <p:pic>
            <p:nvPicPr>
              <p:cNvPr id="40" name="object 11">
                <a:extLst>
                  <a:ext uri="{FF2B5EF4-FFF2-40B4-BE49-F238E27FC236}">
                    <a16:creationId xmlns:a16="http://schemas.microsoft.com/office/drawing/2014/main" id="{E75BF974-FF63-11D4-BFE8-75992848B871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37872" y="13789166"/>
                <a:ext cx="1369254" cy="200919"/>
              </a:xfrm>
              <a:prstGeom prst="rect">
                <a:avLst/>
              </a:prstGeom>
            </p:spPr>
          </p:pic>
        </p:grpSp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63C1204A-CC68-3CF9-D3B8-D029AA12383D}"/>
                </a:ext>
              </a:extLst>
            </p:cNvPr>
            <p:cNvGrpSpPr/>
            <p:nvPr/>
          </p:nvGrpSpPr>
          <p:grpSpPr>
            <a:xfrm>
              <a:off x="8481721" y="13113227"/>
              <a:ext cx="1610360" cy="1072980"/>
              <a:chOff x="8481721" y="13089504"/>
              <a:chExt cx="1610360" cy="1072980"/>
            </a:xfrm>
          </p:grpSpPr>
          <p:sp>
            <p:nvSpPr>
              <p:cNvPr id="26" name="object 12">
                <a:extLst>
                  <a:ext uri="{FF2B5EF4-FFF2-40B4-BE49-F238E27FC236}">
                    <a16:creationId xmlns:a16="http://schemas.microsoft.com/office/drawing/2014/main" id="{BE7B565B-0B27-F30E-03BA-815384C79DFF}"/>
                  </a:ext>
                </a:extLst>
              </p:cNvPr>
              <p:cNvSpPr/>
              <p:nvPr/>
            </p:nvSpPr>
            <p:spPr>
              <a:xfrm>
                <a:off x="8839520" y="13089504"/>
                <a:ext cx="948690" cy="179070"/>
              </a:xfrm>
              <a:custGeom>
                <a:avLst/>
                <a:gdLst/>
                <a:ahLst/>
                <a:cxnLst/>
                <a:rect l="l" t="t" r="r" b="b"/>
                <a:pathLst>
                  <a:path w="948690" h="179069">
                    <a:moveTo>
                      <a:pt x="884586" y="0"/>
                    </a:moveTo>
                    <a:lnTo>
                      <a:pt x="10458" y="0"/>
                    </a:lnTo>
                    <a:lnTo>
                      <a:pt x="3311" y="2348"/>
                    </a:lnTo>
                    <a:lnTo>
                      <a:pt x="0" y="7888"/>
                    </a:lnTo>
                    <a:lnTo>
                      <a:pt x="975" y="14364"/>
                    </a:lnTo>
                    <a:lnTo>
                      <a:pt x="6686" y="19519"/>
                    </a:lnTo>
                    <a:lnTo>
                      <a:pt x="357295" y="178892"/>
                    </a:lnTo>
                    <a:lnTo>
                      <a:pt x="894314" y="178892"/>
                    </a:lnTo>
                    <a:lnTo>
                      <a:pt x="938752" y="101765"/>
                    </a:lnTo>
                    <a:lnTo>
                      <a:pt x="948380" y="66356"/>
                    </a:lnTo>
                    <a:lnTo>
                      <a:pt x="939911" y="33542"/>
                    </a:lnTo>
                    <a:lnTo>
                      <a:pt x="917321" y="9398"/>
                    </a:lnTo>
                    <a:lnTo>
                      <a:pt x="884586" y="0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7" name="object 13">
                <a:extLst>
                  <a:ext uri="{FF2B5EF4-FFF2-40B4-BE49-F238E27FC236}">
                    <a16:creationId xmlns:a16="http://schemas.microsoft.com/office/drawing/2014/main" id="{5D385EEF-3A13-DDCC-E5BE-681461DAA24B}"/>
                  </a:ext>
                </a:extLst>
              </p:cNvPr>
              <p:cNvSpPr/>
              <p:nvPr/>
            </p:nvSpPr>
            <p:spPr>
              <a:xfrm>
                <a:off x="8481721" y="13336829"/>
                <a:ext cx="1610360" cy="467995"/>
              </a:xfrm>
              <a:custGeom>
                <a:avLst/>
                <a:gdLst/>
                <a:ahLst/>
                <a:cxnLst/>
                <a:rect l="l" t="t" r="r" b="b"/>
                <a:pathLst>
                  <a:path w="1610359" h="467994">
                    <a:moveTo>
                      <a:pt x="1066927" y="252996"/>
                    </a:moveTo>
                    <a:lnTo>
                      <a:pt x="273113" y="467995"/>
                    </a:lnTo>
                    <a:lnTo>
                      <a:pt x="847356" y="457314"/>
                    </a:lnTo>
                    <a:lnTo>
                      <a:pt x="890219" y="450888"/>
                    </a:lnTo>
                    <a:lnTo>
                      <a:pt x="932434" y="433908"/>
                    </a:lnTo>
                    <a:lnTo>
                      <a:pt x="969784" y="407416"/>
                    </a:lnTo>
                    <a:lnTo>
                      <a:pt x="998054" y="372516"/>
                    </a:lnTo>
                    <a:lnTo>
                      <a:pt x="1066927" y="252996"/>
                    </a:lnTo>
                    <a:close/>
                  </a:path>
                  <a:path w="1610359" h="467994">
                    <a:moveTo>
                      <a:pt x="1609737" y="19748"/>
                    </a:moveTo>
                    <a:lnTo>
                      <a:pt x="1608048" y="11684"/>
                    </a:lnTo>
                    <a:lnTo>
                      <a:pt x="1603578" y="5448"/>
                    </a:lnTo>
                    <a:lnTo>
                      <a:pt x="1597202" y="1422"/>
                    </a:lnTo>
                    <a:lnTo>
                      <a:pt x="1589824" y="0"/>
                    </a:lnTo>
                    <a:lnTo>
                      <a:pt x="715098" y="0"/>
                    </a:lnTo>
                    <a:lnTo>
                      <a:pt x="3721" y="450202"/>
                    </a:lnTo>
                    <a:lnTo>
                      <a:pt x="0" y="456247"/>
                    </a:lnTo>
                    <a:lnTo>
                      <a:pt x="1041" y="462559"/>
                    </a:lnTo>
                    <a:lnTo>
                      <a:pt x="5651" y="467055"/>
                    </a:lnTo>
                    <a:lnTo>
                      <a:pt x="12611" y="467601"/>
                    </a:lnTo>
                    <a:lnTo>
                      <a:pt x="1602574" y="37007"/>
                    </a:lnTo>
                    <a:lnTo>
                      <a:pt x="1609737" y="30200"/>
                    </a:lnTo>
                    <a:lnTo>
                      <a:pt x="1609737" y="19748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grpSp>
            <p:nvGrpSpPr>
              <p:cNvPr id="28" name="object 14">
                <a:extLst>
                  <a:ext uri="{FF2B5EF4-FFF2-40B4-BE49-F238E27FC236}">
                    <a16:creationId xmlns:a16="http://schemas.microsoft.com/office/drawing/2014/main" id="{339D5D6F-2991-13D7-2BC3-A7D6C61BDB31}"/>
                  </a:ext>
                </a:extLst>
              </p:cNvPr>
              <p:cNvGrpSpPr/>
              <p:nvPr/>
            </p:nvGrpSpPr>
            <p:grpSpPr>
              <a:xfrm>
                <a:off x="9000153" y="13956744"/>
                <a:ext cx="1057910" cy="205740"/>
                <a:chOff x="9000153" y="13956744"/>
                <a:chExt cx="1057910" cy="205740"/>
              </a:xfrm>
            </p:grpSpPr>
            <p:pic>
              <p:nvPicPr>
                <p:cNvPr id="30" name="object 15">
                  <a:extLst>
                    <a:ext uri="{FF2B5EF4-FFF2-40B4-BE49-F238E27FC236}">
                      <a16:creationId xmlns:a16="http://schemas.microsoft.com/office/drawing/2014/main" id="{02E9571D-8437-5660-F9BC-BF5CA6A891DD}"/>
                    </a:ext>
                  </a:extLst>
                </p:cNvPr>
                <p:cNvPicPr/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9000153" y="13959297"/>
                  <a:ext cx="183553" cy="199275"/>
                </a:xfrm>
                <a:prstGeom prst="rect">
                  <a:avLst/>
                </a:prstGeom>
              </p:spPr>
            </p:pic>
            <p:sp>
              <p:nvSpPr>
                <p:cNvPr id="31" name="object 16">
                  <a:extLst>
                    <a:ext uri="{FF2B5EF4-FFF2-40B4-BE49-F238E27FC236}">
                      <a16:creationId xmlns:a16="http://schemas.microsoft.com/office/drawing/2014/main" id="{D0024221-CB73-D8F4-CFDE-B9780ADA302A}"/>
                    </a:ext>
                  </a:extLst>
                </p:cNvPr>
                <p:cNvSpPr/>
                <p:nvPr/>
              </p:nvSpPr>
              <p:spPr>
                <a:xfrm>
                  <a:off x="9205125" y="13956753"/>
                  <a:ext cx="652145" cy="205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145" h="205740">
                      <a:moveTo>
                        <a:pt x="239229" y="102857"/>
                      </a:moveTo>
                      <a:lnTo>
                        <a:pt x="231089" y="62865"/>
                      </a:lnTo>
                      <a:lnTo>
                        <a:pt x="211747" y="35991"/>
                      </a:lnTo>
                      <a:lnTo>
                        <a:pt x="207543" y="30162"/>
                      </a:lnTo>
                      <a:lnTo>
                        <a:pt x="197472" y="24257"/>
                      </a:lnTo>
                      <a:lnTo>
                        <a:pt x="197472" y="102857"/>
                      </a:lnTo>
                      <a:lnTo>
                        <a:pt x="191706" y="130403"/>
                      </a:lnTo>
                      <a:lnTo>
                        <a:pt x="175590" y="151498"/>
                      </a:lnTo>
                      <a:lnTo>
                        <a:pt x="150964" y="164973"/>
                      </a:lnTo>
                      <a:lnTo>
                        <a:pt x="119621" y="169722"/>
                      </a:lnTo>
                      <a:lnTo>
                        <a:pt x="88277" y="164973"/>
                      </a:lnTo>
                      <a:lnTo>
                        <a:pt x="63639" y="151498"/>
                      </a:lnTo>
                      <a:lnTo>
                        <a:pt x="47536" y="130403"/>
                      </a:lnTo>
                      <a:lnTo>
                        <a:pt x="41757" y="102857"/>
                      </a:lnTo>
                      <a:lnTo>
                        <a:pt x="47536" y="75323"/>
                      </a:lnTo>
                      <a:lnTo>
                        <a:pt x="63652" y="54229"/>
                      </a:lnTo>
                      <a:lnTo>
                        <a:pt x="88290" y="40741"/>
                      </a:lnTo>
                      <a:lnTo>
                        <a:pt x="119621" y="35991"/>
                      </a:lnTo>
                      <a:lnTo>
                        <a:pt x="150964" y="40741"/>
                      </a:lnTo>
                      <a:lnTo>
                        <a:pt x="175590" y="54229"/>
                      </a:lnTo>
                      <a:lnTo>
                        <a:pt x="191706" y="75323"/>
                      </a:lnTo>
                      <a:lnTo>
                        <a:pt x="197472" y="102857"/>
                      </a:lnTo>
                      <a:lnTo>
                        <a:pt x="197472" y="24257"/>
                      </a:lnTo>
                      <a:lnTo>
                        <a:pt x="169951" y="8102"/>
                      </a:lnTo>
                      <a:lnTo>
                        <a:pt x="119621" y="0"/>
                      </a:lnTo>
                      <a:lnTo>
                        <a:pt x="69291" y="8102"/>
                      </a:lnTo>
                      <a:lnTo>
                        <a:pt x="31686" y="30162"/>
                      </a:lnTo>
                      <a:lnTo>
                        <a:pt x="8153" y="62865"/>
                      </a:lnTo>
                      <a:lnTo>
                        <a:pt x="0" y="102857"/>
                      </a:lnTo>
                      <a:lnTo>
                        <a:pt x="8153" y="142862"/>
                      </a:lnTo>
                      <a:lnTo>
                        <a:pt x="31686" y="175564"/>
                      </a:lnTo>
                      <a:lnTo>
                        <a:pt x="69291" y="197624"/>
                      </a:lnTo>
                      <a:lnTo>
                        <a:pt x="119621" y="205714"/>
                      </a:lnTo>
                      <a:lnTo>
                        <a:pt x="169951" y="197624"/>
                      </a:lnTo>
                      <a:lnTo>
                        <a:pt x="207543" y="175564"/>
                      </a:lnTo>
                      <a:lnTo>
                        <a:pt x="211747" y="169722"/>
                      </a:lnTo>
                      <a:lnTo>
                        <a:pt x="231089" y="142862"/>
                      </a:lnTo>
                      <a:lnTo>
                        <a:pt x="239229" y="102857"/>
                      </a:lnTo>
                      <a:close/>
                    </a:path>
                    <a:path w="652145" h="205740">
                      <a:moveTo>
                        <a:pt x="446392" y="143637"/>
                      </a:moveTo>
                      <a:lnTo>
                        <a:pt x="432257" y="111277"/>
                      </a:lnTo>
                      <a:lnTo>
                        <a:pt x="398576" y="93738"/>
                      </a:lnTo>
                      <a:lnTo>
                        <a:pt x="358368" y="83731"/>
                      </a:lnTo>
                      <a:lnTo>
                        <a:pt x="324675" y="73926"/>
                      </a:lnTo>
                      <a:lnTo>
                        <a:pt x="310553" y="57023"/>
                      </a:lnTo>
                      <a:lnTo>
                        <a:pt x="314439" y="46570"/>
                      </a:lnTo>
                      <a:lnTo>
                        <a:pt x="324827" y="39344"/>
                      </a:lnTo>
                      <a:lnTo>
                        <a:pt x="339775" y="35153"/>
                      </a:lnTo>
                      <a:lnTo>
                        <a:pt x="357327" y="33794"/>
                      </a:lnTo>
                      <a:lnTo>
                        <a:pt x="374662" y="35267"/>
                      </a:lnTo>
                      <a:lnTo>
                        <a:pt x="391528" y="39141"/>
                      </a:lnTo>
                      <a:lnTo>
                        <a:pt x="407695" y="45339"/>
                      </a:lnTo>
                      <a:lnTo>
                        <a:pt x="422910" y="53784"/>
                      </a:lnTo>
                      <a:lnTo>
                        <a:pt x="441782" y="22186"/>
                      </a:lnTo>
                      <a:lnTo>
                        <a:pt x="423278" y="12992"/>
                      </a:lnTo>
                      <a:lnTo>
                        <a:pt x="401764" y="6007"/>
                      </a:lnTo>
                      <a:lnTo>
                        <a:pt x="379323" y="1562"/>
                      </a:lnTo>
                      <a:lnTo>
                        <a:pt x="358038" y="0"/>
                      </a:lnTo>
                      <a:lnTo>
                        <a:pt x="322770" y="4711"/>
                      </a:lnTo>
                      <a:lnTo>
                        <a:pt x="294233" y="17830"/>
                      </a:lnTo>
                      <a:lnTo>
                        <a:pt x="275145" y="37846"/>
                      </a:lnTo>
                      <a:lnTo>
                        <a:pt x="268185" y="63258"/>
                      </a:lnTo>
                      <a:lnTo>
                        <a:pt x="282371" y="94729"/>
                      </a:lnTo>
                      <a:lnTo>
                        <a:pt x="316217" y="111175"/>
                      </a:lnTo>
                      <a:lnTo>
                        <a:pt x="356603" y="120357"/>
                      </a:lnTo>
                      <a:lnTo>
                        <a:pt x="390448" y="130048"/>
                      </a:lnTo>
                      <a:lnTo>
                        <a:pt x="404647" y="148005"/>
                      </a:lnTo>
                      <a:lnTo>
                        <a:pt x="400405" y="158826"/>
                      </a:lnTo>
                      <a:lnTo>
                        <a:pt x="389496" y="166268"/>
                      </a:lnTo>
                      <a:lnTo>
                        <a:pt x="374586" y="170573"/>
                      </a:lnTo>
                      <a:lnTo>
                        <a:pt x="358368" y="171958"/>
                      </a:lnTo>
                      <a:lnTo>
                        <a:pt x="337185" y="170218"/>
                      </a:lnTo>
                      <a:lnTo>
                        <a:pt x="316623" y="165404"/>
                      </a:lnTo>
                      <a:lnTo>
                        <a:pt x="296976" y="157619"/>
                      </a:lnTo>
                      <a:lnTo>
                        <a:pt x="278612" y="146964"/>
                      </a:lnTo>
                      <a:lnTo>
                        <a:pt x="258089" y="177482"/>
                      </a:lnTo>
                      <a:lnTo>
                        <a:pt x="279209" y="189052"/>
                      </a:lnTo>
                      <a:lnTo>
                        <a:pt x="303847" y="197954"/>
                      </a:lnTo>
                      <a:lnTo>
                        <a:pt x="329793" y="203695"/>
                      </a:lnTo>
                      <a:lnTo>
                        <a:pt x="354863" y="205727"/>
                      </a:lnTo>
                      <a:lnTo>
                        <a:pt x="390182" y="201485"/>
                      </a:lnTo>
                      <a:lnTo>
                        <a:pt x="419315" y="189255"/>
                      </a:lnTo>
                      <a:lnTo>
                        <a:pt x="439089" y="169735"/>
                      </a:lnTo>
                      <a:lnTo>
                        <a:pt x="446392" y="143637"/>
                      </a:lnTo>
                      <a:close/>
                    </a:path>
                    <a:path w="652145" h="205740">
                      <a:moveTo>
                        <a:pt x="652068" y="3759"/>
                      </a:moveTo>
                      <a:lnTo>
                        <a:pt x="460743" y="3759"/>
                      </a:lnTo>
                      <a:lnTo>
                        <a:pt x="460743" y="40589"/>
                      </a:lnTo>
                      <a:lnTo>
                        <a:pt x="535673" y="40589"/>
                      </a:lnTo>
                      <a:lnTo>
                        <a:pt x="535673" y="201879"/>
                      </a:lnTo>
                      <a:lnTo>
                        <a:pt x="575754" y="201879"/>
                      </a:lnTo>
                      <a:lnTo>
                        <a:pt x="575754" y="40589"/>
                      </a:lnTo>
                      <a:lnTo>
                        <a:pt x="652068" y="40589"/>
                      </a:lnTo>
                      <a:lnTo>
                        <a:pt x="652068" y="3759"/>
                      </a:lnTo>
                      <a:close/>
                    </a:path>
                  </a:pathLst>
                </a:custGeom>
                <a:solidFill>
                  <a:srgbClr val="034EA2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32" name="object 17">
                  <a:extLst>
                    <a:ext uri="{FF2B5EF4-FFF2-40B4-BE49-F238E27FC236}">
                      <a16:creationId xmlns:a16="http://schemas.microsoft.com/office/drawing/2014/main" id="{5273CC57-DE1B-731F-6A76-E0D72F9C31DE}"/>
                    </a:ext>
                  </a:extLst>
                </p:cNvPr>
                <p:cNvPicPr/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9882371" y="13960502"/>
                  <a:ext cx="175641" cy="198069"/>
                </a:xfrm>
                <a:prstGeom prst="rect">
                  <a:avLst/>
                </a:prstGeom>
              </p:spPr>
            </p:pic>
          </p:grpSp>
          <p:sp>
            <p:nvSpPr>
              <p:cNvPr id="29" name="object 18">
                <a:extLst>
                  <a:ext uri="{FF2B5EF4-FFF2-40B4-BE49-F238E27FC236}">
                    <a16:creationId xmlns:a16="http://schemas.microsoft.com/office/drawing/2014/main" id="{906655B1-EB68-BD7D-4DDE-6D142AC8FE9A}"/>
                  </a:ext>
                </a:extLst>
              </p:cNvPr>
              <p:cNvSpPr/>
              <p:nvPr/>
            </p:nvSpPr>
            <p:spPr>
              <a:xfrm>
                <a:off x="8515045" y="13958799"/>
                <a:ext cx="405765" cy="200025"/>
              </a:xfrm>
              <a:custGeom>
                <a:avLst/>
                <a:gdLst/>
                <a:ahLst/>
                <a:cxnLst/>
                <a:rect l="l" t="t" r="r" b="b"/>
                <a:pathLst>
                  <a:path w="405765" h="200025">
                    <a:moveTo>
                      <a:pt x="153060" y="163144"/>
                    </a:moveTo>
                    <a:lnTo>
                      <a:pt x="40068" y="163144"/>
                    </a:lnTo>
                    <a:lnTo>
                      <a:pt x="40068" y="1714"/>
                    </a:lnTo>
                    <a:lnTo>
                      <a:pt x="0" y="1714"/>
                    </a:lnTo>
                    <a:lnTo>
                      <a:pt x="0" y="193802"/>
                    </a:lnTo>
                    <a:lnTo>
                      <a:pt x="5105" y="199783"/>
                    </a:lnTo>
                    <a:lnTo>
                      <a:pt x="134048" y="199783"/>
                    </a:lnTo>
                    <a:lnTo>
                      <a:pt x="153060" y="163144"/>
                    </a:lnTo>
                    <a:close/>
                  </a:path>
                  <a:path w="405765" h="200025">
                    <a:moveTo>
                      <a:pt x="405396" y="199783"/>
                    </a:moveTo>
                    <a:lnTo>
                      <a:pt x="386346" y="163055"/>
                    </a:lnTo>
                    <a:lnTo>
                      <a:pt x="367792" y="127279"/>
                    </a:lnTo>
                    <a:lnTo>
                      <a:pt x="324993" y="44742"/>
                    </a:lnTo>
                    <a:lnTo>
                      <a:pt x="324993" y="127279"/>
                    </a:lnTo>
                    <a:lnTo>
                      <a:pt x="237083" y="127279"/>
                    </a:lnTo>
                    <a:lnTo>
                      <a:pt x="281038" y="40233"/>
                    </a:lnTo>
                    <a:lnTo>
                      <a:pt x="324993" y="127279"/>
                    </a:lnTo>
                    <a:lnTo>
                      <a:pt x="324993" y="44742"/>
                    </a:lnTo>
                    <a:lnTo>
                      <a:pt x="322656" y="40233"/>
                    </a:lnTo>
                    <a:lnTo>
                      <a:pt x="301802" y="0"/>
                    </a:lnTo>
                    <a:lnTo>
                      <a:pt x="260883" y="0"/>
                    </a:lnTo>
                    <a:lnTo>
                      <a:pt x="157314" y="199783"/>
                    </a:lnTo>
                    <a:lnTo>
                      <a:pt x="200482" y="199783"/>
                    </a:lnTo>
                    <a:lnTo>
                      <a:pt x="219036" y="163055"/>
                    </a:lnTo>
                    <a:lnTo>
                      <a:pt x="343065" y="163055"/>
                    </a:lnTo>
                    <a:lnTo>
                      <a:pt x="365175" y="197916"/>
                    </a:lnTo>
                    <a:lnTo>
                      <a:pt x="382308" y="199783"/>
                    </a:lnTo>
                    <a:lnTo>
                      <a:pt x="405396" y="199783"/>
                    </a:lnTo>
                    <a:close/>
                  </a:path>
                </a:pathLst>
              </a:custGeom>
              <a:solidFill>
                <a:srgbClr val="034EA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19">
              <a:extLst>
                <a:ext uri="{FF2B5EF4-FFF2-40B4-BE49-F238E27FC236}">
                  <a16:creationId xmlns:a16="http://schemas.microsoft.com/office/drawing/2014/main" id="{5E47CC0D-0406-28BD-F9D0-E9C3D9FA0ABD}"/>
                </a:ext>
              </a:extLst>
            </p:cNvPr>
            <p:cNvGrpSpPr/>
            <p:nvPr/>
          </p:nvGrpSpPr>
          <p:grpSpPr>
            <a:xfrm>
              <a:off x="751662" y="13119100"/>
              <a:ext cx="3028950" cy="1073150"/>
              <a:chOff x="751662" y="13095377"/>
              <a:chExt cx="3028950" cy="1073150"/>
            </a:xfrm>
          </p:grpSpPr>
          <p:sp>
            <p:nvSpPr>
              <p:cNvPr id="11" name="object 20">
                <a:extLst>
                  <a:ext uri="{FF2B5EF4-FFF2-40B4-BE49-F238E27FC236}">
                    <a16:creationId xmlns:a16="http://schemas.microsoft.com/office/drawing/2014/main" id="{FB1A2A40-0AEC-F20D-5996-2EDAB656C10D}"/>
                  </a:ext>
                </a:extLst>
              </p:cNvPr>
              <p:cNvSpPr/>
              <p:nvPr/>
            </p:nvSpPr>
            <p:spPr>
              <a:xfrm>
                <a:off x="751662" y="13095377"/>
                <a:ext cx="3028950" cy="1073150"/>
              </a:xfrm>
              <a:custGeom>
                <a:avLst/>
                <a:gdLst/>
                <a:ahLst/>
                <a:cxnLst/>
                <a:rect l="l" t="t" r="r" b="b"/>
                <a:pathLst>
                  <a:path w="3028950" h="1073150">
                    <a:moveTo>
                      <a:pt x="3028543" y="0"/>
                    </a:moveTo>
                    <a:lnTo>
                      <a:pt x="0" y="0"/>
                    </a:lnTo>
                    <a:lnTo>
                      <a:pt x="0" y="1072972"/>
                    </a:lnTo>
                    <a:lnTo>
                      <a:pt x="3028543" y="1072972"/>
                    </a:lnTo>
                    <a:lnTo>
                      <a:pt x="302854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" name="object 21">
                <a:extLst>
                  <a:ext uri="{FF2B5EF4-FFF2-40B4-BE49-F238E27FC236}">
                    <a16:creationId xmlns:a16="http://schemas.microsoft.com/office/drawing/2014/main" id="{3923A606-8EDA-4D9E-2D47-F818D45C5DFC}"/>
                  </a:ext>
                </a:extLst>
              </p:cNvPr>
              <p:cNvSpPr/>
              <p:nvPr/>
            </p:nvSpPr>
            <p:spPr>
              <a:xfrm>
                <a:off x="2108377" y="13313017"/>
                <a:ext cx="160020" cy="274320"/>
              </a:xfrm>
              <a:custGeom>
                <a:avLst/>
                <a:gdLst/>
                <a:ahLst/>
                <a:cxnLst/>
                <a:rect l="l" t="t" r="r" b="b"/>
                <a:pathLst>
                  <a:path w="160019" h="274319">
                    <a:moveTo>
                      <a:pt x="159562" y="0"/>
                    </a:moveTo>
                    <a:lnTo>
                      <a:pt x="0" y="0"/>
                    </a:lnTo>
                    <a:lnTo>
                      <a:pt x="0" y="50800"/>
                    </a:lnTo>
                    <a:lnTo>
                      <a:pt x="0" y="109220"/>
                    </a:lnTo>
                    <a:lnTo>
                      <a:pt x="0" y="160020"/>
                    </a:lnTo>
                    <a:lnTo>
                      <a:pt x="0" y="274320"/>
                    </a:lnTo>
                    <a:lnTo>
                      <a:pt x="55537" y="274320"/>
                    </a:lnTo>
                    <a:lnTo>
                      <a:pt x="55537" y="160020"/>
                    </a:lnTo>
                    <a:lnTo>
                      <a:pt x="143916" y="160020"/>
                    </a:lnTo>
                    <a:lnTo>
                      <a:pt x="143916" y="109220"/>
                    </a:lnTo>
                    <a:lnTo>
                      <a:pt x="55537" y="109220"/>
                    </a:lnTo>
                    <a:lnTo>
                      <a:pt x="55537" y="50800"/>
                    </a:lnTo>
                    <a:lnTo>
                      <a:pt x="159562" y="50800"/>
                    </a:lnTo>
                    <a:lnTo>
                      <a:pt x="159562" y="0"/>
                    </a:lnTo>
                    <a:close/>
                  </a:path>
                </a:pathLst>
              </a:custGeom>
              <a:solidFill>
                <a:srgbClr val="243B7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3" name="object 22">
                <a:extLst>
                  <a:ext uri="{FF2B5EF4-FFF2-40B4-BE49-F238E27FC236}">
                    <a16:creationId xmlns:a16="http://schemas.microsoft.com/office/drawing/2014/main" id="{C8D114FD-013F-E78A-DAD3-1C2A3BE12DB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305498" y="13385755"/>
                <a:ext cx="119278" cy="201015"/>
              </a:xfrm>
              <a:prstGeom prst="rect">
                <a:avLst/>
              </a:prstGeom>
            </p:spPr>
          </p:pic>
          <p:pic>
            <p:nvPicPr>
              <p:cNvPr id="14" name="object 23">
                <a:extLst>
                  <a:ext uri="{FF2B5EF4-FFF2-40B4-BE49-F238E27FC236}">
                    <a16:creationId xmlns:a16="http://schemas.microsoft.com/office/drawing/2014/main" id="{C3302359-A47B-F229-03BA-2822E9A08F94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447856" y="13381841"/>
                <a:ext cx="170510" cy="212750"/>
              </a:xfrm>
              <a:prstGeom prst="rect">
                <a:avLst/>
              </a:prstGeom>
            </p:spPr>
          </p:pic>
          <p:pic>
            <p:nvPicPr>
              <p:cNvPr id="15" name="object 24">
                <a:extLst>
                  <a:ext uri="{FF2B5EF4-FFF2-40B4-BE49-F238E27FC236}">
                    <a16:creationId xmlns:a16="http://schemas.microsoft.com/office/drawing/2014/main" id="{2CD05F4E-715E-0141-A112-AC9314D1CBC2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69608" y="13381843"/>
                <a:ext cx="184594" cy="204927"/>
              </a:xfrm>
              <a:prstGeom prst="rect">
                <a:avLst/>
              </a:prstGeom>
            </p:spPr>
          </p:pic>
          <p:pic>
            <p:nvPicPr>
              <p:cNvPr id="16" name="object 25">
                <a:extLst>
                  <a:ext uri="{FF2B5EF4-FFF2-40B4-BE49-F238E27FC236}">
                    <a16:creationId xmlns:a16="http://schemas.microsoft.com/office/drawing/2014/main" id="{8C69B4F5-CA8D-0F50-F796-EBC949C62030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891753" y="13381844"/>
                <a:ext cx="192024" cy="212750"/>
              </a:xfrm>
              <a:prstGeom prst="rect">
                <a:avLst/>
              </a:prstGeom>
            </p:spPr>
          </p:pic>
          <p:pic>
            <p:nvPicPr>
              <p:cNvPr id="17" name="object 26">
                <a:extLst>
                  <a:ext uri="{FF2B5EF4-FFF2-40B4-BE49-F238E27FC236}">
                    <a16:creationId xmlns:a16="http://schemas.microsoft.com/office/drawing/2014/main" id="{59A68FF9-130E-CF12-D697-A7DFA0048C3E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3108802" y="13381846"/>
                <a:ext cx="195160" cy="212750"/>
              </a:xfrm>
              <a:prstGeom prst="rect">
                <a:avLst/>
              </a:prstGeom>
            </p:spPr>
          </p:pic>
          <p:pic>
            <p:nvPicPr>
              <p:cNvPr id="18" name="object 27">
                <a:extLst>
                  <a:ext uri="{FF2B5EF4-FFF2-40B4-BE49-F238E27FC236}">
                    <a16:creationId xmlns:a16="http://schemas.microsoft.com/office/drawing/2014/main" id="{6856204A-55DF-7FBB-BE80-50E400B3852B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271692" y="13739426"/>
                <a:ext cx="195148" cy="212763"/>
              </a:xfrm>
              <a:prstGeom prst="rect">
                <a:avLst/>
              </a:prstGeom>
            </p:spPr>
          </p:pic>
          <p:pic>
            <p:nvPicPr>
              <p:cNvPr id="19" name="object 28">
                <a:extLst>
                  <a:ext uri="{FF2B5EF4-FFF2-40B4-BE49-F238E27FC236}">
                    <a16:creationId xmlns:a16="http://schemas.microsoft.com/office/drawing/2014/main" id="{4E268BA6-7C7B-8091-C74E-C09162825CB1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501962" y="13743344"/>
                <a:ext cx="341496" cy="201028"/>
              </a:xfrm>
              <a:prstGeom prst="rect">
                <a:avLst/>
              </a:prstGeom>
            </p:spPr>
          </p:pic>
          <p:sp>
            <p:nvSpPr>
              <p:cNvPr id="20" name="object 29">
                <a:extLst>
                  <a:ext uri="{FF2B5EF4-FFF2-40B4-BE49-F238E27FC236}">
                    <a16:creationId xmlns:a16="http://schemas.microsoft.com/office/drawing/2014/main" id="{4E358C72-0A64-D899-E6E5-061239E03A96}"/>
                  </a:ext>
                </a:extLst>
              </p:cNvPr>
              <p:cNvSpPr/>
              <p:nvPr/>
            </p:nvSpPr>
            <p:spPr>
              <a:xfrm>
                <a:off x="2863019" y="13651050"/>
                <a:ext cx="65405" cy="293370"/>
              </a:xfrm>
              <a:custGeom>
                <a:avLst/>
                <a:gdLst/>
                <a:ahLst/>
                <a:cxnLst/>
                <a:rect l="l" t="t" r="r" b="b"/>
                <a:pathLst>
                  <a:path w="65405" h="293369">
                    <a:moveTo>
                      <a:pt x="32461" y="0"/>
                    </a:moveTo>
                    <a:lnTo>
                      <a:pt x="19963" y="2590"/>
                    </a:lnTo>
                    <a:lnTo>
                      <a:pt x="9629" y="9580"/>
                    </a:lnTo>
                    <a:lnTo>
                      <a:pt x="2596" y="19797"/>
                    </a:lnTo>
                    <a:lnTo>
                      <a:pt x="0" y="32067"/>
                    </a:lnTo>
                    <a:lnTo>
                      <a:pt x="2596" y="44729"/>
                    </a:lnTo>
                    <a:lnTo>
                      <a:pt x="9629" y="55040"/>
                    </a:lnTo>
                    <a:lnTo>
                      <a:pt x="19963" y="61976"/>
                    </a:lnTo>
                    <a:lnTo>
                      <a:pt x="32461" y="64515"/>
                    </a:lnTo>
                    <a:lnTo>
                      <a:pt x="44959" y="61976"/>
                    </a:lnTo>
                    <a:lnTo>
                      <a:pt x="55292" y="55040"/>
                    </a:lnTo>
                    <a:lnTo>
                      <a:pt x="62325" y="44729"/>
                    </a:lnTo>
                    <a:lnTo>
                      <a:pt x="64922" y="32067"/>
                    </a:lnTo>
                    <a:lnTo>
                      <a:pt x="62325" y="19797"/>
                    </a:lnTo>
                    <a:lnTo>
                      <a:pt x="55292" y="9580"/>
                    </a:lnTo>
                    <a:lnTo>
                      <a:pt x="44959" y="2590"/>
                    </a:lnTo>
                    <a:lnTo>
                      <a:pt x="32461" y="0"/>
                    </a:lnTo>
                    <a:close/>
                  </a:path>
                  <a:path w="65405" h="293369">
                    <a:moveTo>
                      <a:pt x="57886" y="96202"/>
                    </a:moveTo>
                    <a:lnTo>
                      <a:pt x="7429" y="96202"/>
                    </a:lnTo>
                    <a:lnTo>
                      <a:pt x="7429" y="293319"/>
                    </a:lnTo>
                    <a:lnTo>
                      <a:pt x="57886" y="293319"/>
                    </a:lnTo>
                    <a:lnTo>
                      <a:pt x="57886" y="96202"/>
                    </a:lnTo>
                    <a:close/>
                  </a:path>
                </a:pathLst>
              </a:custGeom>
              <a:solidFill>
                <a:srgbClr val="ED1C2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1" name="object 30">
                <a:extLst>
                  <a:ext uri="{FF2B5EF4-FFF2-40B4-BE49-F238E27FC236}">
                    <a16:creationId xmlns:a16="http://schemas.microsoft.com/office/drawing/2014/main" id="{389E6FBE-350C-DEDA-E57C-065D7F78CCF6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962352" y="13739431"/>
                <a:ext cx="192023" cy="212750"/>
              </a:xfrm>
              <a:prstGeom prst="rect">
                <a:avLst/>
              </a:prstGeom>
            </p:spPr>
          </p:pic>
          <p:pic>
            <p:nvPicPr>
              <p:cNvPr id="22" name="object 31">
                <a:extLst>
                  <a:ext uri="{FF2B5EF4-FFF2-40B4-BE49-F238E27FC236}">
                    <a16:creationId xmlns:a16="http://schemas.microsoft.com/office/drawing/2014/main" id="{65F92FE5-7D59-9BD7-2878-5D496D1C285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3179401" y="13739426"/>
                <a:ext cx="195160" cy="212763"/>
              </a:xfrm>
              <a:prstGeom prst="rect">
                <a:avLst/>
              </a:prstGeom>
            </p:spPr>
          </p:pic>
          <p:pic>
            <p:nvPicPr>
              <p:cNvPr id="23" name="object 32">
                <a:extLst>
                  <a:ext uri="{FF2B5EF4-FFF2-40B4-BE49-F238E27FC236}">
                    <a16:creationId xmlns:a16="http://schemas.microsoft.com/office/drawing/2014/main" id="{1ABE43AF-CA99-0825-1B0A-F70BC2108E1B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3401157" y="13739432"/>
                <a:ext cx="152920" cy="212763"/>
              </a:xfrm>
              <a:prstGeom prst="rect">
                <a:avLst/>
              </a:prstGeom>
            </p:spPr>
          </p:pic>
          <p:pic>
            <p:nvPicPr>
              <p:cNvPr id="24" name="object 33">
                <a:extLst>
                  <a:ext uri="{FF2B5EF4-FFF2-40B4-BE49-F238E27FC236}">
                    <a16:creationId xmlns:a16="http://schemas.microsoft.com/office/drawing/2014/main" id="{9C524534-24B2-A663-7F1C-7D39F889143F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82899" y="13739432"/>
                <a:ext cx="152920" cy="212763"/>
              </a:xfrm>
              <a:prstGeom prst="rect">
                <a:avLst/>
              </a:prstGeom>
            </p:spPr>
          </p:pic>
          <p:pic>
            <p:nvPicPr>
              <p:cNvPr id="25" name="object 34">
                <a:extLst>
                  <a:ext uri="{FF2B5EF4-FFF2-40B4-BE49-F238E27FC236}">
                    <a16:creationId xmlns:a16="http://schemas.microsoft.com/office/drawing/2014/main" id="{6CB3BCAE-FAD2-7D7F-CE2D-AC295AA4B4EF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977189" y="13299822"/>
                <a:ext cx="741132" cy="650306"/>
              </a:xfrm>
              <a:prstGeom prst="rect">
                <a:avLst/>
              </a:prstGeom>
            </p:spPr>
          </p:pic>
        </p:grpSp>
      </p:grpSp>
      <p:sp>
        <p:nvSpPr>
          <p:cNvPr id="41" name="object 2">
            <a:extLst>
              <a:ext uri="{FF2B5EF4-FFF2-40B4-BE49-F238E27FC236}">
                <a16:creationId xmlns:a16="http://schemas.microsoft.com/office/drawing/2014/main" id="{ACD3A896-0FBD-57E7-4CE6-F0D2E0CDE2CE}"/>
              </a:ext>
            </a:extLst>
          </p:cNvPr>
          <p:cNvSpPr txBox="1"/>
          <p:nvPr userDrawn="1"/>
        </p:nvSpPr>
        <p:spPr>
          <a:xfrm>
            <a:off x="277192" y="8688102"/>
            <a:ext cx="116839" cy="4956810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La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Poste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-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SA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au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capital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de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5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620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325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816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euros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–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356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000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000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RCS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PARIS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-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Siège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social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: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9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RUE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DU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COLONEL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PIERRE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AVIA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-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75015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PARIS</a:t>
            </a:r>
            <a:r>
              <a:rPr sz="600" spc="25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>
                <a:solidFill>
                  <a:srgbClr val="58595B"/>
                </a:solidFill>
                <a:latin typeface="Barlow"/>
                <a:cs typeface="Barlow"/>
              </a:rPr>
              <a:t>CEDEX</a:t>
            </a:r>
            <a:r>
              <a:rPr sz="600" spc="20">
                <a:solidFill>
                  <a:srgbClr val="58595B"/>
                </a:solidFill>
                <a:latin typeface="Barlow"/>
                <a:cs typeface="Barlow"/>
              </a:rPr>
              <a:t> </a:t>
            </a:r>
            <a:r>
              <a:rPr sz="600" spc="-25">
                <a:solidFill>
                  <a:srgbClr val="58595B"/>
                </a:solidFill>
                <a:latin typeface="Barlow"/>
                <a:cs typeface="Barlow"/>
              </a:rPr>
              <a:t>15.</a:t>
            </a:r>
            <a:endParaRPr sz="600">
              <a:latin typeface="Barlow"/>
              <a:cs typeface="Barlow"/>
            </a:endParaRPr>
          </a:p>
        </p:txBody>
      </p:sp>
      <p:grpSp>
        <p:nvGrpSpPr>
          <p:cNvPr id="42" name="object 35">
            <a:extLst>
              <a:ext uri="{FF2B5EF4-FFF2-40B4-BE49-F238E27FC236}">
                <a16:creationId xmlns:a16="http://schemas.microsoft.com/office/drawing/2014/main" id="{7A1E6DAE-FB79-00F3-88B7-663DF6BBFF94}"/>
              </a:ext>
            </a:extLst>
          </p:cNvPr>
          <p:cNvGrpSpPr/>
          <p:nvPr userDrawn="1"/>
        </p:nvGrpSpPr>
        <p:grpSpPr>
          <a:xfrm>
            <a:off x="276967" y="13667485"/>
            <a:ext cx="180340" cy="495300"/>
            <a:chOff x="276967" y="13667485"/>
            <a:chExt cx="180340" cy="495300"/>
          </a:xfrm>
        </p:grpSpPr>
        <p:sp>
          <p:nvSpPr>
            <p:cNvPr id="43" name="object 36">
              <a:extLst>
                <a:ext uri="{FF2B5EF4-FFF2-40B4-BE49-F238E27FC236}">
                  <a16:creationId xmlns:a16="http://schemas.microsoft.com/office/drawing/2014/main" id="{BAB67D35-DBD1-AC97-DD5D-52FFCC3FC0A4}"/>
                </a:ext>
              </a:extLst>
            </p:cNvPr>
            <p:cNvSpPr/>
            <p:nvPr/>
          </p:nvSpPr>
          <p:spPr>
            <a:xfrm>
              <a:off x="276967" y="13667485"/>
              <a:ext cx="180340" cy="495300"/>
            </a:xfrm>
            <a:custGeom>
              <a:avLst/>
              <a:gdLst/>
              <a:ahLst/>
              <a:cxnLst/>
              <a:rect l="l" t="t" r="r" b="b"/>
              <a:pathLst>
                <a:path w="180340" h="495300">
                  <a:moveTo>
                    <a:pt x="106502" y="0"/>
                  </a:moveTo>
                  <a:lnTo>
                    <a:pt x="0" y="0"/>
                  </a:lnTo>
                  <a:lnTo>
                    <a:pt x="0" y="422338"/>
                  </a:lnTo>
                  <a:lnTo>
                    <a:pt x="5784" y="450587"/>
                  </a:lnTo>
                  <a:lnTo>
                    <a:pt x="21550" y="473681"/>
                  </a:lnTo>
                  <a:lnTo>
                    <a:pt x="44914" y="489264"/>
                  </a:lnTo>
                  <a:lnTo>
                    <a:pt x="73494" y="494982"/>
                  </a:lnTo>
                  <a:lnTo>
                    <a:pt x="179997" y="494982"/>
                  </a:lnTo>
                  <a:lnTo>
                    <a:pt x="179997" y="72644"/>
                  </a:lnTo>
                  <a:lnTo>
                    <a:pt x="174212" y="44394"/>
                  </a:lnTo>
                  <a:lnTo>
                    <a:pt x="158446" y="21301"/>
                  </a:lnTo>
                  <a:lnTo>
                    <a:pt x="135082" y="5717"/>
                  </a:lnTo>
                  <a:lnTo>
                    <a:pt x="1065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37">
              <a:extLst>
                <a:ext uri="{FF2B5EF4-FFF2-40B4-BE49-F238E27FC236}">
                  <a16:creationId xmlns:a16="http://schemas.microsoft.com/office/drawing/2014/main" id="{B38C94A7-7C2F-60ED-D6AE-B84FA1422609}"/>
                </a:ext>
              </a:extLst>
            </p:cNvPr>
            <p:cNvSpPr/>
            <p:nvPr/>
          </p:nvSpPr>
          <p:spPr>
            <a:xfrm>
              <a:off x="293836" y="13836223"/>
              <a:ext cx="146685" cy="309880"/>
            </a:xfrm>
            <a:custGeom>
              <a:avLst/>
              <a:gdLst/>
              <a:ahLst/>
              <a:cxnLst/>
              <a:rect l="l" t="t" r="r" b="b"/>
              <a:pathLst>
                <a:path w="146684" h="309880">
                  <a:moveTo>
                    <a:pt x="90474" y="0"/>
                  </a:moveTo>
                  <a:lnTo>
                    <a:pt x="0" y="0"/>
                  </a:lnTo>
                  <a:lnTo>
                    <a:pt x="0" y="252742"/>
                  </a:lnTo>
                  <a:lnTo>
                    <a:pt x="4389" y="274765"/>
                  </a:lnTo>
                  <a:lnTo>
                    <a:pt x="16354" y="292768"/>
                  </a:lnTo>
                  <a:lnTo>
                    <a:pt x="34086" y="304915"/>
                  </a:lnTo>
                  <a:lnTo>
                    <a:pt x="55778" y="309371"/>
                  </a:lnTo>
                  <a:lnTo>
                    <a:pt x="146253" y="309371"/>
                  </a:lnTo>
                  <a:lnTo>
                    <a:pt x="146253" y="56616"/>
                  </a:lnTo>
                  <a:lnTo>
                    <a:pt x="141863" y="34600"/>
                  </a:lnTo>
                  <a:lnTo>
                    <a:pt x="129898" y="16602"/>
                  </a:lnTo>
                  <a:lnTo>
                    <a:pt x="112166" y="4456"/>
                  </a:lnTo>
                  <a:lnTo>
                    <a:pt x="90474" y="0"/>
                  </a:lnTo>
                  <a:close/>
                </a:path>
              </a:pathLst>
            </a:custGeom>
            <a:solidFill>
              <a:srgbClr val="FEC3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38">
              <a:extLst>
                <a:ext uri="{FF2B5EF4-FFF2-40B4-BE49-F238E27FC236}">
                  <a16:creationId xmlns:a16="http://schemas.microsoft.com/office/drawing/2014/main" id="{6937D947-B90A-CE42-DA61-DD5DA8E9C9EF}"/>
                </a:ext>
              </a:extLst>
            </p:cNvPr>
            <p:cNvSpPr/>
            <p:nvPr/>
          </p:nvSpPr>
          <p:spPr>
            <a:xfrm>
              <a:off x="299460" y="13841852"/>
              <a:ext cx="135255" cy="298450"/>
            </a:xfrm>
            <a:custGeom>
              <a:avLst/>
              <a:gdLst/>
              <a:ahLst/>
              <a:cxnLst/>
              <a:rect l="l" t="t" r="r" b="b"/>
              <a:pathLst>
                <a:path w="135254" h="298450">
                  <a:moveTo>
                    <a:pt x="84848" y="0"/>
                  </a:moveTo>
                  <a:lnTo>
                    <a:pt x="0" y="0"/>
                  </a:lnTo>
                  <a:lnTo>
                    <a:pt x="12" y="247116"/>
                  </a:lnTo>
                  <a:lnTo>
                    <a:pt x="3959" y="266953"/>
                  </a:lnTo>
                  <a:lnTo>
                    <a:pt x="14714" y="283167"/>
                  </a:lnTo>
                  <a:lnTo>
                    <a:pt x="30654" y="294106"/>
                  </a:lnTo>
                  <a:lnTo>
                    <a:pt x="50152" y="298119"/>
                  </a:lnTo>
                  <a:lnTo>
                    <a:pt x="135001" y="298119"/>
                  </a:lnTo>
                  <a:lnTo>
                    <a:pt x="135001" y="50990"/>
                  </a:lnTo>
                  <a:lnTo>
                    <a:pt x="131054" y="31161"/>
                  </a:lnTo>
                  <a:lnTo>
                    <a:pt x="120297" y="14951"/>
                  </a:lnTo>
                  <a:lnTo>
                    <a:pt x="104354" y="4013"/>
                  </a:lnTo>
                  <a:lnTo>
                    <a:pt x="84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39">
              <a:extLst>
                <a:ext uri="{FF2B5EF4-FFF2-40B4-BE49-F238E27FC236}">
                  <a16:creationId xmlns:a16="http://schemas.microsoft.com/office/drawing/2014/main" id="{3A6DCF54-EC24-F4CA-659B-A3464B1BD13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93880" y="13684352"/>
              <a:ext cx="138417" cy="135000"/>
            </a:xfrm>
            <a:prstGeom prst="rect">
              <a:avLst/>
            </a:prstGeom>
          </p:spPr>
        </p:pic>
        <p:pic>
          <p:nvPicPr>
            <p:cNvPr id="47" name="object 40">
              <a:extLst>
                <a:ext uri="{FF2B5EF4-FFF2-40B4-BE49-F238E27FC236}">
                  <a16:creationId xmlns:a16="http://schemas.microsoft.com/office/drawing/2014/main" id="{64396326-74C4-9C49-80AF-E082B8D9C1F6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93839" y="13868068"/>
              <a:ext cx="146253" cy="277533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10692130" cy="15119985"/>
          </a:xfrm>
          <a:custGeom>
            <a:avLst/>
            <a:gdLst/>
            <a:ahLst/>
            <a:cxnLst/>
            <a:rect l="l" t="t" r="r" b="b"/>
            <a:pathLst>
              <a:path w="10692130" h="15119985">
                <a:moveTo>
                  <a:pt x="10692003" y="0"/>
                </a:moveTo>
                <a:lnTo>
                  <a:pt x="0" y="0"/>
                </a:lnTo>
                <a:lnTo>
                  <a:pt x="0" y="15119985"/>
                </a:lnTo>
                <a:lnTo>
                  <a:pt x="10692003" y="15119985"/>
                </a:lnTo>
                <a:lnTo>
                  <a:pt x="10692003" y="0"/>
                </a:lnTo>
                <a:close/>
              </a:path>
            </a:pathLst>
          </a:custGeom>
          <a:solidFill>
            <a:srgbClr val="FFCB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A9819B4-1C9F-565C-99A8-B73BD3261CB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042662" y="14782800"/>
            <a:ext cx="6365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78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C1 - Interne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hun-sur-yevre@france-services.gouv.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 txBox="1"/>
          <p:nvPr/>
        </p:nvSpPr>
        <p:spPr>
          <a:xfrm>
            <a:off x="746265" y="4498259"/>
            <a:ext cx="9300210" cy="1119537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330"/>
              </a:spcBef>
            </a:pPr>
            <a:r>
              <a:rPr sz="2400" b="1" spc="-70">
                <a:solidFill>
                  <a:srgbClr val="FFFFFF"/>
                </a:solidFill>
                <a:latin typeface="Montserrat SemiBold"/>
                <a:cs typeface="Montserrat SemiBold"/>
              </a:rPr>
              <a:t>Prenez</a:t>
            </a:r>
            <a:r>
              <a:rPr sz="2400" b="1" spc="-8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90">
                <a:solidFill>
                  <a:srgbClr val="FFFFFF"/>
                </a:solidFill>
                <a:latin typeface="Montserrat SemiBold"/>
                <a:cs typeface="Montserrat SemiBold"/>
              </a:rPr>
              <a:t>rendez-</a:t>
            </a:r>
            <a:r>
              <a:rPr sz="2400" b="1" spc="-45">
                <a:solidFill>
                  <a:srgbClr val="FFFFFF"/>
                </a:solidFill>
                <a:latin typeface="Montserrat SemiBold"/>
                <a:cs typeface="Montserrat SemiBold"/>
              </a:rPr>
              <a:t>vous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60">
                <a:solidFill>
                  <a:srgbClr val="FFFFFF"/>
                </a:solidFill>
                <a:latin typeface="Montserrat SemiBold"/>
                <a:cs typeface="Montserrat SemiBold"/>
              </a:rPr>
              <a:t>auprès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50">
                <a:solidFill>
                  <a:srgbClr val="FFFFFF"/>
                </a:solidFill>
                <a:latin typeface="Montserrat SemiBold"/>
                <a:cs typeface="Montserrat SemiBold"/>
              </a:rPr>
              <a:t>d’un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60">
                <a:solidFill>
                  <a:srgbClr val="FFFFFF"/>
                </a:solidFill>
                <a:latin typeface="Montserrat SemiBold"/>
                <a:cs typeface="Montserrat SemiBold"/>
              </a:rPr>
              <a:t>chargé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>
                <a:solidFill>
                  <a:srgbClr val="FFFFFF"/>
                </a:solidFill>
                <a:latin typeface="Montserrat SemiBold"/>
                <a:cs typeface="Montserrat SemiBold"/>
              </a:rPr>
              <a:t>de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65">
                <a:solidFill>
                  <a:srgbClr val="FFFFFF"/>
                </a:solidFill>
                <a:latin typeface="Montserrat SemiBold"/>
                <a:cs typeface="Montserrat SemiBold"/>
              </a:rPr>
              <a:t>clientèle</a:t>
            </a:r>
            <a:r>
              <a:rPr sz="2400" b="1" spc="-8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>
                <a:solidFill>
                  <a:srgbClr val="FFFFFF"/>
                </a:solidFill>
                <a:latin typeface="Montserrat SemiBold"/>
                <a:cs typeface="Montserrat SemiBold"/>
              </a:rPr>
              <a:t>La</a:t>
            </a:r>
            <a:r>
              <a:rPr sz="2400" b="1" spc="-75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10">
                <a:solidFill>
                  <a:srgbClr val="FFFFFF"/>
                </a:solidFill>
                <a:latin typeface="Montserrat SemiBold"/>
                <a:cs typeface="Montserrat SemiBold"/>
              </a:rPr>
              <a:t>Poste, </a:t>
            </a:r>
            <a:r>
              <a:rPr sz="2400" b="1" spc="-65">
                <a:solidFill>
                  <a:srgbClr val="FFFFFF"/>
                </a:solidFill>
                <a:latin typeface="Montserrat SemiBold"/>
                <a:cs typeface="Montserrat SemiBold"/>
              </a:rPr>
              <a:t>référent</a:t>
            </a:r>
            <a:r>
              <a:rPr sz="2400" b="1" spc="-5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70">
                <a:solidFill>
                  <a:srgbClr val="FFFFFF"/>
                </a:solidFill>
                <a:latin typeface="Montserrat SemiBold"/>
                <a:cs typeface="Montserrat SemiBold"/>
              </a:rPr>
              <a:t>France</a:t>
            </a:r>
            <a:r>
              <a:rPr sz="2400" b="1" spc="-5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10">
                <a:solidFill>
                  <a:srgbClr val="FFFFFF"/>
                </a:solidFill>
                <a:latin typeface="Montserrat SemiBold"/>
                <a:cs typeface="Montserrat SemiBold"/>
              </a:rPr>
              <a:t>services</a:t>
            </a:r>
            <a:r>
              <a:rPr lang="fr-FR" sz="2400" spc="-10">
                <a:latin typeface="Montserrat SemiBold"/>
                <a:cs typeface="Montserrat SemiBold"/>
              </a:rPr>
              <a:t> </a:t>
            </a:r>
            <a:r>
              <a:rPr sz="2400" b="1">
                <a:solidFill>
                  <a:srgbClr val="FFFFFF"/>
                </a:solidFill>
                <a:latin typeface="Montserrat SemiBold"/>
                <a:cs typeface="Montserrat SemiBold"/>
              </a:rPr>
              <a:t>et</a:t>
            </a:r>
            <a:r>
              <a:rPr sz="2400" b="1" spc="-14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65">
                <a:solidFill>
                  <a:srgbClr val="FFFFFF"/>
                </a:solidFill>
                <a:latin typeface="Montserrat SemiBold"/>
                <a:cs typeface="Montserrat SemiBold"/>
              </a:rPr>
              <a:t>rencontrez</a:t>
            </a:r>
            <a:r>
              <a:rPr sz="2400" b="1" spc="-10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>
                <a:solidFill>
                  <a:srgbClr val="FFFFFF"/>
                </a:solidFill>
                <a:latin typeface="Montserrat SemiBold"/>
                <a:cs typeface="Montserrat SemiBold"/>
              </a:rPr>
              <a:t>un</a:t>
            </a:r>
            <a:r>
              <a:rPr sz="2400" b="1" spc="-114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50">
                <a:solidFill>
                  <a:srgbClr val="FFFFFF"/>
                </a:solidFill>
                <a:latin typeface="Montserrat SemiBold"/>
                <a:cs typeface="Montserrat SemiBold"/>
              </a:rPr>
              <a:t>agent</a:t>
            </a:r>
            <a:r>
              <a:rPr sz="2400" b="1" spc="-12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10">
                <a:solidFill>
                  <a:srgbClr val="FFFFFF"/>
                </a:solidFill>
                <a:latin typeface="Montserrat SemiBold"/>
                <a:cs typeface="Montserrat SemiBold"/>
              </a:rPr>
              <a:t>des</a:t>
            </a:r>
            <a:r>
              <a:rPr sz="2400" b="1" spc="-114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55">
                <a:solidFill>
                  <a:srgbClr val="FFFFFF"/>
                </a:solidFill>
                <a:latin typeface="Montserrat SemiBold"/>
                <a:cs typeface="Montserrat SemiBold"/>
              </a:rPr>
              <a:t>Finances</a:t>
            </a:r>
            <a:r>
              <a:rPr sz="2400" b="1" spc="-11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2400" b="1" spc="-10" err="1">
                <a:solidFill>
                  <a:srgbClr val="FFFFFF"/>
                </a:solidFill>
                <a:latin typeface="Montserrat SemiBold"/>
                <a:cs typeface="Montserrat SemiBold"/>
              </a:rPr>
              <a:t>publiques</a:t>
            </a:r>
            <a:r>
              <a:rPr sz="2400" b="1" spc="-10">
                <a:solidFill>
                  <a:srgbClr val="FFFFFF"/>
                </a:solidFill>
                <a:latin typeface="Montserrat SemiBold"/>
                <a:cs typeface="Montserrat SemiBold"/>
              </a:rPr>
              <a:t>.</a:t>
            </a:r>
            <a:endParaRPr lang="fr-FR" sz="2400" b="1" spc="-10">
              <a:solidFill>
                <a:srgbClr val="FFFFFF"/>
              </a:solidFill>
              <a:latin typeface="Montserrat SemiBold"/>
              <a:cs typeface="Montserrat SemiBold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58965" y="9206026"/>
            <a:ext cx="0" cy="1597660"/>
          </a:xfrm>
          <a:custGeom>
            <a:avLst/>
            <a:gdLst/>
            <a:ahLst/>
            <a:cxnLst/>
            <a:rect l="l" t="t" r="r" b="b"/>
            <a:pathLst>
              <a:path h="1597659">
                <a:moveTo>
                  <a:pt x="0" y="0"/>
                </a:moveTo>
                <a:lnTo>
                  <a:pt x="0" y="1597482"/>
                </a:lnTo>
              </a:path>
            </a:pathLst>
          </a:custGeom>
          <a:ln w="25400">
            <a:solidFill>
              <a:srgbClr val="034EA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46264" y="9174628"/>
            <a:ext cx="6353035" cy="1660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9385">
              <a:lnSpc>
                <a:spcPct val="100000"/>
              </a:lnSpc>
            </a:pPr>
            <a:r>
              <a:rPr sz="1800" spc="60" err="1">
                <a:solidFill>
                  <a:srgbClr val="1B53A5"/>
                </a:solidFill>
                <a:latin typeface="Arial"/>
                <a:cs typeface="Arial"/>
              </a:rPr>
              <a:t>Horaires</a:t>
            </a:r>
            <a:r>
              <a:rPr sz="1800" spc="-1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100">
                <a:solidFill>
                  <a:srgbClr val="1B53A5"/>
                </a:solidFill>
                <a:latin typeface="Arial"/>
                <a:cs typeface="Arial"/>
              </a:rPr>
              <a:t>d’ouverture</a:t>
            </a:r>
            <a:r>
              <a:rPr sz="1800" spc="-1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-50">
                <a:solidFill>
                  <a:srgbClr val="1B53A5"/>
                </a:solidFill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159385" marR="381635">
              <a:lnSpc>
                <a:spcPct val="100899"/>
              </a:lnSpc>
            </a:pPr>
            <a:r>
              <a:rPr sz="1800" spc="190">
                <a:solidFill>
                  <a:srgbClr val="1B53A5"/>
                </a:solidFill>
                <a:latin typeface="Arial"/>
                <a:cs typeface="Arial"/>
              </a:rPr>
              <a:t>du</a:t>
            </a:r>
            <a:r>
              <a:rPr sz="1800" spc="-35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140">
                <a:solidFill>
                  <a:srgbClr val="1B53A5"/>
                </a:solidFill>
                <a:latin typeface="Arial"/>
                <a:cs typeface="Arial"/>
              </a:rPr>
              <a:t>lundi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110">
                <a:solidFill>
                  <a:srgbClr val="1B53A5"/>
                </a:solidFill>
                <a:latin typeface="Arial"/>
                <a:cs typeface="Arial"/>
              </a:rPr>
              <a:t>au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pc="-30">
                <a:solidFill>
                  <a:srgbClr val="1B53A5"/>
                </a:solidFill>
                <a:latin typeface="Arial"/>
                <a:cs typeface="Arial"/>
              </a:rPr>
              <a:t>vendredi</a:t>
            </a:r>
            <a:r>
              <a:rPr sz="1800" spc="-120">
                <a:solidFill>
                  <a:srgbClr val="1B53A5"/>
                </a:solidFill>
                <a:latin typeface="Arial"/>
                <a:cs typeface="Arial"/>
              </a:rPr>
              <a:t>: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150">
                <a:solidFill>
                  <a:srgbClr val="1B53A5"/>
                </a:solidFill>
                <a:latin typeface="Arial"/>
                <a:cs typeface="Arial"/>
              </a:rPr>
              <a:t>09</a:t>
            </a:r>
            <a:r>
              <a:rPr sz="1800" spc="150">
                <a:solidFill>
                  <a:srgbClr val="1B53A5"/>
                </a:solidFill>
                <a:latin typeface="Arial"/>
                <a:cs typeface="Arial"/>
              </a:rPr>
              <a:t>h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80">
                <a:solidFill>
                  <a:srgbClr val="1B53A5"/>
                </a:solidFill>
                <a:latin typeface="Arial"/>
                <a:cs typeface="Arial"/>
              </a:rPr>
              <a:t>-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-50">
                <a:solidFill>
                  <a:srgbClr val="1B53A5"/>
                </a:solidFill>
                <a:latin typeface="Arial"/>
                <a:cs typeface="Arial"/>
              </a:rPr>
              <a:t>12</a:t>
            </a:r>
            <a:r>
              <a:rPr sz="1800" spc="-50">
                <a:solidFill>
                  <a:srgbClr val="1B53A5"/>
                </a:solidFill>
                <a:latin typeface="Arial"/>
                <a:cs typeface="Arial"/>
              </a:rPr>
              <a:t>h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100">
                <a:solidFill>
                  <a:srgbClr val="1B53A5"/>
                </a:solidFill>
                <a:latin typeface="Arial"/>
                <a:cs typeface="Arial"/>
              </a:rPr>
              <a:t>/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-30">
                <a:solidFill>
                  <a:srgbClr val="1B53A5"/>
                </a:solidFill>
                <a:latin typeface="Arial"/>
                <a:cs typeface="Arial"/>
              </a:rPr>
              <a:t>14</a:t>
            </a:r>
            <a:r>
              <a:rPr sz="1800">
                <a:solidFill>
                  <a:srgbClr val="1B53A5"/>
                </a:solidFill>
                <a:latin typeface="Arial"/>
                <a:cs typeface="Arial"/>
              </a:rPr>
              <a:t>h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80">
                <a:solidFill>
                  <a:srgbClr val="1B53A5"/>
                </a:solidFill>
                <a:latin typeface="Arial"/>
                <a:cs typeface="Arial"/>
              </a:rPr>
              <a:t>-</a:t>
            </a:r>
            <a:r>
              <a:rPr sz="1800" spc="-3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-25">
                <a:solidFill>
                  <a:srgbClr val="1B53A5"/>
                </a:solidFill>
                <a:latin typeface="Arial"/>
                <a:cs typeface="Arial"/>
              </a:rPr>
              <a:t>17</a:t>
            </a:r>
            <a:r>
              <a:rPr sz="1800" spc="-25">
                <a:solidFill>
                  <a:srgbClr val="1B53A5"/>
                </a:solidFill>
                <a:latin typeface="Arial"/>
                <a:cs typeface="Arial"/>
              </a:rPr>
              <a:t>h</a:t>
            </a:r>
            <a:endParaRPr lang="fr-FR" sz="1800" spc="-25">
              <a:solidFill>
                <a:srgbClr val="1B53A5"/>
              </a:solidFill>
              <a:latin typeface="Arial"/>
              <a:cs typeface="Arial"/>
            </a:endParaRPr>
          </a:p>
          <a:p>
            <a:pPr marL="159385" marR="381635">
              <a:lnSpc>
                <a:spcPct val="100899"/>
              </a:lnSpc>
            </a:pPr>
            <a:r>
              <a:rPr lang="fr-FR" sz="1800" spc="70">
                <a:solidFill>
                  <a:srgbClr val="1B53A5"/>
                </a:solidFill>
                <a:latin typeface="Arial"/>
                <a:cs typeface="Arial"/>
              </a:rPr>
              <a:t>L</a:t>
            </a:r>
            <a:r>
              <a:rPr sz="1800" spc="70">
                <a:solidFill>
                  <a:srgbClr val="1B53A5"/>
                </a:solidFill>
                <a:latin typeface="Arial"/>
                <a:cs typeface="Arial"/>
              </a:rPr>
              <a:t>e</a:t>
            </a:r>
            <a:r>
              <a:rPr lang="fr-FR" sz="1800" spc="70">
                <a:solidFill>
                  <a:srgbClr val="1B53A5"/>
                </a:solidFill>
                <a:latin typeface="Arial"/>
                <a:cs typeface="Arial"/>
              </a:rPr>
              <a:t>s mercredi et samedi </a:t>
            </a:r>
            <a:r>
              <a:rPr sz="1800" spc="-35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pc="-25">
                <a:solidFill>
                  <a:srgbClr val="1B53A5"/>
                </a:solidFill>
                <a:latin typeface="Arial"/>
                <a:cs typeface="Arial"/>
              </a:rPr>
              <a:t>09</a:t>
            </a:r>
            <a:r>
              <a:rPr sz="1800" spc="150">
                <a:solidFill>
                  <a:srgbClr val="1B53A5"/>
                </a:solidFill>
                <a:latin typeface="Arial"/>
                <a:cs typeface="Arial"/>
              </a:rPr>
              <a:t>h</a:t>
            </a:r>
            <a:r>
              <a:rPr sz="1800" spc="-2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sz="1800" spc="80">
                <a:solidFill>
                  <a:srgbClr val="1B53A5"/>
                </a:solidFill>
                <a:latin typeface="Arial"/>
                <a:cs typeface="Arial"/>
              </a:rPr>
              <a:t>-</a:t>
            </a:r>
            <a:r>
              <a:rPr sz="1800" spc="-20">
                <a:solidFill>
                  <a:srgbClr val="1B53A5"/>
                </a:solidFill>
                <a:latin typeface="Arial"/>
                <a:cs typeface="Arial"/>
              </a:rPr>
              <a:t> </a:t>
            </a:r>
            <a:r>
              <a:rPr lang="fr-FR" sz="1800" spc="-25">
                <a:solidFill>
                  <a:srgbClr val="1B53A5"/>
                </a:solidFill>
                <a:latin typeface="Arial"/>
                <a:cs typeface="Arial"/>
              </a:rPr>
              <a:t>12</a:t>
            </a:r>
            <a:r>
              <a:rPr sz="1800" spc="-25">
                <a:solidFill>
                  <a:srgbClr val="1B53A5"/>
                </a:solidFill>
                <a:latin typeface="Arial"/>
                <a:cs typeface="Arial"/>
              </a:rPr>
              <a:t>h</a:t>
            </a:r>
            <a:endParaRPr sz="1800">
              <a:latin typeface="Arial"/>
              <a:cs typeface="Arial"/>
            </a:endParaRPr>
          </a:p>
          <a:p>
            <a:pPr marL="159385">
              <a:lnSpc>
                <a:spcPct val="100000"/>
              </a:lnSpc>
              <a:spcBef>
                <a:spcPts val="1000"/>
              </a:spcBef>
            </a:pPr>
            <a:r>
              <a:rPr lang="fr-FR" b="1" spc="-20" err="1">
                <a:solidFill>
                  <a:srgbClr val="1B53A5"/>
                </a:solidFill>
                <a:latin typeface="Montserrat"/>
                <a:cs typeface="Montserrat"/>
                <a:hlinkClick r:id="rId2"/>
              </a:rPr>
              <a:t>s</a:t>
            </a:r>
            <a:r>
              <a:rPr lang="fr-FR" b="1" spc="-20" err="1">
                <a:solidFill>
                  <a:srgbClr val="1B53A5"/>
                </a:solidFill>
                <a:latin typeface="Montserrat"/>
                <a:cs typeface="Montserrat"/>
              </a:rPr>
              <a:t>aint-florent-sur-cher</a:t>
            </a:r>
            <a:r>
              <a:rPr sz="1800" b="1" spc="-25">
                <a:solidFill>
                  <a:srgbClr val="1B53A5"/>
                </a:solidFill>
                <a:latin typeface="Montserrat"/>
                <a:cs typeface="Montserrat"/>
                <a:hlinkClick r:id="rId2"/>
              </a:rPr>
              <a:t>@france-</a:t>
            </a:r>
            <a:r>
              <a:rPr sz="1800" b="1" spc="-10">
                <a:solidFill>
                  <a:srgbClr val="1B53A5"/>
                </a:solidFill>
                <a:latin typeface="Montserrat"/>
                <a:cs typeface="Montserrat"/>
                <a:hlinkClick r:id="rId2"/>
              </a:rPr>
              <a:t>services.gouv.fr</a:t>
            </a:r>
            <a:endParaRPr sz="1800">
              <a:latin typeface="Montserrat"/>
              <a:cs typeface="Montserrat"/>
            </a:endParaRPr>
          </a:p>
          <a:p>
            <a:pPr marL="159385">
              <a:lnSpc>
                <a:spcPct val="100000"/>
              </a:lnSpc>
              <a:spcBef>
                <a:spcPts val="1000"/>
              </a:spcBef>
            </a:pPr>
            <a:r>
              <a:rPr sz="1800">
                <a:solidFill>
                  <a:srgbClr val="1B53A5"/>
                </a:solidFill>
                <a:latin typeface="Wingdings"/>
                <a:cs typeface="Wingdings"/>
              </a:rPr>
              <a:t></a:t>
            </a:r>
            <a:r>
              <a:rPr sz="1800" spc="55">
                <a:solidFill>
                  <a:srgbClr val="1B53A5"/>
                </a:solidFill>
                <a:latin typeface="Times New Roman"/>
                <a:cs typeface="Times New Roman"/>
              </a:rPr>
              <a:t> </a:t>
            </a:r>
            <a:r>
              <a:rPr sz="1800" b="1">
                <a:solidFill>
                  <a:srgbClr val="1B53A5"/>
                </a:solidFill>
                <a:latin typeface="Montserrat"/>
                <a:cs typeface="Montserrat"/>
              </a:rPr>
              <a:t>: </a:t>
            </a:r>
            <a:r>
              <a:rPr lang="fr-FR" b="1">
                <a:solidFill>
                  <a:srgbClr val="1B53A5"/>
                </a:solidFill>
                <a:latin typeface="Montserrat"/>
                <a:cs typeface="Montserrat"/>
              </a:rPr>
              <a:t>02 48 02 48 82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A700E2A7-853A-29D6-4F39-4EE057F3DE98}"/>
              </a:ext>
            </a:extLst>
          </p:cNvPr>
          <p:cNvSpPr txBox="1"/>
          <p:nvPr/>
        </p:nvSpPr>
        <p:spPr>
          <a:xfrm>
            <a:off x="649234" y="5865867"/>
            <a:ext cx="7257762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r-FR" sz="2300" spc="-25">
                <a:solidFill>
                  <a:srgbClr val="1B53A5"/>
                </a:solidFill>
                <a:latin typeface="Montserrat Medium"/>
                <a:cs typeface="Montserrat Medium"/>
              </a:rPr>
              <a:t>Horaires</a:t>
            </a:r>
            <a:r>
              <a:rPr lang="fr-FR" sz="2300" spc="-7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de</a:t>
            </a:r>
            <a:r>
              <a:rPr lang="fr-FR" sz="2300" spc="-3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la</a:t>
            </a:r>
            <a:r>
              <a:rPr lang="fr-FR" sz="2300" spc="-35">
                <a:solidFill>
                  <a:srgbClr val="1B53A5"/>
                </a:solidFill>
                <a:latin typeface="Montserrat Medium"/>
                <a:cs typeface="Montserrat Medium"/>
              </a:rPr>
              <a:t> permanence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:</a:t>
            </a:r>
            <a:r>
              <a:rPr lang="fr-FR" sz="2300" spc="-3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de</a:t>
            </a:r>
            <a:r>
              <a:rPr lang="fr-FR" sz="2300" spc="-35">
                <a:solidFill>
                  <a:srgbClr val="1B53A5"/>
                </a:solidFill>
                <a:latin typeface="Montserrat Medium"/>
                <a:cs typeface="Montserrat Medium"/>
              </a:rPr>
              <a:t> 09</a:t>
            </a:r>
            <a:r>
              <a:rPr lang="fr-FR" sz="2300" spc="-31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h</a:t>
            </a:r>
            <a:r>
              <a:rPr lang="fr-FR" sz="2300" spc="-35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>
                <a:solidFill>
                  <a:srgbClr val="1B53A5"/>
                </a:solidFill>
                <a:latin typeface="Montserrat Medium"/>
                <a:cs typeface="Montserrat Medium"/>
              </a:rPr>
              <a:t>à</a:t>
            </a:r>
            <a:r>
              <a:rPr lang="fr-FR" sz="2300" spc="-3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 spc="-20">
                <a:solidFill>
                  <a:srgbClr val="1B53A5"/>
                </a:solidFill>
                <a:latin typeface="Montserrat Medium"/>
                <a:cs typeface="Montserrat Medium"/>
              </a:rPr>
              <a:t>12</a:t>
            </a:r>
            <a:r>
              <a:rPr lang="fr-FR" sz="2300" spc="-310">
                <a:solidFill>
                  <a:srgbClr val="1B53A5"/>
                </a:solidFill>
                <a:latin typeface="Montserrat Medium"/>
                <a:cs typeface="Montserrat Medium"/>
              </a:rPr>
              <a:t> </a:t>
            </a:r>
            <a:r>
              <a:rPr lang="fr-FR" sz="2300" spc="-50">
                <a:solidFill>
                  <a:srgbClr val="1B53A5"/>
                </a:solidFill>
                <a:latin typeface="Montserrat Medium"/>
                <a:cs typeface="Montserrat Medium"/>
              </a:rPr>
              <a:t>h</a:t>
            </a:r>
            <a:endParaRPr lang="fr-FR" sz="2300">
              <a:latin typeface="Montserrat Medium"/>
              <a:cs typeface="Montserrat Medium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3D09EBA3-C598-951D-E211-8EF83C0A87D0}"/>
              </a:ext>
            </a:extLst>
          </p:cNvPr>
          <p:cNvSpPr txBox="1"/>
          <p:nvPr/>
        </p:nvSpPr>
        <p:spPr>
          <a:xfrm>
            <a:off x="659559" y="7720714"/>
            <a:ext cx="5346122" cy="1485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1800" b="1">
                <a:solidFill>
                  <a:srgbClr val="1B53A5"/>
                </a:solidFill>
                <a:latin typeface="Montserrat"/>
                <a:cs typeface="Montserrat"/>
              </a:rPr>
              <a:t>La</a:t>
            </a:r>
            <a:r>
              <a:rPr lang="fr-FR" sz="1800" b="1" spc="15">
                <a:solidFill>
                  <a:srgbClr val="1B53A5"/>
                </a:solidFill>
                <a:latin typeface="Montserrat"/>
                <a:cs typeface="Montserrat"/>
              </a:rPr>
              <a:t> </a:t>
            </a:r>
            <a:r>
              <a:rPr lang="fr-FR" sz="1800" b="1" spc="-10">
                <a:solidFill>
                  <a:srgbClr val="1B53A5"/>
                </a:solidFill>
                <a:latin typeface="Montserrat"/>
                <a:cs typeface="Montserrat"/>
              </a:rPr>
              <a:t>Poste</a:t>
            </a:r>
            <a:endParaRPr lang="fr-FR" sz="1800">
              <a:latin typeface="Montserrat"/>
              <a:cs typeface="Montserrat"/>
            </a:endParaRPr>
          </a:p>
          <a:p>
            <a:pPr marL="12700" marR="847725">
              <a:lnSpc>
                <a:spcPct val="100899"/>
              </a:lnSpc>
            </a:pPr>
            <a:r>
              <a:rPr lang="fr-FR" sz="1800" b="1" spc="-10">
                <a:solidFill>
                  <a:srgbClr val="1B53A5"/>
                </a:solidFill>
                <a:latin typeface="Montserrat"/>
                <a:cs typeface="Montserrat"/>
              </a:rPr>
              <a:t>France</a:t>
            </a:r>
            <a:r>
              <a:rPr lang="fr-FR" sz="1800" b="1" spc="-30">
                <a:solidFill>
                  <a:srgbClr val="1B53A5"/>
                </a:solidFill>
                <a:latin typeface="Montserrat"/>
                <a:cs typeface="Montserrat"/>
              </a:rPr>
              <a:t> </a:t>
            </a:r>
            <a:r>
              <a:rPr lang="fr-FR" sz="1800" b="1">
                <a:solidFill>
                  <a:srgbClr val="1B53A5"/>
                </a:solidFill>
                <a:latin typeface="Montserrat"/>
                <a:cs typeface="Montserrat"/>
              </a:rPr>
              <a:t>services</a:t>
            </a:r>
            <a:r>
              <a:rPr lang="fr-FR" sz="1800" b="1" spc="-25">
                <a:solidFill>
                  <a:srgbClr val="1B53A5"/>
                </a:solidFill>
                <a:latin typeface="Montserrat"/>
                <a:cs typeface="Montserrat"/>
              </a:rPr>
              <a:t> </a:t>
            </a:r>
            <a:r>
              <a:rPr lang="fr-FR" sz="1800" b="1">
                <a:solidFill>
                  <a:srgbClr val="1B53A5"/>
                </a:solidFill>
                <a:latin typeface="Montserrat"/>
                <a:cs typeface="Montserrat"/>
              </a:rPr>
              <a:t>de</a:t>
            </a:r>
            <a:r>
              <a:rPr lang="fr-FR" sz="1800" b="1" spc="-25">
                <a:solidFill>
                  <a:srgbClr val="1B53A5"/>
                </a:solidFill>
                <a:latin typeface="Montserrat"/>
                <a:cs typeface="Montserrat"/>
              </a:rPr>
              <a:t> </a:t>
            </a:r>
            <a:r>
              <a:rPr lang="fr-FR" b="1" spc="-25">
                <a:solidFill>
                  <a:srgbClr val="1B53A5"/>
                </a:solidFill>
                <a:latin typeface="Montserrat"/>
                <a:cs typeface="Montserrat"/>
              </a:rPr>
              <a:t>Saint Florent Sur Cher</a:t>
            </a:r>
            <a:endParaRPr lang="fr-FR" b="1" spc="-10">
              <a:solidFill>
                <a:srgbClr val="1B53A5"/>
              </a:solidFill>
              <a:latin typeface="Montserrat"/>
              <a:cs typeface="Montserrat"/>
            </a:endParaRPr>
          </a:p>
          <a:p>
            <a:pPr marL="12700" marR="847725">
              <a:lnSpc>
                <a:spcPct val="100899"/>
              </a:lnSpc>
            </a:pPr>
            <a:r>
              <a:rPr lang="fr-FR" b="1">
                <a:solidFill>
                  <a:srgbClr val="1B53A5"/>
                </a:solidFill>
                <a:latin typeface="Montserrat"/>
                <a:cs typeface="Montserrat"/>
              </a:rPr>
              <a:t>5 bis avenue Gabriel </a:t>
            </a:r>
            <a:r>
              <a:rPr lang="fr-FR" b="1" err="1">
                <a:solidFill>
                  <a:srgbClr val="1B53A5"/>
                </a:solidFill>
                <a:latin typeface="Montserrat"/>
                <a:cs typeface="Montserrat"/>
              </a:rPr>
              <a:t>Dordain</a:t>
            </a:r>
            <a:endParaRPr lang="fr-FR" sz="18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lang="fr-FR" b="1">
                <a:solidFill>
                  <a:srgbClr val="1B53A5"/>
                </a:solidFill>
                <a:latin typeface="Montserrat"/>
                <a:cs typeface="Montserrat"/>
              </a:rPr>
              <a:t>18400 Saint Florent Sur cher</a:t>
            </a:r>
            <a:endParaRPr lang="fr-FR" sz="1800">
              <a:latin typeface="Montserrat"/>
              <a:cs typeface="Montserrat"/>
            </a:endParaRPr>
          </a:p>
        </p:txBody>
      </p:sp>
      <p:sp>
        <p:nvSpPr>
          <p:cNvPr id="56" name="object 41">
            <a:extLst>
              <a:ext uri="{FF2B5EF4-FFF2-40B4-BE49-F238E27FC236}">
                <a16:creationId xmlns:a16="http://schemas.microsoft.com/office/drawing/2014/main" id="{1F524E8A-F572-A3CE-43F3-03B02B1BC959}"/>
              </a:ext>
            </a:extLst>
          </p:cNvPr>
          <p:cNvSpPr txBox="1">
            <a:spLocks/>
          </p:cNvSpPr>
          <p:nvPr/>
        </p:nvSpPr>
        <p:spPr>
          <a:xfrm>
            <a:off x="761039" y="897557"/>
            <a:ext cx="8590280" cy="2975173"/>
          </a:xfrm>
          <a:prstGeom prst="rect">
            <a:avLst/>
          </a:prstGeom>
        </p:spPr>
        <p:txBody>
          <a:bodyPr vert="horz" wrap="square" lIns="0" tIns="127000" rIns="0" bIns="0" rtlCol="0" anchor="t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ts val="5250"/>
              </a:lnSpc>
              <a:spcBef>
                <a:spcPts val="1000"/>
              </a:spcBef>
            </a:pPr>
            <a:r>
              <a:rPr lang="fr-FR" sz="5100" b="1" spc="-80" dirty="0">
                <a:solidFill>
                  <a:srgbClr val="034EA2"/>
                </a:solidFill>
                <a:latin typeface="Montserrat SemiBold"/>
              </a:rPr>
              <a:t>Le 14 mai 2025  </a:t>
            </a:r>
            <a:endParaRPr lang="fr-FR" sz="5100" b="1" spc="-20" dirty="0">
              <a:solidFill>
                <a:srgbClr val="034EA2"/>
              </a:solidFill>
              <a:latin typeface="Montserrat SemiBold"/>
            </a:endParaRPr>
          </a:p>
          <a:p>
            <a:pPr marL="12700" marR="5080">
              <a:lnSpc>
                <a:spcPts val="5250"/>
              </a:lnSpc>
              <a:spcBef>
                <a:spcPts val="1000"/>
              </a:spcBef>
            </a:pPr>
            <a:r>
              <a:rPr lang="fr-FR" sz="5100" b="1" spc="-114" dirty="0">
                <a:solidFill>
                  <a:schemeClr val="bg1"/>
                </a:solidFill>
                <a:latin typeface="Montserrat SemiBold"/>
              </a:rPr>
              <a:t>votre</a:t>
            </a:r>
            <a:r>
              <a:rPr lang="fr-FR" sz="5100" b="1" spc="-225" dirty="0">
                <a:solidFill>
                  <a:schemeClr val="bg1"/>
                </a:solidFill>
                <a:latin typeface="Montserrat SemiBold"/>
              </a:rPr>
              <a:t> </a:t>
            </a:r>
            <a:r>
              <a:rPr lang="fr-FR" sz="5100" b="1" spc="-114" dirty="0">
                <a:solidFill>
                  <a:schemeClr val="bg1"/>
                </a:solidFill>
                <a:latin typeface="Montserrat SemiBold"/>
              </a:rPr>
              <a:t>France</a:t>
            </a:r>
            <a:r>
              <a:rPr lang="fr-FR" sz="5100" b="1" spc="-225" dirty="0">
                <a:solidFill>
                  <a:schemeClr val="bg1"/>
                </a:solidFill>
                <a:latin typeface="Montserrat SemiBold"/>
              </a:rPr>
              <a:t> </a:t>
            </a:r>
            <a:r>
              <a:rPr lang="fr-FR" sz="5100" b="1" spc="-10" dirty="0">
                <a:solidFill>
                  <a:schemeClr val="bg1"/>
                </a:solidFill>
                <a:latin typeface="Montserrat SemiBold"/>
              </a:rPr>
              <a:t>services </a:t>
            </a:r>
            <a:r>
              <a:rPr lang="fr-FR" sz="5100" b="1" spc="-120" dirty="0">
                <a:solidFill>
                  <a:schemeClr val="bg1"/>
                </a:solidFill>
                <a:latin typeface="Montserrat SemiBold"/>
              </a:rPr>
              <a:t>accueille</a:t>
            </a:r>
            <a:r>
              <a:rPr lang="fr-FR" sz="5100" b="1" spc="-235" dirty="0">
                <a:solidFill>
                  <a:schemeClr val="bg1"/>
                </a:solidFill>
                <a:latin typeface="Montserrat SemiBold"/>
              </a:rPr>
              <a:t> </a:t>
            </a:r>
            <a:r>
              <a:rPr lang="fr-FR" sz="5100" b="1" spc="-40" dirty="0">
                <a:solidFill>
                  <a:schemeClr val="bg1"/>
                </a:solidFill>
                <a:latin typeface="Montserrat SemiBold"/>
              </a:rPr>
              <a:t>une</a:t>
            </a:r>
            <a:r>
              <a:rPr lang="fr-FR" sz="5100" b="1" spc="-250" dirty="0">
                <a:solidFill>
                  <a:schemeClr val="bg1"/>
                </a:solidFill>
                <a:latin typeface="Montserrat SemiBold"/>
              </a:rPr>
              <a:t> </a:t>
            </a:r>
            <a:r>
              <a:rPr lang="fr-FR" sz="5100" b="1" spc="-80" dirty="0">
                <a:solidFill>
                  <a:schemeClr val="bg1"/>
                </a:solidFill>
                <a:latin typeface="Montserrat SemiBold"/>
              </a:rPr>
              <a:t>permanence </a:t>
            </a:r>
            <a:r>
              <a:rPr lang="fr-FR" sz="5100" b="1" spc="-40" dirty="0">
                <a:solidFill>
                  <a:schemeClr val="bg1"/>
                </a:solidFill>
                <a:latin typeface="Montserrat SemiBold"/>
              </a:rPr>
              <a:t>des</a:t>
            </a:r>
            <a:r>
              <a:rPr lang="fr-FR" sz="5100" b="1" spc="-305" dirty="0">
                <a:solidFill>
                  <a:schemeClr val="bg1"/>
                </a:solidFill>
                <a:latin typeface="Montserrat SemiBold"/>
              </a:rPr>
              <a:t> </a:t>
            </a:r>
            <a:r>
              <a:rPr lang="fr-FR" sz="5100" b="1" spc="-10" dirty="0">
                <a:solidFill>
                  <a:schemeClr val="bg1"/>
                </a:solidFill>
                <a:latin typeface="Montserrat SemiBold"/>
              </a:rPr>
              <a:t>impôts.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B53A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e0428da-ac0f-4a84-a429-a80e20cb35de}" enabled="1" method="Standard" siteId="{80c03608-5f64-40bb-9c70-9394abe601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Personnalisé</PresentationFormat>
  <Slides>1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JOELLE AUGENDRE</dc:creator>
  <cp:revision>5</cp:revision>
  <cp:lastPrinted>2025-04-18T14:55:02Z</cp:lastPrinted>
  <dcterms:created xsi:type="dcterms:W3CDTF">2024-08-21T06:41:08Z</dcterms:created>
  <dcterms:modified xsi:type="dcterms:W3CDTF">2025-04-23T08:54:24Z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2024-08-21T00:00:00Z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2024-08-21T00:00:00Z</vt:filetime>
  </property>
  <property fmtid="{D5CDD505-2E9C-101B-9397-08002B2CF9AE}" pid="5" name="Producer">
    <vt:lpwstr>Adobe PDF Library 17.0</vt:lpwstr>
  </property>
  <property fmtid="{D5CDD505-2E9C-101B-9397-08002B2CF9AE}" pid="6" name="ClassificationContentMarkingFooterLocations">
    <vt:lpwstr>Office Theme:3</vt:lpwstr>
  </property>
  <property fmtid="{D5CDD505-2E9C-101B-9397-08002B2CF9AE}" pid="7" name="ClassificationContentMarkingFooterText">
    <vt:lpwstr>C1 - Interne</vt:lpwstr>
  </property>
</Properties>
</file>