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4"/>
  </p:notesMasterIdLst>
  <p:sldIdLst>
    <p:sldId id="275" r:id="rId2"/>
    <p:sldId id="282" r:id="rId3"/>
    <p:sldId id="280" r:id="rId4"/>
    <p:sldId id="285" r:id="rId5"/>
    <p:sldId id="289" r:id="rId6"/>
    <p:sldId id="278" r:id="rId7"/>
    <p:sldId id="286" r:id="rId8"/>
    <p:sldId id="260" r:id="rId9"/>
    <p:sldId id="281" r:id="rId10"/>
    <p:sldId id="279" r:id="rId11"/>
    <p:sldId id="283" r:id="rId12"/>
    <p:sldId id="290" r:id="rId13"/>
  </p:sldIdLst>
  <p:sldSz cx="6858000" cy="9144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D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70" d="100"/>
          <a:sy n="170" d="100"/>
        </p:scale>
        <p:origin x="1128" y="-76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705727C-1C12-43EA-8897-C988AE8FFE84}" type="datetimeFigureOut">
              <a:rPr lang="fr-FR" smtClean="0"/>
              <a:t>13/06/2025</a:t>
            </a:fld>
            <a:endParaRPr lang="fr-FR"/>
          </a:p>
        </p:txBody>
      </p:sp>
      <p:sp>
        <p:nvSpPr>
          <p:cNvPr id="4" name="Espace réservé de l'image des diapositives 3"/>
          <p:cNvSpPr>
            <a:spLocks noGrp="1" noRot="1" noChangeAspect="1"/>
          </p:cNvSpPr>
          <p:nvPr>
            <p:ph type="sldImg" idx="2"/>
          </p:nvPr>
        </p:nvSpPr>
        <p:spPr>
          <a:xfrm>
            <a:off x="2143125" y="1241425"/>
            <a:ext cx="25114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D381CAF-7E5E-428E-9DAD-1C7257BE790B}" type="slidenum">
              <a:rPr lang="fr-FR" smtClean="0"/>
              <a:t>‹N°›</a:t>
            </a:fld>
            <a:endParaRPr lang="fr-FR"/>
          </a:p>
        </p:txBody>
      </p:sp>
    </p:spTree>
    <p:extLst>
      <p:ext uri="{BB962C8B-B14F-4D97-AF65-F5344CB8AC3E}">
        <p14:creationId xmlns:p14="http://schemas.microsoft.com/office/powerpoint/2010/main" val="2573329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381CAF-7E5E-428E-9DAD-1C7257BE790B}" type="slidenum">
              <a:rPr lang="fr-FR" smtClean="0"/>
              <a:t>1</a:t>
            </a:fld>
            <a:endParaRPr lang="fr-FR"/>
          </a:p>
        </p:txBody>
      </p:sp>
    </p:spTree>
    <p:extLst>
      <p:ext uri="{BB962C8B-B14F-4D97-AF65-F5344CB8AC3E}">
        <p14:creationId xmlns:p14="http://schemas.microsoft.com/office/powerpoint/2010/main" val="673843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68"/>
            <a:ext cx="5829300" cy="1960033"/>
          </a:xfrm>
        </p:spPr>
        <p:txBody>
          <a:bodyPr/>
          <a:lstStyle/>
          <a:p>
            <a:r>
              <a:rPr lang="fr-FR"/>
              <a:t>Cliquez pour modifier le style du titre</a:t>
            </a:r>
            <a:endParaRPr lang="fr-BE"/>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13/06/2025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13/06/2025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66185"/>
            <a:ext cx="1543050" cy="7802033"/>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342900" y="366185"/>
            <a:ext cx="4514850" cy="780203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13/06/2025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13/06/2025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13/06/2025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13/06/2025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13/06/2025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13/06/2025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13/06/2025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64067"/>
            <a:ext cx="2256235" cy="154940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13/06/2025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0"/>
            <a:ext cx="4114800" cy="755651"/>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BE"/>
          </a:p>
        </p:txBody>
      </p:sp>
      <p:sp>
        <p:nvSpPr>
          <p:cNvPr id="4" name="Espace réservé du texte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13/06/2025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13/06/2025</a:t>
            </a:fld>
            <a:endParaRPr lang="fr-BE"/>
          </a:p>
        </p:txBody>
      </p:sp>
      <p:sp>
        <p:nvSpPr>
          <p:cNvPr id="5" name="Espace réservé du pied de page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32656" y="395536"/>
            <a:ext cx="6120680" cy="523220"/>
          </a:xfrm>
          <a:prstGeom prst="rect">
            <a:avLst/>
          </a:prstGeom>
          <a:gradFill flip="none" rotWithShape="1">
            <a:gsLst>
              <a:gs pos="12000">
                <a:srgbClr val="FF0000"/>
              </a:gs>
              <a:gs pos="45000">
                <a:srgbClr val="FFC000"/>
              </a:gs>
              <a:gs pos="65000">
                <a:srgbClr val="FFFF00"/>
              </a:gs>
              <a:gs pos="86000">
                <a:schemeClr val="bg1"/>
              </a:gs>
            </a:gsLst>
            <a:lin ang="13500000" scaled="1"/>
            <a:tileRect/>
          </a:gradFill>
          <a:ln w="19050">
            <a:solidFill>
              <a:schemeClr val="tx1"/>
            </a:solidFill>
          </a:ln>
        </p:spPr>
        <p:txBody>
          <a:bodyPr wrap="square" rtlCol="0">
            <a:spAutoFit/>
          </a:bodyPr>
          <a:lstStyle/>
          <a:p>
            <a:pPr algn="ctr"/>
            <a:r>
              <a:rPr lang="fr-FR" sz="2800" dirty="0">
                <a:latin typeface="Bahnschrift" pitchFamily="34" charset="0"/>
              </a:rPr>
              <a:t>Le Petit </a:t>
            </a:r>
            <a:r>
              <a:rPr lang="fr-FR" sz="2800" dirty="0" err="1">
                <a:latin typeface="Bahnschrift" pitchFamily="34" charset="0"/>
              </a:rPr>
              <a:t>Traubachois</a:t>
            </a:r>
            <a:endParaRPr lang="fr-FR" sz="2800" dirty="0">
              <a:latin typeface="Bahnschrift" pitchFamily="34" charset="0"/>
            </a:endParaRPr>
          </a:p>
        </p:txBody>
      </p:sp>
      <p:pic>
        <p:nvPicPr>
          <p:cNvPr id="3" name="Image 2" descr="logo tlb.png"/>
          <p:cNvPicPr>
            <a:picLocks noChangeAspect="1"/>
          </p:cNvPicPr>
          <p:nvPr/>
        </p:nvPicPr>
        <p:blipFill>
          <a:blip r:embed="rId3" cstate="print"/>
          <a:stretch>
            <a:fillRect/>
          </a:stretch>
        </p:blipFill>
        <p:spPr>
          <a:xfrm>
            <a:off x="0" y="0"/>
            <a:ext cx="655428" cy="720080"/>
          </a:xfrm>
          <a:prstGeom prst="rect">
            <a:avLst/>
          </a:prstGeom>
        </p:spPr>
      </p:pic>
      <p:sp>
        <p:nvSpPr>
          <p:cNvPr id="8" name="ZoneTexte 7"/>
          <p:cNvSpPr txBox="1"/>
          <p:nvPr/>
        </p:nvSpPr>
        <p:spPr>
          <a:xfrm>
            <a:off x="0" y="971600"/>
            <a:ext cx="6858000" cy="307777"/>
          </a:xfrm>
          <a:prstGeom prst="rect">
            <a:avLst/>
          </a:prstGeom>
          <a:noFill/>
        </p:spPr>
        <p:txBody>
          <a:bodyPr wrap="square" rtlCol="0">
            <a:spAutoFit/>
          </a:bodyPr>
          <a:lstStyle/>
          <a:p>
            <a:pPr algn="ctr"/>
            <a:r>
              <a:rPr lang="fr-FR" sz="1400" i="1" dirty="0">
                <a:latin typeface="Bahnschrift" pitchFamily="34" charset="0"/>
              </a:rPr>
              <a:t>Le magazine d’information de la commune de </a:t>
            </a:r>
            <a:r>
              <a:rPr lang="fr-FR" sz="1400" i="1" dirty="0" err="1">
                <a:latin typeface="Bahnschrift" pitchFamily="34" charset="0"/>
              </a:rPr>
              <a:t>Traubach</a:t>
            </a:r>
            <a:r>
              <a:rPr lang="fr-FR" sz="1400" i="1" dirty="0">
                <a:latin typeface="Bahnschrift" pitchFamily="34" charset="0"/>
              </a:rPr>
              <a:t> Le Bas</a:t>
            </a:r>
          </a:p>
        </p:txBody>
      </p:sp>
      <p:sp>
        <p:nvSpPr>
          <p:cNvPr id="12" name="ZoneTexte 11"/>
          <p:cNvSpPr txBox="1"/>
          <p:nvPr/>
        </p:nvSpPr>
        <p:spPr>
          <a:xfrm>
            <a:off x="5661248" y="0"/>
            <a:ext cx="1412776" cy="307777"/>
          </a:xfrm>
          <a:prstGeom prst="rect">
            <a:avLst/>
          </a:prstGeom>
          <a:noFill/>
        </p:spPr>
        <p:txBody>
          <a:bodyPr wrap="square" rtlCol="0">
            <a:spAutoFit/>
          </a:bodyPr>
          <a:lstStyle/>
          <a:p>
            <a:r>
              <a:rPr lang="fr-FR" sz="1400" dirty="0">
                <a:latin typeface="Bahnschrift" pitchFamily="34" charset="0"/>
              </a:rPr>
              <a:t>Juin 2025</a:t>
            </a:r>
          </a:p>
        </p:txBody>
      </p:sp>
      <p:sp>
        <p:nvSpPr>
          <p:cNvPr id="14" name="ZoneTexte 13"/>
          <p:cNvSpPr txBox="1"/>
          <p:nvPr/>
        </p:nvSpPr>
        <p:spPr>
          <a:xfrm>
            <a:off x="0" y="1403648"/>
            <a:ext cx="6858000" cy="400110"/>
          </a:xfrm>
          <a:prstGeom prst="rect">
            <a:avLst/>
          </a:prstGeom>
          <a:noFill/>
        </p:spPr>
        <p:txBody>
          <a:bodyPr wrap="square" rtlCol="0">
            <a:spAutoFit/>
          </a:bodyPr>
          <a:lstStyle/>
          <a:p>
            <a:pPr algn="ctr"/>
            <a:r>
              <a:rPr lang="fr-FR" sz="2000" b="1" i="1" dirty="0">
                <a:latin typeface="Bradley Hand ITC" pitchFamily="66" charset="0"/>
              </a:rPr>
              <a:t>Was </a:t>
            </a:r>
            <a:r>
              <a:rPr lang="fr-FR" sz="2000" b="1" i="1" dirty="0" err="1">
                <a:latin typeface="Bradley Hand ITC" pitchFamily="66" charset="0"/>
              </a:rPr>
              <a:t>labt</a:t>
            </a:r>
            <a:r>
              <a:rPr lang="fr-FR" sz="2000" b="1" i="1" dirty="0">
                <a:latin typeface="Bradley Hand ITC" pitchFamily="66" charset="0"/>
              </a:rPr>
              <a:t> in </a:t>
            </a:r>
            <a:r>
              <a:rPr lang="fr-FR" sz="2000" b="1" i="1" dirty="0" err="1">
                <a:latin typeface="Bradley Hand ITC" panose="03070402050302030203" pitchFamily="66" charset="0"/>
              </a:rPr>
              <a:t>Nìedertràuiwàch</a:t>
            </a:r>
            <a:r>
              <a:rPr lang="fr-FR" sz="2000" b="1" i="1" dirty="0">
                <a:latin typeface="Bradley Hand ITC" pitchFamily="66" charset="0"/>
              </a:rPr>
              <a:t> ?</a:t>
            </a:r>
          </a:p>
        </p:txBody>
      </p:sp>
      <p:sp>
        <p:nvSpPr>
          <p:cNvPr id="7" name="ZoneTexte 6">
            <a:extLst>
              <a:ext uri="{FF2B5EF4-FFF2-40B4-BE49-F238E27FC236}">
                <a16:creationId xmlns:a16="http://schemas.microsoft.com/office/drawing/2014/main" id="{72284DEB-6281-27EF-E498-19C9CBBA962B}"/>
              </a:ext>
            </a:extLst>
          </p:cNvPr>
          <p:cNvSpPr txBox="1"/>
          <p:nvPr/>
        </p:nvSpPr>
        <p:spPr>
          <a:xfrm>
            <a:off x="0" y="1818892"/>
            <a:ext cx="254851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Le mot du Maire</a:t>
            </a:r>
          </a:p>
        </p:txBody>
      </p:sp>
      <p:sp>
        <p:nvSpPr>
          <p:cNvPr id="9" name="ZoneTexte 8">
            <a:extLst>
              <a:ext uri="{FF2B5EF4-FFF2-40B4-BE49-F238E27FC236}">
                <a16:creationId xmlns:a16="http://schemas.microsoft.com/office/drawing/2014/main" id="{2A4B2559-586E-5B19-7693-FF7E6AE2A257}"/>
              </a:ext>
            </a:extLst>
          </p:cNvPr>
          <p:cNvSpPr txBox="1"/>
          <p:nvPr/>
        </p:nvSpPr>
        <p:spPr>
          <a:xfrm>
            <a:off x="0" y="2321636"/>
            <a:ext cx="6858000" cy="6040949"/>
          </a:xfrm>
          <a:prstGeom prst="rect">
            <a:avLst/>
          </a:prstGeom>
          <a:noFill/>
        </p:spPr>
        <p:txBody>
          <a:bodyPr wrap="square" rtlCol="0">
            <a:spAutoFit/>
          </a:bodyPr>
          <a:lstStyle/>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Au </a:t>
            </a:r>
            <a:r>
              <a:rPr lang="fr-FR" sz="1400" kern="100" dirty="0">
                <a:latin typeface="Bahnschrift" panose="020B0502040204020203" pitchFamily="34" charset="0"/>
                <a:ea typeface="Calibri" panose="020F0502020204030204" pitchFamily="34" charset="0"/>
                <a:cs typeface="Times New Roman" panose="02020603050405020304" pitchFamily="18" charset="0"/>
              </a:rPr>
              <a:t>fil des saisons qui se succèdent, les derniers projets communaux se poursuivent et prennent forme. La pose d’enrobé de certaines voiries et trottoirs touche à sa fin, les projets de sécurisation des rues communales ont été menés à terme, nous continuons d’œuvrer en permanence pour l’embellissement et la propreté du village, notre nouveau site internet sera bientôt mis en ligne et la construction du hangar technique communal va bientôt démarrer.  Vous pourrez les découvrir plus en détails au fil de ces pages ainsi que d’autres informations.</a:t>
            </a:r>
          </a:p>
          <a:p>
            <a:pPr algn="just">
              <a:lnSpc>
                <a:spcPct val="107000"/>
              </a:lnSpc>
              <a:spcAft>
                <a:spcPts val="800"/>
              </a:spcAft>
            </a:pPr>
            <a:r>
              <a:rPr lang="fr-FR" sz="1400" kern="100" dirty="0">
                <a:latin typeface="Bahnschrift" panose="020B0502040204020203" pitchFamily="34" charset="0"/>
                <a:ea typeface="Calibri" panose="020F0502020204030204" pitchFamily="34" charset="0"/>
                <a:cs typeface="Times New Roman" panose="02020603050405020304" pitchFamily="18" charset="0"/>
              </a:rPr>
              <a:t>La 8</a:t>
            </a:r>
            <a:r>
              <a:rPr lang="fr-FR" sz="1400" kern="100" baseline="30000" dirty="0">
                <a:latin typeface="Bahnschrift" panose="020B0502040204020203" pitchFamily="34" charset="0"/>
                <a:ea typeface="Calibri" panose="020F0502020204030204" pitchFamily="34" charset="0"/>
                <a:cs typeface="Times New Roman" panose="02020603050405020304" pitchFamily="18" charset="0"/>
              </a:rPr>
              <a:t>ème</a:t>
            </a:r>
            <a:r>
              <a:rPr lang="fr-FR" sz="1400" kern="100" dirty="0">
                <a:latin typeface="Bahnschrift" panose="020B0502040204020203" pitchFamily="34" charset="0"/>
                <a:ea typeface="Calibri" panose="020F0502020204030204" pitchFamily="34" charset="0"/>
                <a:cs typeface="Times New Roman" panose="02020603050405020304" pitchFamily="18" charset="0"/>
              </a:rPr>
              <a:t> édition de la journée citoyenne a été un franc succès. C’est toujours un immense plaisir pour mon équipe et moi-même de vous voir si nombreux œuvrer pour notre village. Un bulletin spécial y est consacré, merci à toutes et tous.</a:t>
            </a:r>
          </a:p>
          <a:p>
            <a:pPr algn="just">
              <a:lnSpc>
                <a:spcPct val="107000"/>
              </a:lnSpc>
              <a:spcAft>
                <a:spcPts val="800"/>
              </a:spcAft>
            </a:pPr>
            <a:endParaRPr lang="fr-FR" sz="1400" kern="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400" kern="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400" kern="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400" kern="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400" kern="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400" kern="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400" kern="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300" kern="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kern="100" dirty="0">
                <a:latin typeface="Bahnschrift" panose="020B0502040204020203" pitchFamily="34" charset="0"/>
                <a:ea typeface="Calibri" panose="020F0502020204030204" pitchFamily="34" charset="0"/>
                <a:cs typeface="Times New Roman" panose="02020603050405020304" pitchFamily="18" charset="0"/>
              </a:rPr>
              <a:t>L’été approche à grand pas… je vous souhaite de profiter pleinement de ces beaux jours et de belles vacances pour celles et ceux qui en auront.</a:t>
            </a:r>
          </a:p>
          <a:p>
            <a:pPr algn="just">
              <a:lnSpc>
                <a:spcPct val="107000"/>
              </a:lnSpc>
              <a:spcAft>
                <a:spcPts val="800"/>
              </a:spcAft>
            </a:pPr>
            <a:r>
              <a:rPr lang="fr-FR" sz="1400" kern="100" dirty="0">
                <a:latin typeface="Bahnschrift" panose="020B0502040204020203" pitchFamily="34" charset="0"/>
                <a:ea typeface="Calibri" panose="020F0502020204030204" pitchFamily="34" charset="0"/>
                <a:cs typeface="Times New Roman" panose="02020603050405020304" pitchFamily="18" charset="0"/>
              </a:rPr>
              <a:t>Prenez soin de vous et de vos proches, particulièrement en période de canicule.</a:t>
            </a:r>
          </a:p>
        </p:txBody>
      </p:sp>
      <p:sp>
        <p:nvSpPr>
          <p:cNvPr id="5" name="ZoneTexte 4">
            <a:extLst>
              <a:ext uri="{FF2B5EF4-FFF2-40B4-BE49-F238E27FC236}">
                <a16:creationId xmlns:a16="http://schemas.microsoft.com/office/drawing/2014/main" id="{000D151F-1E4E-9793-A398-3C6BB6C6C501}"/>
              </a:ext>
            </a:extLst>
          </p:cNvPr>
          <p:cNvSpPr txBox="1"/>
          <p:nvPr/>
        </p:nvSpPr>
        <p:spPr>
          <a:xfrm>
            <a:off x="216024" y="8192473"/>
            <a:ext cx="6858000" cy="865814"/>
          </a:xfrm>
          <a:prstGeom prst="rect">
            <a:avLst/>
          </a:prstGeom>
          <a:noFill/>
        </p:spPr>
        <p:txBody>
          <a:bodyPr wrap="square">
            <a:spAutoFit/>
          </a:bodyPr>
          <a:lstStyle/>
          <a:p>
            <a:pPr algn="just">
              <a:lnSpc>
                <a:spcPct val="107000"/>
              </a:lnSpc>
              <a:spcAft>
                <a:spcPts val="800"/>
              </a:spcAft>
            </a:pPr>
            <a:r>
              <a:rPr lang="fr-FR" sz="1400" kern="100" dirty="0">
                <a:latin typeface="Bahnschrift" panose="020B0502040204020203" pitchFamily="34" charset="0"/>
                <a:ea typeface="Calibri" panose="020F0502020204030204" pitchFamily="34" charset="0"/>
                <a:cs typeface="Times New Roman" panose="02020603050405020304" pitchFamily="18" charset="0"/>
              </a:rPr>
              <a:t>				</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Bien à vous,</a:t>
            </a:r>
          </a:p>
          <a:p>
            <a:pPr algn="just">
              <a:lnSpc>
                <a:spcPct val="107000"/>
              </a:lnSpc>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Votre Maire,</a:t>
            </a:r>
          </a:p>
          <a:p>
            <a:pPr algn="just">
              <a:lnSpc>
                <a:spcPct val="107000"/>
              </a:lnSpc>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Francis Robischung</a:t>
            </a:r>
          </a:p>
        </p:txBody>
      </p:sp>
      <p:pic>
        <p:nvPicPr>
          <p:cNvPr id="10" name="Image 9" descr="Une image contenant plein air, ciel, habits, personne&#10;&#10;Le contenu généré par l’IA peut être incorrect.">
            <a:extLst>
              <a:ext uri="{FF2B5EF4-FFF2-40B4-BE49-F238E27FC236}">
                <a16:creationId xmlns:a16="http://schemas.microsoft.com/office/drawing/2014/main" id="{7CEC956E-7744-0479-BC43-5EBD47251BB4}"/>
              </a:ext>
            </a:extLst>
          </p:cNvPr>
          <p:cNvPicPr>
            <a:picLocks noChangeAspect="1"/>
          </p:cNvPicPr>
          <p:nvPr/>
        </p:nvPicPr>
        <p:blipFill>
          <a:blip r:embed="rId4" cstate="print">
            <a:extLst>
              <a:ext uri="{28A0092B-C50C-407E-A947-70E740481C1C}">
                <a14:useLocalDpi xmlns:a14="http://schemas.microsoft.com/office/drawing/2010/main" val="0"/>
              </a:ext>
            </a:extLst>
          </a:blip>
          <a:srcRect t="27463" b="11263"/>
          <a:stretch/>
        </p:blipFill>
        <p:spPr>
          <a:xfrm>
            <a:off x="-5815" y="4919859"/>
            <a:ext cx="4851746" cy="2229668"/>
          </a:xfrm>
          <a:prstGeom prst="rect">
            <a:avLst/>
          </a:prstGeom>
        </p:spPr>
      </p:pic>
      <p:pic>
        <p:nvPicPr>
          <p:cNvPr id="16" name="Image 15" descr="Une image contenant fleur, plante, plein air, pétale&#10;&#10;Le contenu généré par l’IA peut être incorrect.">
            <a:extLst>
              <a:ext uri="{FF2B5EF4-FFF2-40B4-BE49-F238E27FC236}">
                <a16:creationId xmlns:a16="http://schemas.microsoft.com/office/drawing/2014/main" id="{0512C9FE-FCA0-27E5-E01B-3AB6AD4CEDC5}"/>
              </a:ext>
            </a:extLst>
          </p:cNvPr>
          <p:cNvPicPr>
            <a:picLocks noChangeAspect="1"/>
          </p:cNvPicPr>
          <p:nvPr/>
        </p:nvPicPr>
        <p:blipFill>
          <a:blip r:embed="rId5" cstate="print">
            <a:extLst>
              <a:ext uri="{28A0092B-C50C-407E-A947-70E740481C1C}">
                <a14:useLocalDpi xmlns:a14="http://schemas.microsoft.com/office/drawing/2010/main" val="0"/>
              </a:ext>
            </a:extLst>
          </a:blip>
          <a:srcRect t="8091" b="5701"/>
          <a:stretch/>
        </p:blipFill>
        <p:spPr>
          <a:xfrm>
            <a:off x="4912741" y="4920546"/>
            <a:ext cx="1939803" cy="22296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B5423C9-4A34-466D-CA1C-1DFDFB0265F8}"/>
              </a:ext>
            </a:extLst>
          </p:cNvPr>
          <p:cNvSpPr txBox="1"/>
          <p:nvPr/>
        </p:nvSpPr>
        <p:spPr>
          <a:xfrm>
            <a:off x="0" y="0"/>
            <a:ext cx="2996952"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Le mot du véto</a:t>
            </a:r>
          </a:p>
        </p:txBody>
      </p:sp>
      <p:sp>
        <p:nvSpPr>
          <p:cNvPr id="7" name="ZoneTexte 6">
            <a:extLst>
              <a:ext uri="{FF2B5EF4-FFF2-40B4-BE49-F238E27FC236}">
                <a16:creationId xmlns:a16="http://schemas.microsoft.com/office/drawing/2014/main" id="{03F1E21B-8779-B71C-590E-EEA46F774A6B}"/>
              </a:ext>
            </a:extLst>
          </p:cNvPr>
          <p:cNvSpPr txBox="1"/>
          <p:nvPr/>
        </p:nvSpPr>
        <p:spPr>
          <a:xfrm>
            <a:off x="0" y="755576"/>
            <a:ext cx="6858000" cy="5185137"/>
          </a:xfrm>
          <a:prstGeom prst="rect">
            <a:avLst/>
          </a:prstGeom>
          <a:noFill/>
        </p:spPr>
        <p:txBody>
          <a:bodyPr wrap="square">
            <a:spAutoFit/>
          </a:bodyPr>
          <a:lstStyle/>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Qui n’a jamais rencontré aux détours d’une promenade champêtre, ce charmant arthropode qui dès les premiers instants s’accroche à vous telle la moule à son rocher. Et quelle galère pour s’en séparer.  La tique, on le sait est nuisible pour l’homme, mais qu’en est-il pour nos charmants compagnons à quatre pattes. </a:t>
            </a:r>
          </a:p>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Et bien tout comme l’homme, ils sont également concernés par la maladie de Lyme qui pourrait se transmettre si la tique décidait de s’amouracher un peu trop longtemps de son hôte, plus généralement entre 48H et 72H. </a:t>
            </a:r>
          </a:p>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Si cela devait être le cas, après une longue période d’incubation de 2 à 5 mois, le signe principal pourrait se manifester par une sorte de boiterie d’apparition brutale, douloureuse due à une forme d’arthrite se développant sur un ou plusieurs membres. Dans de nombreux cas, les animaux infestés ne présentent pas de symptômes. </a:t>
            </a:r>
          </a:p>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Si bien sûr, vous avez le moindre doute, n’hésitez pas à aller consulter votre vétérinaire, qui sera à même de répondre à vos questions.</a:t>
            </a:r>
          </a:p>
          <a:p>
            <a:pPr algn="just">
              <a:lnSpc>
                <a:spcPct val="115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Rien ne vaut évidemment, après une bonne promenade, de profiter de l’instant câlin pour inspecter soigneusement son fidèle compagnon… et si l’une d’entre elle aurait eu la bonne idée d’y trouver son nouveau logement, n’hésitez pas à vous munir d’un petit crochet spécial que vous pouvez vous procurer auprès de votre vétérinaire ou de votre pharmacie, afin de la déloger.</a:t>
            </a:r>
          </a:p>
        </p:txBody>
      </p:sp>
      <p:pic>
        <p:nvPicPr>
          <p:cNvPr id="11" name="Image 10">
            <a:extLst>
              <a:ext uri="{FF2B5EF4-FFF2-40B4-BE49-F238E27FC236}">
                <a16:creationId xmlns:a16="http://schemas.microsoft.com/office/drawing/2014/main" id="{ADE09474-6FF2-E5CF-DB68-781DA8A72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740" y="5893147"/>
            <a:ext cx="4716524" cy="3236714"/>
          </a:xfrm>
          <a:prstGeom prst="rect">
            <a:avLst/>
          </a:prstGeom>
        </p:spPr>
      </p:pic>
    </p:spTree>
    <p:extLst>
      <p:ext uri="{BB962C8B-B14F-4D97-AF65-F5344CB8AC3E}">
        <p14:creationId xmlns:p14="http://schemas.microsoft.com/office/powerpoint/2010/main" val="1056674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4765069-F9F9-74E4-53B7-B749564AB5E4}"/>
              </a:ext>
            </a:extLst>
          </p:cNvPr>
          <p:cNvSpPr txBox="1"/>
          <p:nvPr/>
        </p:nvSpPr>
        <p:spPr>
          <a:xfrm>
            <a:off x="0" y="3202556"/>
            <a:ext cx="6858000" cy="2852704"/>
          </a:xfrm>
          <a:prstGeom prst="rect">
            <a:avLst/>
          </a:prstGeom>
          <a:noFill/>
        </p:spPr>
        <p:txBody>
          <a:bodyPr wrap="square">
            <a:spAutoFit/>
          </a:bodyPr>
          <a:lstStyle/>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La Brigade verte, dont le bureau principal est basé à SOULTZ, est aujourd’hui composée de 80 Gardes Champêtres qui sont au service de plus de 380 communes.  </a:t>
            </a:r>
          </a:p>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Présente sur le territoire du Haut-Rhin, elle a comme ambition actuelle le déploiement de ses effectifs sur les communes du Bas-Rhin afin de renforcer sa présence sur l’intégralité du territoire Alsacien.</a:t>
            </a:r>
          </a:p>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Les missions des agents de la Brigade Verte sont essentiellement dirigées vers la prévention en collaboration étroite avec les diverses institutions. Ces derniers ont un rôle essentiel en tant qu’interlocuteurs privilégiés au sein des collectivités.</a:t>
            </a:r>
          </a:p>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Sous l’autorité des Maires, les agents des Brigades interviennent essentiellement pour les missions suivantes :</a:t>
            </a:r>
          </a:p>
        </p:txBody>
      </p:sp>
      <p:sp>
        <p:nvSpPr>
          <p:cNvPr id="4" name="ZoneTexte 3">
            <a:extLst>
              <a:ext uri="{FF2B5EF4-FFF2-40B4-BE49-F238E27FC236}">
                <a16:creationId xmlns:a16="http://schemas.microsoft.com/office/drawing/2014/main" id="{84C4C404-6AD6-F4CE-AC33-D2AE6D0679C0}"/>
              </a:ext>
            </a:extLst>
          </p:cNvPr>
          <p:cNvSpPr txBox="1"/>
          <p:nvPr/>
        </p:nvSpPr>
        <p:spPr>
          <a:xfrm>
            <a:off x="0" y="16024"/>
            <a:ext cx="2276872"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Brigade verte</a:t>
            </a:r>
          </a:p>
        </p:txBody>
      </p:sp>
      <p:sp>
        <p:nvSpPr>
          <p:cNvPr id="6" name="ZoneTexte 5">
            <a:extLst>
              <a:ext uri="{FF2B5EF4-FFF2-40B4-BE49-F238E27FC236}">
                <a16:creationId xmlns:a16="http://schemas.microsoft.com/office/drawing/2014/main" id="{C33C75CC-B262-794A-CC86-249B01E15A4F}"/>
              </a:ext>
            </a:extLst>
          </p:cNvPr>
          <p:cNvSpPr txBox="1"/>
          <p:nvPr/>
        </p:nvSpPr>
        <p:spPr>
          <a:xfrm>
            <a:off x="-1" y="611560"/>
            <a:ext cx="4122123" cy="2544927"/>
          </a:xfrm>
          <a:prstGeom prst="rect">
            <a:avLst/>
          </a:prstGeom>
          <a:noFill/>
        </p:spPr>
        <p:txBody>
          <a:bodyPr wrap="square">
            <a:spAutoFit/>
          </a:bodyPr>
          <a:lstStyle/>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Le Mardi 08 avril 2025, nous étions présents, au côté des élus des autres collectivités adhérentes, à l’assemblée générale du comité syndical des brigades vertes organisée à BATTENHEIM afin de voter le budget primitif 2025/2026. Moment important de l’année, elle permet de définir les différentes affectations budgétaires afin de subvenir au bon fonctionnement de cette dernière (véhicules, équipements, fournitures, </a:t>
            </a:r>
            <a:r>
              <a:rPr lang="fr-FR" sz="1400" kern="100" dirty="0" err="1">
                <a:effectLst/>
                <a:latin typeface="Bahnschrift" panose="020B0502040204020203" pitchFamily="34" charset="0"/>
                <a:ea typeface="Calibri" panose="020F0502020204030204" pitchFamily="34" charset="0"/>
                <a:cs typeface="Times New Roman" panose="02020603050405020304" pitchFamily="18" charset="0"/>
              </a:rPr>
              <a:t>etc</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a:t>
            </a:r>
          </a:p>
        </p:txBody>
      </p:sp>
      <p:pic>
        <p:nvPicPr>
          <p:cNvPr id="10" name="Image 9">
            <a:extLst>
              <a:ext uri="{FF2B5EF4-FFF2-40B4-BE49-F238E27FC236}">
                <a16:creationId xmlns:a16="http://schemas.microsoft.com/office/drawing/2014/main" id="{BDB0856C-D440-11ED-D0A3-25C2B86686EC}"/>
              </a:ext>
            </a:extLst>
          </p:cNvPr>
          <p:cNvPicPr>
            <a:picLocks noChangeAspect="1"/>
          </p:cNvPicPr>
          <p:nvPr/>
        </p:nvPicPr>
        <p:blipFill>
          <a:blip r:embed="rId2" cstate="print">
            <a:extLst>
              <a:ext uri="{28A0092B-C50C-407E-A947-70E740481C1C}">
                <a14:useLocalDpi xmlns:a14="http://schemas.microsoft.com/office/drawing/2010/main" val="0"/>
              </a:ext>
            </a:extLst>
          </a:blip>
          <a:srcRect l="29764"/>
          <a:stretch/>
        </p:blipFill>
        <p:spPr>
          <a:xfrm rot="5400000">
            <a:off x="4209018" y="524666"/>
            <a:ext cx="2562087" cy="2735876"/>
          </a:xfrm>
          <a:prstGeom prst="rect">
            <a:avLst/>
          </a:prstGeom>
        </p:spPr>
      </p:pic>
      <p:pic>
        <p:nvPicPr>
          <p:cNvPr id="2052" name="Picture 4" descr="Soultz. Préserver l’identité et les spécificités de la Brigade verte">
            <a:extLst>
              <a:ext uri="{FF2B5EF4-FFF2-40B4-BE49-F238E27FC236}">
                <a16:creationId xmlns:a16="http://schemas.microsoft.com/office/drawing/2014/main" id="{47DAE60A-B903-256A-105D-D50E32E5001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50" r="18101"/>
          <a:stretch/>
        </p:blipFill>
        <p:spPr bwMode="auto">
          <a:xfrm>
            <a:off x="11634" y="6241782"/>
            <a:ext cx="2722612" cy="1994615"/>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1A14B665-F898-3D47-C29F-2F910337B461}"/>
              </a:ext>
            </a:extLst>
          </p:cNvPr>
          <p:cNvSpPr txBox="1"/>
          <p:nvPr/>
        </p:nvSpPr>
        <p:spPr>
          <a:xfrm>
            <a:off x="2780928" y="5966627"/>
            <a:ext cx="4118148" cy="2544927"/>
          </a:xfrm>
          <a:prstGeom prst="rect">
            <a:avLst/>
          </a:prstGeom>
          <a:noFill/>
        </p:spPr>
        <p:txBody>
          <a:bodyPr wrap="square">
            <a:spAutoFit/>
          </a:bodyPr>
          <a:lstStyle/>
          <a:p>
            <a:pPr marL="342900" lvl="0" indent="-342900" algn="just">
              <a:lnSpc>
                <a:spcPct val="115000"/>
              </a:lnSpc>
              <a:buFont typeface="Calibri" panose="020F0502020204030204" pitchFamily="34" charset="0"/>
              <a:buChar char="-"/>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Surveiller les forêts et les voieries</a:t>
            </a:r>
          </a:p>
          <a:p>
            <a:pPr marL="342900" lvl="0" indent="-342900" algn="just">
              <a:lnSpc>
                <a:spcPct val="115000"/>
              </a:lnSpc>
              <a:buFont typeface="Calibri" panose="020F0502020204030204" pitchFamily="34" charset="0"/>
              <a:buChar char="-"/>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Faire appliquer les règlements de police et de circulation </a:t>
            </a:r>
          </a:p>
          <a:p>
            <a:pPr marL="342900" lvl="0" indent="-342900" algn="just">
              <a:lnSpc>
                <a:spcPct val="115000"/>
              </a:lnSpc>
              <a:buFont typeface="Calibri" panose="020F0502020204030204" pitchFamily="34" charset="0"/>
              <a:buChar char="-"/>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Contrôler les activités de chasse et de pêche</a:t>
            </a:r>
          </a:p>
          <a:p>
            <a:pPr marL="342900" lvl="0" indent="-342900" algn="just">
              <a:lnSpc>
                <a:spcPct val="115000"/>
              </a:lnSpc>
              <a:buFont typeface="Calibri" panose="020F0502020204030204" pitchFamily="34" charset="0"/>
              <a:buChar char="-"/>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Gérer les animaux errants</a:t>
            </a:r>
          </a:p>
          <a:p>
            <a:pPr marL="342900" lvl="0" indent="-342900" algn="just">
              <a:lnSpc>
                <a:spcPct val="115000"/>
              </a:lnSpc>
              <a:buFont typeface="Calibri" panose="020F0502020204030204" pitchFamily="34" charset="0"/>
              <a:buChar char="-"/>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Lutter contre la pollution, les feux, et les bruits et les nuisances diverses</a:t>
            </a:r>
          </a:p>
          <a:p>
            <a:pPr marL="342900" lvl="0" indent="-342900" algn="just">
              <a:lnSpc>
                <a:spcPct val="115000"/>
              </a:lnSpc>
              <a:spcAft>
                <a:spcPts val="800"/>
              </a:spcAft>
              <a:buFont typeface="Calibri" panose="020F0502020204030204" pitchFamily="34" charset="0"/>
              <a:buChar char="-"/>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Eviter les constructions sans permis et établissement des infractions liées à notre carte communale.</a:t>
            </a:r>
          </a:p>
        </p:txBody>
      </p:sp>
      <p:sp>
        <p:nvSpPr>
          <p:cNvPr id="14" name="ZoneTexte 13">
            <a:extLst>
              <a:ext uri="{FF2B5EF4-FFF2-40B4-BE49-F238E27FC236}">
                <a16:creationId xmlns:a16="http://schemas.microsoft.com/office/drawing/2014/main" id="{9AEBE20E-DEE1-281B-2441-B379D22D8A65}"/>
              </a:ext>
            </a:extLst>
          </p:cNvPr>
          <p:cNvSpPr txBox="1"/>
          <p:nvPr/>
        </p:nvSpPr>
        <p:spPr>
          <a:xfrm>
            <a:off x="-35048" y="8494393"/>
            <a:ext cx="6858000" cy="562846"/>
          </a:xfrm>
          <a:prstGeom prst="rect">
            <a:avLst/>
          </a:prstGeom>
          <a:noFill/>
        </p:spPr>
        <p:txBody>
          <a:bodyPr wrap="square">
            <a:spAutoFit/>
          </a:bodyPr>
          <a:lstStyle/>
          <a:p>
            <a:pPr algn="just">
              <a:lnSpc>
                <a:spcPct val="115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La Brigade Verte est joignable par téléphone au 03.89.74.84.04, 7 jours sur 7 de 08H à 21H, en hiver, de 08H à 22H en automne/printemps, et de 08H à 23H en été. </a:t>
            </a:r>
          </a:p>
        </p:txBody>
      </p:sp>
    </p:spTree>
    <p:extLst>
      <p:ext uri="{BB962C8B-B14F-4D97-AF65-F5344CB8AC3E}">
        <p14:creationId xmlns:p14="http://schemas.microsoft.com/office/powerpoint/2010/main" val="704079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6AAF7AD-D32A-5343-C4DA-F2A849B4F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1717" y="1143796"/>
            <a:ext cx="3640259" cy="7966172"/>
          </a:xfrm>
          <a:prstGeom prst="rect">
            <a:avLst/>
          </a:prstGeom>
        </p:spPr>
      </p:pic>
      <p:pic>
        <p:nvPicPr>
          <p:cNvPr id="5" name="Image 4">
            <a:extLst>
              <a:ext uri="{FF2B5EF4-FFF2-40B4-BE49-F238E27FC236}">
                <a16:creationId xmlns:a16="http://schemas.microsoft.com/office/drawing/2014/main" id="{33029014-FF4D-CDC0-7583-74339B8E7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796"/>
            <a:ext cx="3093156" cy="8000204"/>
          </a:xfrm>
          <a:prstGeom prst="rect">
            <a:avLst/>
          </a:prstGeom>
        </p:spPr>
      </p:pic>
      <p:sp>
        <p:nvSpPr>
          <p:cNvPr id="6" name="ZoneTexte 5">
            <a:extLst>
              <a:ext uri="{FF2B5EF4-FFF2-40B4-BE49-F238E27FC236}">
                <a16:creationId xmlns:a16="http://schemas.microsoft.com/office/drawing/2014/main" id="{5A491E52-21F1-A6CD-13B2-FA783625AE58}"/>
              </a:ext>
            </a:extLst>
          </p:cNvPr>
          <p:cNvSpPr txBox="1"/>
          <p:nvPr/>
        </p:nvSpPr>
        <p:spPr>
          <a:xfrm>
            <a:off x="0" y="16024"/>
            <a:ext cx="2132856"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err="1">
                <a:solidFill>
                  <a:schemeClr val="tx1"/>
                </a:solidFill>
                <a:latin typeface="Bahnschrift" pitchFamily="34" charset="0"/>
              </a:rPr>
              <a:t>Amaelles</a:t>
            </a:r>
            <a:r>
              <a:rPr lang="fr-FR" sz="2400" b="1" dirty="0">
                <a:solidFill>
                  <a:schemeClr val="tx1"/>
                </a:solidFill>
                <a:latin typeface="Bahnschrift" pitchFamily="34" charset="0"/>
              </a:rPr>
              <a:t> </a:t>
            </a:r>
          </a:p>
        </p:txBody>
      </p:sp>
    </p:spTree>
    <p:extLst>
      <p:ext uri="{BB962C8B-B14F-4D97-AF65-F5344CB8AC3E}">
        <p14:creationId xmlns:p14="http://schemas.microsoft.com/office/powerpoint/2010/main" val="311585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CD59D3F-2433-1C0C-003A-DF5508C24DFD}"/>
              </a:ext>
            </a:extLst>
          </p:cNvPr>
          <p:cNvSpPr txBox="1"/>
          <p:nvPr/>
        </p:nvSpPr>
        <p:spPr>
          <a:xfrm>
            <a:off x="0" y="-3882"/>
            <a:ext cx="3356992"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Travaux et sécurité</a:t>
            </a:r>
          </a:p>
        </p:txBody>
      </p:sp>
      <p:sp>
        <p:nvSpPr>
          <p:cNvPr id="4" name="ZoneTexte 3">
            <a:extLst>
              <a:ext uri="{FF2B5EF4-FFF2-40B4-BE49-F238E27FC236}">
                <a16:creationId xmlns:a16="http://schemas.microsoft.com/office/drawing/2014/main" id="{9ADA7E2A-7953-0C8D-18A9-858605E8B903}"/>
              </a:ext>
            </a:extLst>
          </p:cNvPr>
          <p:cNvSpPr txBox="1"/>
          <p:nvPr/>
        </p:nvSpPr>
        <p:spPr>
          <a:xfrm>
            <a:off x="0" y="517129"/>
            <a:ext cx="6858000" cy="810607"/>
          </a:xfrm>
          <a:prstGeom prst="rect">
            <a:avLst/>
          </a:prstGeom>
          <a:noFill/>
        </p:spPr>
        <p:txBody>
          <a:bodyPr wrap="square">
            <a:spAutoFit/>
          </a:bodyPr>
          <a:lstStyle/>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L’année 2025 est déjà bien entamée : des projets voient le jour et d’autre sont encore en cours de réalisation.  Les commissions sécurité et travaux ne manqueront pas de faire partager l’évolution des différents projets.</a:t>
            </a:r>
          </a:p>
        </p:txBody>
      </p:sp>
      <p:sp>
        <p:nvSpPr>
          <p:cNvPr id="6" name="ZoneTexte 5">
            <a:extLst>
              <a:ext uri="{FF2B5EF4-FFF2-40B4-BE49-F238E27FC236}">
                <a16:creationId xmlns:a16="http://schemas.microsoft.com/office/drawing/2014/main" id="{C60A2865-ED0E-D76B-0897-B8F04CEB0507}"/>
              </a:ext>
            </a:extLst>
          </p:cNvPr>
          <p:cNvSpPr txBox="1"/>
          <p:nvPr/>
        </p:nvSpPr>
        <p:spPr>
          <a:xfrm>
            <a:off x="2095499" y="1177803"/>
            <a:ext cx="4762501" cy="3638560"/>
          </a:xfrm>
          <a:prstGeom prst="rect">
            <a:avLst/>
          </a:prstGeom>
          <a:noFill/>
        </p:spPr>
        <p:txBody>
          <a:bodyPr wrap="square">
            <a:spAutoFit/>
          </a:bodyPr>
          <a:lstStyle/>
          <a:p>
            <a:pPr algn="r">
              <a:lnSpc>
                <a:spcPct val="115000"/>
              </a:lnSpc>
              <a:spcAft>
                <a:spcPts val="800"/>
              </a:spcAft>
              <a:buNone/>
            </a:pPr>
            <a:r>
              <a:rPr lang="fr-FR" sz="1400" b="1" kern="100" dirty="0">
                <a:effectLst>
                  <a:outerShdw blurRad="38100" dist="38100" dir="2700000" algn="tl">
                    <a:srgbClr val="000000">
                      <a:alpha val="43137"/>
                    </a:srgbClr>
                  </a:outerShdw>
                </a:effectLst>
                <a:latin typeface="Bahnschrift" panose="020B0502040204020203" pitchFamily="34" charset="0"/>
                <a:ea typeface="Calibri" panose="020F0502020204030204" pitchFamily="34" charset="0"/>
                <a:cs typeface="Times New Roman" panose="02020603050405020304" pitchFamily="18" charset="0"/>
              </a:rPr>
              <a:t>Rue d’Elbach :</a:t>
            </a:r>
          </a:p>
          <a:p>
            <a:pPr algn="just">
              <a:lnSpc>
                <a:spcPct val="115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Après plusieurs mois de phases de test, et après avoir pris en compte les problématiques de chacun, la double écluse a enfin été mise en place rue d’Elbach à hauteur du numéro </a:t>
            </a:r>
            <a:r>
              <a:rPr lang="fr-FR" sz="1400" kern="100" dirty="0">
                <a:solidFill>
                  <a:srgbClr val="000000"/>
                </a:solidFill>
                <a:latin typeface="Bahnschrift" panose="020B0502040204020203" pitchFamily="34" charset="0"/>
                <a:ea typeface="Calibri" panose="020F0502020204030204" pitchFamily="34" charset="0"/>
                <a:cs typeface="Times New Roman" panose="02020603050405020304" pitchFamily="18" charset="0"/>
              </a:rPr>
              <a:t>13</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de ladite rue. Cela a nécessité de nombreuses heures de réflexion afin de satisfaire aux doléances des riverains et des usagers de cet axe. Conscient qu’il est difficile de contenter tout le monde, notre décision a été motivée par une volonté forte de réduire la vitesse dans cette rue, où malheureusement encore trop d’automobilistes roulent rapidement. La sécurité reste une de nos priorités et notamment pour nos enfants qui empruntent au quotidien les différentes rues de notre commune.</a:t>
            </a:r>
          </a:p>
        </p:txBody>
      </p:sp>
      <p:pic>
        <p:nvPicPr>
          <p:cNvPr id="8" name="Image 7">
            <a:extLst>
              <a:ext uri="{FF2B5EF4-FFF2-40B4-BE49-F238E27FC236}">
                <a16:creationId xmlns:a16="http://schemas.microsoft.com/office/drawing/2014/main" id="{6F3158DB-BA5C-D959-A0DE-9E45527DEF1B}"/>
              </a:ext>
            </a:extLst>
          </p:cNvPr>
          <p:cNvPicPr>
            <a:picLocks noChangeAspect="1"/>
          </p:cNvPicPr>
          <p:nvPr/>
        </p:nvPicPr>
        <p:blipFill>
          <a:blip r:embed="rId2" cstate="print">
            <a:extLst>
              <a:ext uri="{28A0092B-C50C-407E-A947-70E740481C1C}">
                <a14:useLocalDpi xmlns:a14="http://schemas.microsoft.com/office/drawing/2010/main" val="0"/>
              </a:ext>
            </a:extLst>
          </a:blip>
          <a:srcRect t="11217"/>
          <a:stretch/>
        </p:blipFill>
        <p:spPr>
          <a:xfrm rot="5400000">
            <a:off x="-598207" y="2030626"/>
            <a:ext cx="3293849" cy="2093563"/>
          </a:xfrm>
          <a:prstGeom prst="rect">
            <a:avLst/>
          </a:prstGeom>
        </p:spPr>
      </p:pic>
      <p:sp>
        <p:nvSpPr>
          <p:cNvPr id="10" name="ZoneTexte 9">
            <a:extLst>
              <a:ext uri="{FF2B5EF4-FFF2-40B4-BE49-F238E27FC236}">
                <a16:creationId xmlns:a16="http://schemas.microsoft.com/office/drawing/2014/main" id="{CB230918-792D-A627-005E-D87593DF947F}"/>
              </a:ext>
            </a:extLst>
          </p:cNvPr>
          <p:cNvSpPr txBox="1"/>
          <p:nvPr/>
        </p:nvSpPr>
        <p:spPr>
          <a:xfrm>
            <a:off x="0" y="4762159"/>
            <a:ext cx="6856065" cy="4381841"/>
          </a:xfrm>
          <a:prstGeom prst="rect">
            <a:avLst/>
          </a:prstGeom>
          <a:noFill/>
        </p:spPr>
        <p:txBody>
          <a:bodyPr wrap="square">
            <a:spAutoFit/>
          </a:bodyPr>
          <a:lstStyle/>
          <a:p>
            <a:pPr algn="just">
              <a:lnSpc>
                <a:spcPct val="115000"/>
              </a:lnSpc>
              <a:spcAft>
                <a:spcPts val="800"/>
              </a:spcAft>
              <a:buNone/>
            </a:pPr>
            <a:r>
              <a:rPr lang="fr-FR" sz="1400" b="1" kern="100" dirty="0">
                <a:effectLst>
                  <a:outerShdw blurRad="38100" dist="38100" dir="2700000" algn="tl">
                    <a:srgbClr val="000000">
                      <a:alpha val="43137"/>
                    </a:srgbClr>
                  </a:outerShdw>
                </a:effectLst>
                <a:latin typeface="Bahnschrift" panose="020B0502040204020203" pitchFamily="34" charset="0"/>
                <a:ea typeface="Calibri" panose="020F0502020204030204" pitchFamily="34" charset="0"/>
                <a:cs typeface="Times New Roman" panose="02020603050405020304" pitchFamily="18" charset="0"/>
              </a:rPr>
              <a:t>Travaux hangar technique :</a:t>
            </a:r>
          </a:p>
          <a:p>
            <a:pPr algn="just">
              <a:lnSpc>
                <a:spcPct val="115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Lors de notre dernier bulletin communal, nous vous vous avions parlé de la construction d’un atelier communal situé rue du Stade sur le parking du club house.  D’une surface d’environ 100m2, il servira à ranger le tracteur, le véhicule du SIAEP, le petit matériel ainsi qu’à stocker divers matériaux nécessaires aux besoins quotidiens de notre commune. Un espace de travail sera également créé pour notre employé communal afin qu’il puisse effectuer ses tâches dans les meilleures conditions possibles.  De plus, une surface sera affectée au club de foot afin de leur proposer un endroit de stockage plus adapté. Le coût des travaux s’élève à 180000 euros HT (hors maitrise d’œuvre, coût des divers raccordements, </a:t>
            </a:r>
            <a:r>
              <a:rPr lang="fr-FR" sz="1400" kern="100" dirty="0" err="1">
                <a:effectLst/>
                <a:latin typeface="Bahnschrift" panose="020B0502040204020203" pitchFamily="34" charset="0"/>
                <a:ea typeface="Calibri" panose="020F0502020204030204" pitchFamily="34" charset="0"/>
                <a:cs typeface="Times New Roman" panose="02020603050405020304" pitchFamily="18" charset="0"/>
              </a:rPr>
              <a:t>etc</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assujettie d’une aide régionale dans le cadre du dispositif « coup de pouce rural » d’un montant de 8851 euros. Suite aux appels d’offres des différents lots, le délai en vigueur étant écoulé, les notifications ont été transmises aux prestataires retenus, ce qui nous permet, aujourd’hui, de fixer enfin la date de démarrage des travaux pour la seconde quinzaine de juin 2025. Nous nous réjouissons d’ores et déjà de l’avancée de ce projet, qui sera sans nul doute, et nous en sommes convaincus, d’une utilité primordiale pour les années à venir.</a:t>
            </a:r>
          </a:p>
        </p:txBody>
      </p:sp>
    </p:spTree>
    <p:extLst>
      <p:ext uri="{BB962C8B-B14F-4D97-AF65-F5344CB8AC3E}">
        <p14:creationId xmlns:p14="http://schemas.microsoft.com/office/powerpoint/2010/main" val="2169044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4790985-1A18-6512-5D37-32D99306D546}"/>
              </a:ext>
            </a:extLst>
          </p:cNvPr>
          <p:cNvSpPr txBox="1"/>
          <p:nvPr/>
        </p:nvSpPr>
        <p:spPr>
          <a:xfrm>
            <a:off x="-15687" y="481337"/>
            <a:ext cx="6873687" cy="1631216"/>
          </a:xfrm>
          <a:prstGeom prst="rect">
            <a:avLst/>
          </a:prstGeom>
          <a:noFill/>
        </p:spPr>
        <p:txBody>
          <a:bodyPr wrap="square" rtlCol="0">
            <a:spAutoFit/>
          </a:bodyPr>
          <a:lstStyle/>
          <a:p>
            <a:r>
              <a:rPr lang="fr-FR" sz="1400" b="1" dirty="0">
                <a:effectLst>
                  <a:outerShdw blurRad="38100" dist="38100" dir="2700000" algn="tl">
                    <a:srgbClr val="000000">
                      <a:alpha val="43137"/>
                    </a:srgbClr>
                  </a:outerShdw>
                </a:effectLst>
                <a:latin typeface="Bahnschrift" pitchFamily="34" charset="0"/>
              </a:rPr>
              <a:t>Carnaval</a:t>
            </a: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Le 04 mars 2025, l’ensemble des élèves du RPI du </a:t>
            </a:r>
            <a:r>
              <a:rPr lang="fr-FR" sz="1400" dirty="0" err="1">
                <a:latin typeface="Bahnschrift" pitchFamily="34" charset="0"/>
              </a:rPr>
              <a:t>Hohbourg</a:t>
            </a:r>
            <a:r>
              <a:rPr lang="fr-FR" sz="1400" dirty="0">
                <a:latin typeface="Bahnschrift" pitchFamily="34" charset="0"/>
              </a:rPr>
              <a:t> accompagnés de leurs enseignants et des ATSEM se sont retrouvés à l’école de Traubach-Le-Bas pour célébrer carnaval. </a:t>
            </a:r>
          </a:p>
          <a:p>
            <a:pPr algn="just"/>
            <a:r>
              <a:rPr lang="fr-FR" sz="1400" dirty="0">
                <a:latin typeface="Bahnschrift" pitchFamily="34" charset="0"/>
              </a:rPr>
              <a:t>Les festivités ont débuté dans le pré avec le traditionnel brûlage du </a:t>
            </a:r>
            <a:r>
              <a:rPr lang="fr-FR" sz="1400" i="1" dirty="0" err="1">
                <a:latin typeface="Bahnschrift" pitchFamily="34" charset="0"/>
              </a:rPr>
              <a:t>Wintermànn</a:t>
            </a:r>
            <a:r>
              <a:rPr lang="fr-FR" sz="1400" dirty="0">
                <a:latin typeface="Bahnschrift" pitchFamily="34" charset="0"/>
              </a:rPr>
              <a:t> qui marque la fin de l’hiver. Elles se sont ensuite poursuivies dans la cour pour la dégustation des gâteaux et des </a:t>
            </a:r>
            <a:r>
              <a:rPr lang="fr-FR" sz="1400" i="1" dirty="0" err="1">
                <a:latin typeface="Bahnschrift" pitchFamily="34" charset="0"/>
              </a:rPr>
              <a:t>schenkalas</a:t>
            </a:r>
            <a:r>
              <a:rPr lang="fr-FR" sz="1400" dirty="0">
                <a:latin typeface="Bahnschrift" pitchFamily="34" charset="0"/>
              </a:rPr>
              <a:t> confectionnés par les parents.</a:t>
            </a:r>
          </a:p>
        </p:txBody>
      </p:sp>
      <p:sp>
        <p:nvSpPr>
          <p:cNvPr id="22" name="ZoneTexte 21">
            <a:extLst>
              <a:ext uri="{FF2B5EF4-FFF2-40B4-BE49-F238E27FC236}">
                <a16:creationId xmlns:a16="http://schemas.microsoft.com/office/drawing/2014/main" id="{C219B1BA-71E4-F060-A617-C90E6A06A1DF}"/>
              </a:ext>
            </a:extLst>
          </p:cNvPr>
          <p:cNvSpPr txBox="1"/>
          <p:nvPr/>
        </p:nvSpPr>
        <p:spPr>
          <a:xfrm>
            <a:off x="-482" y="17973"/>
            <a:ext cx="1917314" cy="400110"/>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000" b="1" dirty="0">
                <a:solidFill>
                  <a:schemeClr val="tx1"/>
                </a:solidFill>
                <a:latin typeface="Bahnschrift" pitchFamily="34" charset="0"/>
              </a:rPr>
              <a:t>Nos écoles</a:t>
            </a:r>
            <a:endParaRPr lang="fr-FR" sz="2000" b="1" i="1" dirty="0">
              <a:solidFill>
                <a:schemeClr val="tx1"/>
              </a:solidFill>
              <a:latin typeface="Bahnschrift" pitchFamily="34" charset="0"/>
            </a:endParaRPr>
          </a:p>
        </p:txBody>
      </p:sp>
      <p:pic>
        <p:nvPicPr>
          <p:cNvPr id="4" name="Image 3">
            <a:extLst>
              <a:ext uri="{FF2B5EF4-FFF2-40B4-BE49-F238E27FC236}">
                <a16:creationId xmlns:a16="http://schemas.microsoft.com/office/drawing/2014/main" id="{46E72E52-42A3-414C-D92A-89AF7B0B7A40}"/>
              </a:ext>
            </a:extLst>
          </p:cNvPr>
          <p:cNvPicPr>
            <a:picLocks noChangeAspect="1"/>
          </p:cNvPicPr>
          <p:nvPr/>
        </p:nvPicPr>
        <p:blipFill>
          <a:blip r:embed="rId2" cstate="print">
            <a:extLst>
              <a:ext uri="{28A0092B-C50C-407E-A947-70E740481C1C}">
                <a14:useLocalDpi xmlns:a14="http://schemas.microsoft.com/office/drawing/2010/main" val="0"/>
              </a:ext>
            </a:extLst>
          </a:blip>
          <a:srcRect l="17362" t="26201" r="14606" b="19200"/>
          <a:stretch/>
        </p:blipFill>
        <p:spPr>
          <a:xfrm>
            <a:off x="0" y="2112553"/>
            <a:ext cx="3251186" cy="1956924"/>
          </a:xfrm>
          <a:prstGeom prst="rect">
            <a:avLst/>
          </a:prstGeom>
        </p:spPr>
      </p:pic>
      <p:pic>
        <p:nvPicPr>
          <p:cNvPr id="12" name="Image 11">
            <a:extLst>
              <a:ext uri="{FF2B5EF4-FFF2-40B4-BE49-F238E27FC236}">
                <a16:creationId xmlns:a16="http://schemas.microsoft.com/office/drawing/2014/main" id="{D3E46C7F-D3A2-6EC4-00D8-A61F73C3C0C2}"/>
              </a:ext>
            </a:extLst>
          </p:cNvPr>
          <p:cNvPicPr>
            <a:picLocks noChangeAspect="1"/>
          </p:cNvPicPr>
          <p:nvPr/>
        </p:nvPicPr>
        <p:blipFill>
          <a:blip r:embed="rId3" cstate="print">
            <a:extLst>
              <a:ext uri="{28A0092B-C50C-407E-A947-70E740481C1C}">
                <a14:useLocalDpi xmlns:a14="http://schemas.microsoft.com/office/drawing/2010/main" val="0"/>
              </a:ext>
            </a:extLst>
          </a:blip>
          <a:srcRect l="8000" t="27600" r="2751" b="5201"/>
          <a:stretch/>
        </p:blipFill>
        <p:spPr>
          <a:xfrm>
            <a:off x="3392612" y="2112553"/>
            <a:ext cx="3465386" cy="1956924"/>
          </a:xfrm>
          <a:prstGeom prst="rect">
            <a:avLst/>
          </a:prstGeom>
        </p:spPr>
      </p:pic>
      <p:sp>
        <p:nvSpPr>
          <p:cNvPr id="13" name="ZoneTexte 12">
            <a:extLst>
              <a:ext uri="{FF2B5EF4-FFF2-40B4-BE49-F238E27FC236}">
                <a16:creationId xmlns:a16="http://schemas.microsoft.com/office/drawing/2014/main" id="{01D3F701-F24E-03B0-7A43-5E3F04A41757}"/>
              </a:ext>
            </a:extLst>
          </p:cNvPr>
          <p:cNvSpPr txBox="1"/>
          <p:nvPr/>
        </p:nvSpPr>
        <p:spPr>
          <a:xfrm>
            <a:off x="-44231" y="4151194"/>
            <a:ext cx="4776720" cy="2923877"/>
          </a:xfrm>
          <a:prstGeom prst="rect">
            <a:avLst/>
          </a:prstGeom>
          <a:noFill/>
        </p:spPr>
        <p:txBody>
          <a:bodyPr wrap="square" rtlCol="0">
            <a:spAutoFit/>
          </a:bodyPr>
          <a:lstStyle/>
          <a:p>
            <a:r>
              <a:rPr lang="fr-FR" sz="1400" b="1" dirty="0">
                <a:effectLst>
                  <a:outerShdw blurRad="38100" dist="38100" dir="2700000" algn="tl">
                    <a:srgbClr val="000000">
                      <a:alpha val="43137"/>
                    </a:srgbClr>
                  </a:outerShdw>
                </a:effectLst>
                <a:latin typeface="Bahnschrift" pitchFamily="34" charset="0"/>
              </a:rPr>
              <a:t>Aménagement de l’espace nature à Traubach-Le-Bas</a:t>
            </a: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Munis de pelles, de seaux, d’arrosoirs et d’une grande motivation, les élèves de la classe CE2-CM1-CM2 bilingues ont planté la haie de l’espace nature. Quelques heures et gouttes de sueur plus tard, ils ont pu apprécier avec fierté le travail accompli : « Dans des dizaines d’années, on se souviendra que c’est nous qui avons planté ces arbustes! ».</a:t>
            </a:r>
          </a:p>
          <a:p>
            <a:pPr algn="just"/>
            <a:r>
              <a:rPr lang="fr-FR" sz="1400" dirty="0">
                <a:latin typeface="Bahnschrift" pitchFamily="34" charset="0"/>
              </a:rPr>
              <a:t>Un grand bravo à tous les élèves qui ont contribué à la mise en œuvre de ce projet, ainsi qu’à leurs enseignants, la maison de la nature et aux parents qui leur ont prêté main forte. Merci à Christophe et Guy pour leur aide lors de cette journée. </a:t>
            </a:r>
          </a:p>
        </p:txBody>
      </p:sp>
      <p:pic>
        <p:nvPicPr>
          <p:cNvPr id="15" name="Image 14">
            <a:extLst>
              <a:ext uri="{FF2B5EF4-FFF2-40B4-BE49-F238E27FC236}">
                <a16:creationId xmlns:a16="http://schemas.microsoft.com/office/drawing/2014/main" id="{D2333E29-F098-1C62-BAAF-7C6E3C33B318}"/>
              </a:ext>
            </a:extLst>
          </p:cNvPr>
          <p:cNvPicPr>
            <a:picLocks noChangeAspect="1"/>
          </p:cNvPicPr>
          <p:nvPr/>
        </p:nvPicPr>
        <p:blipFill>
          <a:blip r:embed="rId4" cstate="print">
            <a:extLst>
              <a:ext uri="{28A0092B-C50C-407E-A947-70E740481C1C}">
                <a14:useLocalDpi xmlns:a14="http://schemas.microsoft.com/office/drawing/2010/main" val="0"/>
              </a:ext>
            </a:extLst>
          </a:blip>
          <a:srcRect l="19550" t="20600" r="22700" b="16401"/>
          <a:stretch/>
        </p:blipFill>
        <p:spPr>
          <a:xfrm>
            <a:off x="0" y="7081897"/>
            <a:ext cx="2520347" cy="2062103"/>
          </a:xfrm>
          <a:prstGeom prst="rect">
            <a:avLst/>
          </a:prstGeom>
        </p:spPr>
      </p:pic>
      <p:pic>
        <p:nvPicPr>
          <p:cNvPr id="17" name="Image 16">
            <a:extLst>
              <a:ext uri="{FF2B5EF4-FFF2-40B4-BE49-F238E27FC236}">
                <a16:creationId xmlns:a16="http://schemas.microsoft.com/office/drawing/2014/main" id="{4C079F42-0EE6-2DD1-8A96-14CD392862B3}"/>
              </a:ext>
            </a:extLst>
          </p:cNvPr>
          <p:cNvPicPr>
            <a:picLocks noChangeAspect="1"/>
          </p:cNvPicPr>
          <p:nvPr/>
        </p:nvPicPr>
        <p:blipFill>
          <a:blip r:embed="rId5" cstate="print">
            <a:extLst>
              <a:ext uri="{28A0092B-C50C-407E-A947-70E740481C1C}">
                <a14:useLocalDpi xmlns:a14="http://schemas.microsoft.com/office/drawing/2010/main" val="0"/>
              </a:ext>
            </a:extLst>
          </a:blip>
          <a:srcRect l="13250" t="19200" r="24800" b="2183"/>
          <a:stretch/>
        </p:blipFill>
        <p:spPr>
          <a:xfrm>
            <a:off x="2780928" y="7081897"/>
            <a:ext cx="2173740" cy="2068929"/>
          </a:xfrm>
          <a:prstGeom prst="rect">
            <a:avLst/>
          </a:prstGeom>
        </p:spPr>
      </p:pic>
      <p:pic>
        <p:nvPicPr>
          <p:cNvPr id="19" name="Image 18">
            <a:extLst>
              <a:ext uri="{FF2B5EF4-FFF2-40B4-BE49-F238E27FC236}">
                <a16:creationId xmlns:a16="http://schemas.microsoft.com/office/drawing/2014/main" id="{98CF2C80-9BB4-7EE3-9871-FA228B55F031}"/>
              </a:ext>
            </a:extLst>
          </p:cNvPr>
          <p:cNvPicPr>
            <a:picLocks noChangeAspect="1"/>
          </p:cNvPicPr>
          <p:nvPr/>
        </p:nvPicPr>
        <p:blipFill>
          <a:blip r:embed="rId6" cstate="print">
            <a:extLst>
              <a:ext uri="{28A0092B-C50C-407E-A947-70E740481C1C}">
                <a14:useLocalDpi xmlns:a14="http://schemas.microsoft.com/office/drawing/2010/main" val="0"/>
              </a:ext>
            </a:extLst>
          </a:blip>
          <a:srcRect l="6688" t="12201" r="11412" b="5901"/>
          <a:stretch/>
        </p:blipFill>
        <p:spPr>
          <a:xfrm rot="5400000">
            <a:off x="4453676" y="4494670"/>
            <a:ext cx="2747798" cy="2060848"/>
          </a:xfrm>
          <a:prstGeom prst="rect">
            <a:avLst/>
          </a:prstGeom>
        </p:spPr>
      </p:pic>
      <p:pic>
        <p:nvPicPr>
          <p:cNvPr id="21" name="Image 20">
            <a:extLst>
              <a:ext uri="{FF2B5EF4-FFF2-40B4-BE49-F238E27FC236}">
                <a16:creationId xmlns:a16="http://schemas.microsoft.com/office/drawing/2014/main" id="{10D935C8-B8FE-F087-058C-401AF3266F6D}"/>
              </a:ext>
            </a:extLst>
          </p:cNvPr>
          <p:cNvPicPr>
            <a:picLocks noChangeAspect="1"/>
          </p:cNvPicPr>
          <p:nvPr/>
        </p:nvPicPr>
        <p:blipFill>
          <a:blip r:embed="rId7" cstate="print">
            <a:extLst>
              <a:ext uri="{28A0092B-C50C-407E-A947-70E740481C1C}">
                <a14:useLocalDpi xmlns:a14="http://schemas.microsoft.com/office/drawing/2010/main" val="0"/>
              </a:ext>
            </a:extLst>
          </a:blip>
          <a:srcRect l="18500" t="10198" r="28931"/>
          <a:stretch/>
        </p:blipFill>
        <p:spPr>
          <a:xfrm>
            <a:off x="5248516" y="7081897"/>
            <a:ext cx="1609484" cy="2062103"/>
          </a:xfrm>
          <a:prstGeom prst="rect">
            <a:avLst/>
          </a:prstGeom>
        </p:spPr>
      </p:pic>
      <p:sp>
        <p:nvSpPr>
          <p:cNvPr id="2" name="Ellipse 1">
            <a:extLst>
              <a:ext uri="{FF2B5EF4-FFF2-40B4-BE49-F238E27FC236}">
                <a16:creationId xmlns:a16="http://schemas.microsoft.com/office/drawing/2014/main" id="{58AE53DB-73CF-C75B-FAD0-07ED2E64C4D1}"/>
              </a:ext>
            </a:extLst>
          </p:cNvPr>
          <p:cNvSpPr/>
          <p:nvPr/>
        </p:nvSpPr>
        <p:spPr>
          <a:xfrm>
            <a:off x="152636" y="2575087"/>
            <a:ext cx="72008" cy="130955"/>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3C623F1C-3BD0-7164-6445-8B8638A786FD}"/>
              </a:ext>
            </a:extLst>
          </p:cNvPr>
          <p:cNvSpPr/>
          <p:nvPr/>
        </p:nvSpPr>
        <p:spPr>
          <a:xfrm>
            <a:off x="1116157" y="2689121"/>
            <a:ext cx="72008" cy="130956"/>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3783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67A0AFA-DAF4-EAFE-22A9-0095FA627FD1}"/>
              </a:ext>
            </a:extLst>
          </p:cNvPr>
          <p:cNvSpPr txBox="1"/>
          <p:nvPr/>
        </p:nvSpPr>
        <p:spPr>
          <a:xfrm>
            <a:off x="0" y="-3882"/>
            <a:ext cx="234888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Agrès en bois</a:t>
            </a:r>
          </a:p>
        </p:txBody>
      </p:sp>
      <p:sp>
        <p:nvSpPr>
          <p:cNvPr id="3" name="ZoneTexte 2">
            <a:extLst>
              <a:ext uri="{FF2B5EF4-FFF2-40B4-BE49-F238E27FC236}">
                <a16:creationId xmlns:a16="http://schemas.microsoft.com/office/drawing/2014/main" id="{5B2CDA57-993C-D364-3B08-2E747A631287}"/>
              </a:ext>
            </a:extLst>
          </p:cNvPr>
          <p:cNvSpPr txBox="1"/>
          <p:nvPr/>
        </p:nvSpPr>
        <p:spPr>
          <a:xfrm>
            <a:off x="0" y="3353734"/>
            <a:ext cx="2564904"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Instant musical</a:t>
            </a:r>
          </a:p>
        </p:txBody>
      </p:sp>
      <p:pic>
        <p:nvPicPr>
          <p:cNvPr id="5" name="Image 4">
            <a:extLst>
              <a:ext uri="{FF2B5EF4-FFF2-40B4-BE49-F238E27FC236}">
                <a16:creationId xmlns:a16="http://schemas.microsoft.com/office/drawing/2014/main" id="{CB31464E-1512-AD2E-8112-BAD16D97EBA7}"/>
              </a:ext>
            </a:extLst>
          </p:cNvPr>
          <p:cNvPicPr>
            <a:picLocks noChangeAspect="1"/>
          </p:cNvPicPr>
          <p:nvPr/>
        </p:nvPicPr>
        <p:blipFill>
          <a:blip r:embed="rId2" cstate="print">
            <a:extLst>
              <a:ext uri="{28A0092B-C50C-407E-A947-70E740481C1C}">
                <a14:useLocalDpi xmlns:a14="http://schemas.microsoft.com/office/drawing/2010/main" val="0"/>
              </a:ext>
            </a:extLst>
          </a:blip>
          <a:srcRect t="17472" b="8641"/>
          <a:stretch/>
        </p:blipFill>
        <p:spPr>
          <a:xfrm>
            <a:off x="3789039" y="-1"/>
            <a:ext cx="3068961" cy="1700683"/>
          </a:xfrm>
          <a:prstGeom prst="rect">
            <a:avLst/>
          </a:prstGeom>
        </p:spPr>
      </p:pic>
      <p:pic>
        <p:nvPicPr>
          <p:cNvPr id="7" name="Image 6">
            <a:extLst>
              <a:ext uri="{FF2B5EF4-FFF2-40B4-BE49-F238E27FC236}">
                <a16:creationId xmlns:a16="http://schemas.microsoft.com/office/drawing/2014/main" id="{6EE91157-51FD-EC8C-C155-E00F7D39DBDF}"/>
              </a:ext>
            </a:extLst>
          </p:cNvPr>
          <p:cNvPicPr>
            <a:picLocks noChangeAspect="1"/>
          </p:cNvPicPr>
          <p:nvPr/>
        </p:nvPicPr>
        <p:blipFill>
          <a:blip r:embed="rId3" cstate="print">
            <a:extLst>
              <a:ext uri="{28A0092B-C50C-407E-A947-70E740481C1C}">
                <a14:useLocalDpi xmlns:a14="http://schemas.microsoft.com/office/drawing/2010/main" val="0"/>
              </a:ext>
            </a:extLst>
          </a:blip>
          <a:srcRect t="17885" b="8506"/>
          <a:stretch/>
        </p:blipFill>
        <p:spPr>
          <a:xfrm>
            <a:off x="3800591" y="1791255"/>
            <a:ext cx="3080512" cy="1700649"/>
          </a:xfrm>
          <a:prstGeom prst="rect">
            <a:avLst/>
          </a:prstGeom>
        </p:spPr>
      </p:pic>
      <p:sp>
        <p:nvSpPr>
          <p:cNvPr id="8" name="ZoneTexte 7">
            <a:extLst>
              <a:ext uri="{FF2B5EF4-FFF2-40B4-BE49-F238E27FC236}">
                <a16:creationId xmlns:a16="http://schemas.microsoft.com/office/drawing/2014/main" id="{2DEBC4DF-2041-193E-90BF-0A286F3B5C2C}"/>
              </a:ext>
            </a:extLst>
          </p:cNvPr>
          <p:cNvSpPr txBox="1"/>
          <p:nvPr/>
        </p:nvSpPr>
        <p:spPr>
          <a:xfrm>
            <a:off x="-15687" y="481337"/>
            <a:ext cx="3660711" cy="2677656"/>
          </a:xfrm>
          <a:prstGeom prst="rect">
            <a:avLst/>
          </a:prstGeom>
          <a:noFill/>
        </p:spPr>
        <p:txBody>
          <a:bodyPr wrap="square" rtlCol="0">
            <a:spAutoFit/>
          </a:bodyPr>
          <a:lstStyle/>
          <a:p>
            <a:pPr algn="just"/>
            <a:r>
              <a:rPr lang="fr-FR" sz="1400" dirty="0">
                <a:latin typeface="Bahnschrift" pitchFamily="34" charset="0"/>
              </a:rPr>
              <a:t>Des agrès en bois pour l’espace nature de l’école.</a:t>
            </a:r>
          </a:p>
          <a:p>
            <a:pPr algn="just"/>
            <a:r>
              <a:rPr lang="fr-FR" sz="1400" dirty="0">
                <a:latin typeface="Bahnschrift" pitchFamily="34" charset="0"/>
              </a:rPr>
              <a:t>André </a:t>
            </a:r>
            <a:r>
              <a:rPr lang="fr-FR" sz="1400" dirty="0" err="1">
                <a:latin typeface="Bahnschrift" pitchFamily="34" charset="0"/>
              </a:rPr>
              <a:t>With</a:t>
            </a:r>
            <a:r>
              <a:rPr lang="fr-FR" sz="1400" dirty="0">
                <a:latin typeface="Bahnschrift" pitchFamily="34" charset="0"/>
              </a:rPr>
              <a:t>, bûcheron et </a:t>
            </a:r>
            <a:r>
              <a:rPr lang="fr-FR" sz="1400" dirty="0" err="1">
                <a:latin typeface="Bahnschrift" pitchFamily="34" charset="0"/>
              </a:rPr>
              <a:t>traubachois</a:t>
            </a:r>
            <a:r>
              <a:rPr lang="fr-FR" sz="1400" dirty="0">
                <a:latin typeface="Bahnschrift" pitchFamily="34" charset="0"/>
              </a:rPr>
              <a:t>, assisté de Denis Meyer, conseiller municipal, ont ramené des troncs d’arbres pour en faire des agrès pour les écoliers : poutres d’équilibre, sièges pour s’asseoir et prendre le temps d’échanger ou lire… de quoi laisser libre cours à l’imagination des enfants et de leurs professeurs.</a:t>
            </a:r>
          </a:p>
          <a:p>
            <a:pPr algn="just"/>
            <a:r>
              <a:rPr lang="fr-FR" sz="1400" dirty="0">
                <a:latin typeface="Bahnschrift" pitchFamily="34" charset="0"/>
              </a:rPr>
              <a:t>Un très grand merci à André et Denis pour le travail réalisé. </a:t>
            </a:r>
          </a:p>
        </p:txBody>
      </p:sp>
      <p:sp>
        <p:nvSpPr>
          <p:cNvPr id="6" name="ZoneTexte 5">
            <a:extLst>
              <a:ext uri="{FF2B5EF4-FFF2-40B4-BE49-F238E27FC236}">
                <a16:creationId xmlns:a16="http://schemas.microsoft.com/office/drawing/2014/main" id="{8F44401E-2F2F-2976-854F-E28DB83D6BB6}"/>
              </a:ext>
            </a:extLst>
          </p:cNvPr>
          <p:cNvSpPr txBox="1"/>
          <p:nvPr/>
        </p:nvSpPr>
        <p:spPr>
          <a:xfrm>
            <a:off x="12749" y="3882319"/>
            <a:ext cx="6845251" cy="763222"/>
          </a:xfrm>
          <a:prstGeom prst="rect">
            <a:avLst/>
          </a:prstGeom>
          <a:noFill/>
        </p:spPr>
        <p:txBody>
          <a:bodyPr wrap="square">
            <a:spAutoFit/>
          </a:bodyPr>
          <a:lstStyle/>
          <a:p>
            <a:pPr algn="just">
              <a:lnSpc>
                <a:spcPct val="107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L’Ecole de Musique de la Région de Dannemarie a eu le plaisir d’offrir un instant musical Flûte/Hautbois/Piano/Saxophone dans l’étable de la Ferme du </a:t>
            </a:r>
            <a:r>
              <a:rPr lang="fr-FR" sz="1400" kern="100" dirty="0" err="1">
                <a:effectLst/>
                <a:latin typeface="Bahnschrift" panose="020B0502040204020203" pitchFamily="34" charset="0"/>
                <a:ea typeface="Calibri" panose="020F0502020204030204" pitchFamily="34" charset="0"/>
                <a:cs typeface="Times New Roman" panose="02020603050405020304" pitchFamily="18" charset="0"/>
              </a:rPr>
              <a:t>Roetling</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le jeudi 22 mai à 18h30. </a:t>
            </a:r>
          </a:p>
        </p:txBody>
      </p:sp>
      <p:sp>
        <p:nvSpPr>
          <p:cNvPr id="11" name="ZoneTexte 10">
            <a:extLst>
              <a:ext uri="{FF2B5EF4-FFF2-40B4-BE49-F238E27FC236}">
                <a16:creationId xmlns:a16="http://schemas.microsoft.com/office/drawing/2014/main" id="{27383B50-9BE7-EEFB-CA19-3444A4AAFD8D}"/>
              </a:ext>
            </a:extLst>
          </p:cNvPr>
          <p:cNvSpPr txBox="1"/>
          <p:nvPr/>
        </p:nvSpPr>
        <p:spPr>
          <a:xfrm>
            <a:off x="4005063" y="4509893"/>
            <a:ext cx="2824023" cy="2248885"/>
          </a:xfrm>
          <a:prstGeom prst="rect">
            <a:avLst/>
          </a:prstGeom>
          <a:noFill/>
        </p:spPr>
        <p:txBody>
          <a:bodyPr wrap="square">
            <a:spAutoFit/>
          </a:bodyPr>
          <a:lstStyle/>
          <a:p>
            <a:pPr algn="just">
              <a:lnSpc>
                <a:spcPct val="107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Un moment de partage et de convivialité en musique avec dégustation de fromages.</a:t>
            </a:r>
          </a:p>
          <a:p>
            <a:pPr algn="just">
              <a:lnSpc>
                <a:spcPct val="107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26 enfants du Périscolaire de Bréchaumont ont également découvert la Flûte, le Hautbois et le Saxophone avec les Professeurs de l’Ecole de Musique.</a:t>
            </a:r>
          </a:p>
        </p:txBody>
      </p:sp>
      <p:sp>
        <p:nvSpPr>
          <p:cNvPr id="14" name="ZoneTexte 13">
            <a:extLst>
              <a:ext uri="{FF2B5EF4-FFF2-40B4-BE49-F238E27FC236}">
                <a16:creationId xmlns:a16="http://schemas.microsoft.com/office/drawing/2014/main" id="{B91ED034-5708-2244-7987-141E2787310B}"/>
              </a:ext>
            </a:extLst>
          </p:cNvPr>
          <p:cNvSpPr txBox="1"/>
          <p:nvPr/>
        </p:nvSpPr>
        <p:spPr>
          <a:xfrm>
            <a:off x="-16163" y="8380778"/>
            <a:ext cx="6845250" cy="763222"/>
          </a:xfrm>
          <a:prstGeom prst="rect">
            <a:avLst/>
          </a:prstGeom>
          <a:noFill/>
        </p:spPr>
        <p:txBody>
          <a:bodyPr wrap="square">
            <a:spAutoFit/>
          </a:bodyPr>
          <a:lstStyle/>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Chaque jour une nouvelle programmation avec Buvette et Petite Restauration. Et l’occasion de découvrir le panel de cours dispensés au sein de l’Ecole de Musique. (Inscription 2025-2026 possible durant l’évènement)</a:t>
            </a:r>
          </a:p>
        </p:txBody>
      </p:sp>
      <p:sp>
        <p:nvSpPr>
          <p:cNvPr id="16" name="ZoneTexte 15">
            <a:extLst>
              <a:ext uri="{FF2B5EF4-FFF2-40B4-BE49-F238E27FC236}">
                <a16:creationId xmlns:a16="http://schemas.microsoft.com/office/drawing/2014/main" id="{4E321536-0C05-5F5A-08D3-1D708C218CFF}"/>
              </a:ext>
            </a:extLst>
          </p:cNvPr>
          <p:cNvSpPr txBox="1"/>
          <p:nvPr/>
        </p:nvSpPr>
        <p:spPr>
          <a:xfrm>
            <a:off x="4005062" y="6785247"/>
            <a:ext cx="2824023" cy="1454757"/>
          </a:xfrm>
          <a:prstGeom prst="rect">
            <a:avLst/>
          </a:prstGeom>
          <a:noFill/>
        </p:spPr>
        <p:txBody>
          <a:bodyPr wrap="square">
            <a:spAutoFit/>
          </a:bodyPr>
          <a:lstStyle/>
          <a:p>
            <a:pPr algn="just">
              <a:lnSpc>
                <a:spcPct val="107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L’Ecole de Musique vous invite à son prochain évènement : Une Guinguette Musicale dans la cour de l’Ecole de Musique (16 rue Brigade Alsace Lorraine à Dannemarie) du 13 au 20 juin.</a:t>
            </a:r>
          </a:p>
        </p:txBody>
      </p:sp>
      <p:pic>
        <p:nvPicPr>
          <p:cNvPr id="18" name="Image 17">
            <a:extLst>
              <a:ext uri="{FF2B5EF4-FFF2-40B4-BE49-F238E27FC236}">
                <a16:creationId xmlns:a16="http://schemas.microsoft.com/office/drawing/2014/main" id="{2804BE02-1698-7E64-6E54-E1935AA3B405}"/>
              </a:ext>
            </a:extLst>
          </p:cNvPr>
          <p:cNvPicPr>
            <a:picLocks noChangeAspect="1"/>
          </p:cNvPicPr>
          <p:nvPr/>
        </p:nvPicPr>
        <p:blipFill>
          <a:blip r:embed="rId4" cstate="print">
            <a:extLst>
              <a:ext uri="{28A0092B-C50C-407E-A947-70E740481C1C}">
                <a14:useLocalDpi xmlns:a14="http://schemas.microsoft.com/office/drawing/2010/main" val="0"/>
              </a:ext>
            </a:extLst>
          </a:blip>
          <a:srcRect t="24123" b="13601"/>
          <a:stretch/>
        </p:blipFill>
        <p:spPr>
          <a:xfrm>
            <a:off x="-8300" y="4715834"/>
            <a:ext cx="3933056" cy="1837005"/>
          </a:xfrm>
          <a:prstGeom prst="rect">
            <a:avLst/>
          </a:prstGeom>
        </p:spPr>
      </p:pic>
      <p:pic>
        <p:nvPicPr>
          <p:cNvPr id="20" name="Image 19">
            <a:extLst>
              <a:ext uri="{FF2B5EF4-FFF2-40B4-BE49-F238E27FC236}">
                <a16:creationId xmlns:a16="http://schemas.microsoft.com/office/drawing/2014/main" id="{FFC77977-3910-E5C7-409D-D794246B5DE5}"/>
              </a:ext>
            </a:extLst>
          </p:cNvPr>
          <p:cNvPicPr>
            <a:picLocks noChangeAspect="1"/>
          </p:cNvPicPr>
          <p:nvPr/>
        </p:nvPicPr>
        <p:blipFill>
          <a:blip r:embed="rId5" cstate="print">
            <a:extLst>
              <a:ext uri="{28A0092B-C50C-407E-A947-70E740481C1C}">
                <a14:useLocalDpi xmlns:a14="http://schemas.microsoft.com/office/drawing/2010/main" val="0"/>
              </a:ext>
            </a:extLst>
          </a:blip>
          <a:srcRect l="-1" t="40112" r="36238" b="25029"/>
          <a:stretch/>
        </p:blipFill>
        <p:spPr>
          <a:xfrm>
            <a:off x="-21742" y="6693613"/>
            <a:ext cx="3933056" cy="1612558"/>
          </a:xfrm>
          <a:prstGeom prst="rect">
            <a:avLst/>
          </a:prstGeom>
        </p:spPr>
      </p:pic>
    </p:spTree>
    <p:extLst>
      <p:ext uri="{BB962C8B-B14F-4D97-AF65-F5344CB8AC3E}">
        <p14:creationId xmlns:p14="http://schemas.microsoft.com/office/powerpoint/2010/main" val="3951975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C90549-4350-1A87-8162-40732669992A}"/>
              </a:ext>
            </a:extLst>
          </p:cNvPr>
          <p:cNvSpPr txBox="1"/>
          <p:nvPr/>
        </p:nvSpPr>
        <p:spPr>
          <a:xfrm>
            <a:off x="0" y="11661"/>
            <a:ext cx="234888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err="1">
                <a:solidFill>
                  <a:schemeClr val="tx1"/>
                </a:solidFill>
                <a:latin typeface="Bahnschrift" pitchFamily="34" charset="0"/>
              </a:rPr>
              <a:t>Ran’Donner</a:t>
            </a:r>
            <a:endParaRPr lang="fr-FR" sz="2400" b="1" dirty="0">
              <a:solidFill>
                <a:schemeClr val="tx1"/>
              </a:solidFill>
              <a:latin typeface="Bahnschrift" pitchFamily="34" charset="0"/>
            </a:endParaRPr>
          </a:p>
        </p:txBody>
      </p:sp>
      <p:sp>
        <p:nvSpPr>
          <p:cNvPr id="3" name="Google Shape;85;p4">
            <a:extLst>
              <a:ext uri="{FF2B5EF4-FFF2-40B4-BE49-F238E27FC236}">
                <a16:creationId xmlns:a16="http://schemas.microsoft.com/office/drawing/2014/main" id="{1BADF146-F030-B293-B859-76E03A2EA943}"/>
              </a:ext>
            </a:extLst>
          </p:cNvPr>
          <p:cNvSpPr txBox="1"/>
          <p:nvPr/>
        </p:nvSpPr>
        <p:spPr>
          <a:xfrm>
            <a:off x="-13500" y="2583570"/>
            <a:ext cx="6858000" cy="1384954"/>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400"/>
              <a:buFont typeface="Arial"/>
              <a:buNone/>
            </a:pPr>
            <a:r>
              <a:rPr lang="fr-FR" sz="1400" dirty="0">
                <a:solidFill>
                  <a:schemeClr val="dk1"/>
                </a:solidFill>
                <a:latin typeface="Bahnschrift" panose="020B0502040204020203" pitchFamily="34" charset="0"/>
                <a:ea typeface="Calibri"/>
                <a:cs typeface="Calibri"/>
                <a:sym typeface="Calibri"/>
              </a:rPr>
              <a:t>17 cyclistes ont réalisé un parcours de 160 km pour relier les Villes Ambassadrices du  Haut-Rhin, invitant chaque commune à mettre en place une action de communication sur le don d’organes. La commune de </a:t>
            </a:r>
            <a:r>
              <a:rPr lang="fr-FR" sz="1400" dirty="0" err="1">
                <a:solidFill>
                  <a:schemeClr val="dk1"/>
                </a:solidFill>
                <a:latin typeface="Bahnschrift" panose="020B0502040204020203" pitchFamily="34" charset="0"/>
                <a:ea typeface="Calibri"/>
                <a:cs typeface="Calibri"/>
                <a:sym typeface="Calibri"/>
              </a:rPr>
              <a:t>Traubach-le-bas</a:t>
            </a:r>
            <a:r>
              <a:rPr lang="fr-FR" sz="1400" dirty="0">
                <a:solidFill>
                  <a:schemeClr val="dk1"/>
                </a:solidFill>
                <a:latin typeface="Bahnschrift" panose="020B0502040204020203" pitchFamily="34" charset="0"/>
                <a:ea typeface="Calibri"/>
                <a:cs typeface="Calibri"/>
                <a:sym typeface="Calibri"/>
              </a:rPr>
              <a:t> s’est appuyée sur les compétences d’Amandine, </a:t>
            </a:r>
            <a:r>
              <a:rPr lang="fr-FR" sz="1400" dirty="0" err="1">
                <a:solidFill>
                  <a:schemeClr val="dk1"/>
                </a:solidFill>
                <a:latin typeface="Bahnschrift" panose="020B0502040204020203" pitchFamily="34" charset="0"/>
                <a:ea typeface="Calibri"/>
                <a:cs typeface="Calibri"/>
                <a:sym typeface="Calibri"/>
              </a:rPr>
              <a:t>Traubachoise</a:t>
            </a:r>
            <a:r>
              <a:rPr lang="fr-FR" sz="1400" dirty="0">
                <a:solidFill>
                  <a:schemeClr val="dk1"/>
                </a:solidFill>
                <a:latin typeface="Bahnschrift" panose="020B0502040204020203" pitchFamily="34" charset="0"/>
                <a:ea typeface="Calibri"/>
                <a:cs typeface="Calibri"/>
                <a:sym typeface="Calibri"/>
              </a:rPr>
              <a:t> et infirmière coordinatrice à Trévenans, qui a présenté les enjeux du don aux 50 habitants de passage entre 13h et 15h.</a:t>
            </a:r>
            <a:endParaRPr sz="1400" dirty="0">
              <a:solidFill>
                <a:schemeClr val="dk1"/>
              </a:solidFill>
              <a:latin typeface="Bahnschrift" panose="020B0502040204020203" pitchFamily="34" charset="0"/>
              <a:ea typeface="Calibri"/>
              <a:cs typeface="Calibri"/>
              <a:sym typeface="Calibri"/>
            </a:endParaRPr>
          </a:p>
        </p:txBody>
      </p:sp>
      <p:pic>
        <p:nvPicPr>
          <p:cNvPr id="4" name="Google Shape;90;p4" title="IMG_2066.JPG">
            <a:extLst>
              <a:ext uri="{FF2B5EF4-FFF2-40B4-BE49-F238E27FC236}">
                <a16:creationId xmlns:a16="http://schemas.microsoft.com/office/drawing/2014/main" id="{18916D49-61FD-3190-E114-2A612C3BFEA8}"/>
              </a:ext>
            </a:extLst>
          </p:cNvPr>
          <p:cNvPicPr preferRelativeResize="0"/>
          <p:nvPr/>
        </p:nvPicPr>
        <p:blipFill rotWithShape="1">
          <a:blip r:embed="rId2">
            <a:alphaModFix/>
          </a:blip>
          <a:srcRect l="7045" t="38381" b="37702"/>
          <a:stretch/>
        </p:blipFill>
        <p:spPr>
          <a:xfrm>
            <a:off x="0" y="1241884"/>
            <a:ext cx="6857999" cy="1323299"/>
          </a:xfrm>
          <a:prstGeom prst="rect">
            <a:avLst/>
          </a:prstGeom>
          <a:noFill/>
          <a:ln>
            <a:noFill/>
          </a:ln>
        </p:spPr>
      </p:pic>
      <p:pic>
        <p:nvPicPr>
          <p:cNvPr id="5" name="Google Shape;91;p4" title="e3d27a51-c020-4b6d-bdae-2f7f8b68a325.jpeg">
            <a:extLst>
              <a:ext uri="{FF2B5EF4-FFF2-40B4-BE49-F238E27FC236}">
                <a16:creationId xmlns:a16="http://schemas.microsoft.com/office/drawing/2014/main" id="{0D07A562-FC51-8DC0-4E8F-0FF20B1DEBC7}"/>
              </a:ext>
            </a:extLst>
          </p:cNvPr>
          <p:cNvPicPr preferRelativeResize="0"/>
          <p:nvPr/>
        </p:nvPicPr>
        <p:blipFill rotWithShape="1">
          <a:blip r:embed="rId3">
            <a:alphaModFix/>
          </a:blip>
          <a:srcRect/>
          <a:stretch/>
        </p:blipFill>
        <p:spPr>
          <a:xfrm>
            <a:off x="1837800" y="3987615"/>
            <a:ext cx="2510106" cy="1882575"/>
          </a:xfrm>
          <a:prstGeom prst="rect">
            <a:avLst/>
          </a:prstGeom>
          <a:noFill/>
          <a:ln>
            <a:noFill/>
          </a:ln>
        </p:spPr>
      </p:pic>
      <p:sp>
        <p:nvSpPr>
          <p:cNvPr id="6" name="Google Shape;92;p4">
            <a:extLst>
              <a:ext uri="{FF2B5EF4-FFF2-40B4-BE49-F238E27FC236}">
                <a16:creationId xmlns:a16="http://schemas.microsoft.com/office/drawing/2014/main" id="{6BBC28F0-FCCD-AAC0-FA96-8FE16F22BF18}"/>
              </a:ext>
            </a:extLst>
          </p:cNvPr>
          <p:cNvSpPr txBox="1"/>
          <p:nvPr/>
        </p:nvSpPr>
        <p:spPr>
          <a:xfrm>
            <a:off x="-13500" y="411938"/>
            <a:ext cx="6858000" cy="853741"/>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sz="1400" b="0" i="0" u="none" strike="noStrike" cap="none" dirty="0">
                <a:solidFill>
                  <a:schemeClr val="dk1"/>
                </a:solidFill>
                <a:latin typeface="Bahnschrift" panose="020B0502040204020203" pitchFamily="34" charset="0"/>
                <a:ea typeface="Calibri"/>
                <a:cs typeface="Calibri"/>
                <a:sym typeface="Calibri"/>
              </a:rPr>
              <a:t>Le dimanche 11 mai 2025 a eu lieu la 1ère </a:t>
            </a:r>
            <a:r>
              <a:rPr lang="fr-FR" sz="1400" b="0" i="0" u="none" strike="noStrike" cap="none" dirty="0" err="1">
                <a:solidFill>
                  <a:schemeClr val="dk1"/>
                </a:solidFill>
                <a:latin typeface="Bahnschrift" panose="020B0502040204020203" pitchFamily="34" charset="0"/>
                <a:ea typeface="Calibri"/>
                <a:cs typeface="Calibri"/>
                <a:sym typeface="Calibri"/>
              </a:rPr>
              <a:t>Ran’Donner</a:t>
            </a:r>
            <a:r>
              <a:rPr lang="fr-FR" sz="1400" b="0" i="0" u="none" strike="noStrike" cap="none" dirty="0">
                <a:solidFill>
                  <a:schemeClr val="dk1"/>
                </a:solidFill>
                <a:latin typeface="Bahnschrift" panose="020B0502040204020203" pitchFamily="34" charset="0"/>
                <a:ea typeface="Calibri"/>
                <a:cs typeface="Calibri"/>
                <a:sym typeface="Calibri"/>
              </a:rPr>
              <a:t>, une animation </a:t>
            </a:r>
            <a:r>
              <a:rPr lang="fr-FR" sz="1400" dirty="0">
                <a:solidFill>
                  <a:schemeClr val="dk1"/>
                </a:solidFill>
                <a:latin typeface="Bahnschrift" panose="020B0502040204020203" pitchFamily="34" charset="0"/>
                <a:ea typeface="Calibri"/>
                <a:cs typeface="Calibri"/>
                <a:sym typeface="Calibri"/>
              </a:rPr>
              <a:t>proposée </a:t>
            </a:r>
            <a:r>
              <a:rPr lang="fr-FR" sz="1400" b="0" i="0" u="none" strike="noStrike" cap="none" dirty="0">
                <a:solidFill>
                  <a:schemeClr val="dk1"/>
                </a:solidFill>
                <a:latin typeface="Bahnschrift" panose="020B0502040204020203" pitchFamily="34" charset="0"/>
                <a:ea typeface="Calibri"/>
                <a:cs typeface="Calibri"/>
                <a:sym typeface="Calibri"/>
              </a:rPr>
              <a:t> par l’association cycliste des Sapeurs-Pompiers du Haut-Rhin </a:t>
            </a:r>
            <a:r>
              <a:rPr lang="fr-FR" sz="1400" dirty="0">
                <a:solidFill>
                  <a:schemeClr val="dk1"/>
                </a:solidFill>
                <a:latin typeface="Bahnschrift" panose="020B0502040204020203" pitchFamily="34" charset="0"/>
                <a:ea typeface="Calibri"/>
                <a:cs typeface="Calibri"/>
                <a:sym typeface="Calibri"/>
              </a:rPr>
              <a:t>avec </a:t>
            </a:r>
            <a:r>
              <a:rPr lang="fr-FR" sz="1400" b="0" i="0" u="none" strike="noStrike" cap="none" dirty="0">
                <a:solidFill>
                  <a:schemeClr val="dk1"/>
                </a:solidFill>
                <a:latin typeface="Bahnschrift" panose="020B0502040204020203" pitchFamily="34" charset="0"/>
                <a:ea typeface="Calibri"/>
                <a:cs typeface="Calibri"/>
                <a:sym typeface="Calibri"/>
              </a:rPr>
              <a:t> le service de don d’organes du GHR-Mulhouse Sud Alsace.</a:t>
            </a:r>
            <a:endParaRPr sz="1400" b="0" i="0" u="none" strike="noStrike" cap="none" dirty="0">
              <a:solidFill>
                <a:schemeClr val="dk1"/>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Bahnschrift" panose="020B0502040204020203" pitchFamily="34" charset="0"/>
              <a:ea typeface="Calibri"/>
              <a:cs typeface="Calibri"/>
              <a:sym typeface="Calibri"/>
            </a:endParaRPr>
          </a:p>
        </p:txBody>
      </p:sp>
      <p:sp>
        <p:nvSpPr>
          <p:cNvPr id="7" name="Google Shape;93;p4">
            <a:extLst>
              <a:ext uri="{FF2B5EF4-FFF2-40B4-BE49-F238E27FC236}">
                <a16:creationId xmlns:a16="http://schemas.microsoft.com/office/drawing/2014/main" id="{2B1D8733-E0D2-4E17-BC9E-AFDE784814F8}"/>
              </a:ext>
            </a:extLst>
          </p:cNvPr>
          <p:cNvSpPr txBox="1"/>
          <p:nvPr/>
        </p:nvSpPr>
        <p:spPr>
          <a:xfrm>
            <a:off x="-13500" y="5855512"/>
            <a:ext cx="6858000" cy="1384954"/>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400"/>
              <a:buFont typeface="Arial"/>
              <a:buNone/>
            </a:pPr>
            <a:r>
              <a:rPr lang="fr-FR" sz="1400" dirty="0">
                <a:solidFill>
                  <a:schemeClr val="dk1"/>
                </a:solidFill>
                <a:latin typeface="Bahnschrift" panose="020B0502040204020203" pitchFamily="34" charset="0"/>
                <a:ea typeface="Calibri"/>
                <a:cs typeface="Calibri"/>
                <a:sym typeface="Calibri"/>
              </a:rPr>
              <a:t>Les enfants ont pris part, avec leurs parents, au challenge de la solidarité. Avec 42h de vélo cumulés par l’ensemble des participants, “les écoliers du </a:t>
            </a:r>
            <a:r>
              <a:rPr lang="fr-FR" sz="1400" dirty="0" err="1">
                <a:solidFill>
                  <a:schemeClr val="dk1"/>
                </a:solidFill>
                <a:latin typeface="Bahnschrift" panose="020B0502040204020203" pitchFamily="34" charset="0"/>
                <a:ea typeface="Calibri"/>
                <a:cs typeface="Calibri"/>
                <a:sym typeface="Calibri"/>
              </a:rPr>
              <a:t>Hohbourg</a:t>
            </a:r>
            <a:r>
              <a:rPr lang="fr-FR" sz="1400" dirty="0">
                <a:solidFill>
                  <a:schemeClr val="dk1"/>
                </a:solidFill>
                <a:latin typeface="Bahnschrift" panose="020B0502040204020203" pitchFamily="34" charset="0"/>
                <a:ea typeface="Calibri"/>
                <a:cs typeface="Calibri"/>
                <a:sym typeface="Calibri"/>
              </a:rPr>
              <a:t>” remportent largement le challenge devant les équipes de Mollau et Village-Neuf, démontrant une nouvelle  fois  les belles valeurs qui animent les </a:t>
            </a:r>
            <a:r>
              <a:rPr lang="fr-FR" sz="1400" dirty="0" err="1">
                <a:solidFill>
                  <a:schemeClr val="dk1"/>
                </a:solidFill>
                <a:latin typeface="Bahnschrift" panose="020B0502040204020203" pitchFamily="34" charset="0"/>
                <a:ea typeface="Calibri"/>
                <a:cs typeface="Calibri"/>
                <a:sym typeface="Calibri"/>
              </a:rPr>
              <a:t>Traubachois</a:t>
            </a:r>
            <a:r>
              <a:rPr lang="fr-FR" sz="1400" dirty="0">
                <a:solidFill>
                  <a:schemeClr val="dk1"/>
                </a:solidFill>
                <a:latin typeface="Bahnschrift" panose="020B0502040204020203" pitchFamily="34" charset="0"/>
                <a:ea typeface="Calibri"/>
                <a:cs typeface="Calibri"/>
                <a:sym typeface="Calibri"/>
              </a:rPr>
              <a:t>. Chaque enfant a reçu un lot offert par le Crédit Mutuel de Dannemarie, puis tout le monde a pu profiter d’une pâtisserie offerte par la municipalité.</a:t>
            </a:r>
            <a:endParaRPr sz="1400" dirty="0">
              <a:solidFill>
                <a:schemeClr val="dk1"/>
              </a:solidFill>
              <a:latin typeface="Bahnschrift" panose="020B0502040204020203" pitchFamily="34" charset="0"/>
              <a:ea typeface="Calibri"/>
              <a:cs typeface="Calibri"/>
              <a:sym typeface="Calibri"/>
            </a:endParaRPr>
          </a:p>
        </p:txBody>
      </p:sp>
      <p:pic>
        <p:nvPicPr>
          <p:cNvPr id="8" name="Google Shape;94;p4" title="WhatsApp Image 2025-05-26 at 14.54.45.jpeg">
            <a:extLst>
              <a:ext uri="{FF2B5EF4-FFF2-40B4-BE49-F238E27FC236}">
                <a16:creationId xmlns:a16="http://schemas.microsoft.com/office/drawing/2014/main" id="{4B6AE28D-3ED8-FC87-1025-55EA85201ACD}"/>
              </a:ext>
            </a:extLst>
          </p:cNvPr>
          <p:cNvPicPr preferRelativeResize="0"/>
          <p:nvPr/>
        </p:nvPicPr>
        <p:blipFill>
          <a:blip r:embed="rId4">
            <a:alphaModFix/>
          </a:blip>
          <a:stretch>
            <a:fillRect/>
          </a:stretch>
        </p:blipFill>
        <p:spPr>
          <a:xfrm>
            <a:off x="4347908" y="3987616"/>
            <a:ext cx="2510100" cy="1882564"/>
          </a:xfrm>
          <a:prstGeom prst="rect">
            <a:avLst/>
          </a:prstGeom>
          <a:noFill/>
          <a:ln>
            <a:noFill/>
          </a:ln>
        </p:spPr>
      </p:pic>
      <p:pic>
        <p:nvPicPr>
          <p:cNvPr id="9" name="Google Shape;95;p4" title="WhatsApp Image 2025-05-26 at 14.54.40.jpeg">
            <a:extLst>
              <a:ext uri="{FF2B5EF4-FFF2-40B4-BE49-F238E27FC236}">
                <a16:creationId xmlns:a16="http://schemas.microsoft.com/office/drawing/2014/main" id="{6373E750-0DFB-95A1-6FE8-560AE758093C}"/>
              </a:ext>
            </a:extLst>
          </p:cNvPr>
          <p:cNvPicPr preferRelativeResize="0"/>
          <p:nvPr/>
        </p:nvPicPr>
        <p:blipFill rotWithShape="1">
          <a:blip r:embed="rId5">
            <a:alphaModFix/>
          </a:blip>
          <a:srcRect t="8397" b="14774"/>
          <a:stretch/>
        </p:blipFill>
        <p:spPr>
          <a:xfrm>
            <a:off x="8" y="3987653"/>
            <a:ext cx="1837801" cy="1882501"/>
          </a:xfrm>
          <a:prstGeom prst="rect">
            <a:avLst/>
          </a:prstGeom>
          <a:noFill/>
          <a:ln>
            <a:noFill/>
          </a:ln>
        </p:spPr>
      </p:pic>
      <p:pic>
        <p:nvPicPr>
          <p:cNvPr id="11" name="Google Shape;96;p4" title="WhatsApp Image 2025-05-26 at 14.54.38.jpeg">
            <a:extLst>
              <a:ext uri="{FF2B5EF4-FFF2-40B4-BE49-F238E27FC236}">
                <a16:creationId xmlns:a16="http://schemas.microsoft.com/office/drawing/2014/main" id="{A04F13B5-C115-697D-C1FC-7D24BF49D935}"/>
              </a:ext>
            </a:extLst>
          </p:cNvPr>
          <p:cNvPicPr preferRelativeResize="0"/>
          <p:nvPr/>
        </p:nvPicPr>
        <p:blipFill rotWithShape="1">
          <a:blip r:embed="rId6">
            <a:alphaModFix/>
          </a:blip>
          <a:srcRect l="-9649" r="19721"/>
          <a:stretch/>
        </p:blipFill>
        <p:spPr>
          <a:xfrm>
            <a:off x="-220875" y="7261450"/>
            <a:ext cx="2058675" cy="1882575"/>
          </a:xfrm>
          <a:prstGeom prst="rect">
            <a:avLst/>
          </a:prstGeom>
          <a:noFill/>
          <a:ln>
            <a:noFill/>
          </a:ln>
        </p:spPr>
      </p:pic>
      <p:pic>
        <p:nvPicPr>
          <p:cNvPr id="13" name="Google Shape;97;p4" title="WhatsApp Image 2025-05-26 at 14.54.38 (1).jpeg">
            <a:extLst>
              <a:ext uri="{FF2B5EF4-FFF2-40B4-BE49-F238E27FC236}">
                <a16:creationId xmlns:a16="http://schemas.microsoft.com/office/drawing/2014/main" id="{1AC0D6E2-2500-8274-9630-C27365EC53FF}"/>
              </a:ext>
            </a:extLst>
          </p:cNvPr>
          <p:cNvPicPr preferRelativeResize="0"/>
          <p:nvPr/>
        </p:nvPicPr>
        <p:blipFill>
          <a:blip r:embed="rId7">
            <a:alphaModFix/>
          </a:blip>
          <a:stretch>
            <a:fillRect/>
          </a:stretch>
        </p:blipFill>
        <p:spPr>
          <a:xfrm>
            <a:off x="1837800" y="7261525"/>
            <a:ext cx="1411876" cy="1882501"/>
          </a:xfrm>
          <a:prstGeom prst="rect">
            <a:avLst/>
          </a:prstGeom>
          <a:noFill/>
          <a:ln>
            <a:noFill/>
          </a:ln>
        </p:spPr>
      </p:pic>
      <p:pic>
        <p:nvPicPr>
          <p:cNvPr id="14" name="Google Shape;98;p4" title="WhatsApp Image 2025-05-26 at 14.54.46.jpeg">
            <a:extLst>
              <a:ext uri="{FF2B5EF4-FFF2-40B4-BE49-F238E27FC236}">
                <a16:creationId xmlns:a16="http://schemas.microsoft.com/office/drawing/2014/main" id="{E2FF02E0-7864-4072-CBB0-573EC786FB2A}"/>
              </a:ext>
            </a:extLst>
          </p:cNvPr>
          <p:cNvPicPr preferRelativeResize="0"/>
          <p:nvPr/>
        </p:nvPicPr>
        <p:blipFill rotWithShape="1">
          <a:blip r:embed="rId8">
            <a:alphaModFix/>
          </a:blip>
          <a:srcRect r="-13817"/>
          <a:stretch/>
        </p:blipFill>
        <p:spPr>
          <a:xfrm>
            <a:off x="3249675" y="7261425"/>
            <a:ext cx="2510100" cy="1882575"/>
          </a:xfrm>
          <a:prstGeom prst="rect">
            <a:avLst/>
          </a:prstGeom>
          <a:noFill/>
          <a:ln>
            <a:noFill/>
          </a:ln>
        </p:spPr>
      </p:pic>
      <p:pic>
        <p:nvPicPr>
          <p:cNvPr id="15" name="Google Shape;99;p4" title="b1025988-2e61-4202-abf6-b0c368c37513.jpeg">
            <a:extLst>
              <a:ext uri="{FF2B5EF4-FFF2-40B4-BE49-F238E27FC236}">
                <a16:creationId xmlns:a16="http://schemas.microsoft.com/office/drawing/2014/main" id="{AD0C8E60-0C07-E311-524D-D1644F020B92}"/>
              </a:ext>
            </a:extLst>
          </p:cNvPr>
          <p:cNvPicPr preferRelativeResize="0"/>
          <p:nvPr/>
        </p:nvPicPr>
        <p:blipFill rotWithShape="1">
          <a:blip r:embed="rId9">
            <a:alphaModFix/>
          </a:blip>
          <a:srcRect l="9708" t="19692" r="22116" b="21469"/>
          <a:stretch/>
        </p:blipFill>
        <p:spPr>
          <a:xfrm>
            <a:off x="5221925" y="7261525"/>
            <a:ext cx="1636074" cy="1882501"/>
          </a:xfrm>
          <a:prstGeom prst="rect">
            <a:avLst/>
          </a:prstGeom>
          <a:noFill/>
          <a:ln>
            <a:noFill/>
          </a:ln>
        </p:spPr>
      </p:pic>
    </p:spTree>
    <p:extLst>
      <p:ext uri="{BB962C8B-B14F-4D97-AF65-F5344CB8AC3E}">
        <p14:creationId xmlns:p14="http://schemas.microsoft.com/office/powerpoint/2010/main" val="1859928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1636034-109C-94F1-E9A5-F848B906E5EA}"/>
              </a:ext>
            </a:extLst>
          </p:cNvPr>
          <p:cNvSpPr txBox="1"/>
          <p:nvPr/>
        </p:nvSpPr>
        <p:spPr>
          <a:xfrm>
            <a:off x="0" y="-3882"/>
            <a:ext cx="3645024"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Informations citoyennes</a:t>
            </a:r>
          </a:p>
        </p:txBody>
      </p:sp>
      <p:sp>
        <p:nvSpPr>
          <p:cNvPr id="4" name="ZoneTexte 3">
            <a:extLst>
              <a:ext uri="{FF2B5EF4-FFF2-40B4-BE49-F238E27FC236}">
                <a16:creationId xmlns:a16="http://schemas.microsoft.com/office/drawing/2014/main" id="{441E704D-1727-57C0-4406-4964F383A8C8}"/>
              </a:ext>
            </a:extLst>
          </p:cNvPr>
          <p:cNvSpPr txBox="1"/>
          <p:nvPr/>
        </p:nvSpPr>
        <p:spPr>
          <a:xfrm>
            <a:off x="0" y="517916"/>
            <a:ext cx="6898862" cy="984885"/>
          </a:xfrm>
          <a:prstGeom prst="rect">
            <a:avLst/>
          </a:prstGeom>
          <a:noFill/>
        </p:spPr>
        <p:txBody>
          <a:bodyPr wrap="square" rtlCol="0">
            <a:spAutoFit/>
          </a:bodyPr>
          <a:lstStyle/>
          <a:p>
            <a:r>
              <a:rPr lang="fr-FR" sz="1400" b="1" dirty="0">
                <a:effectLst>
                  <a:outerShdw blurRad="38100" dist="38100" dir="2700000" algn="tl">
                    <a:srgbClr val="000000">
                      <a:alpha val="43137"/>
                    </a:srgbClr>
                  </a:outerShdw>
                </a:effectLst>
                <a:latin typeface="Bahnschrift" pitchFamily="34" charset="0"/>
              </a:rPr>
              <a:t>Fermeture de la mairie</a:t>
            </a: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La mairie sera fermée au public du 11 au 29 août 2025 inclus. </a:t>
            </a:r>
          </a:p>
          <a:p>
            <a:pPr algn="just"/>
            <a:r>
              <a:rPr lang="fr-FR" sz="1400" dirty="0">
                <a:latin typeface="Bahnschrift" pitchFamily="34" charset="0"/>
              </a:rPr>
              <a:t>En cas d’urgence, veuillez contacter un Adjoint au Maire (Coordonnées affichées sur la porte de la mairie et consultable dans le bulletin municipal annuel).</a:t>
            </a:r>
          </a:p>
        </p:txBody>
      </p:sp>
      <p:sp>
        <p:nvSpPr>
          <p:cNvPr id="8" name="ZoneTexte 7">
            <a:extLst>
              <a:ext uri="{FF2B5EF4-FFF2-40B4-BE49-F238E27FC236}">
                <a16:creationId xmlns:a16="http://schemas.microsoft.com/office/drawing/2014/main" id="{ACB318D9-D3B8-54ED-9447-D16478709C87}"/>
              </a:ext>
            </a:extLst>
          </p:cNvPr>
          <p:cNvSpPr txBox="1"/>
          <p:nvPr/>
        </p:nvSpPr>
        <p:spPr>
          <a:xfrm>
            <a:off x="0" y="1509398"/>
            <a:ext cx="6898862" cy="2616101"/>
          </a:xfrm>
          <a:prstGeom prst="rect">
            <a:avLst/>
          </a:prstGeom>
          <a:noFill/>
        </p:spPr>
        <p:txBody>
          <a:bodyPr wrap="square" rtlCol="0">
            <a:spAutoFit/>
          </a:bodyPr>
          <a:lstStyle/>
          <a:p>
            <a:r>
              <a:rPr lang="fr-FR" sz="1400" b="1" dirty="0">
                <a:effectLst>
                  <a:outerShdw blurRad="38100" dist="38100" dir="2700000" algn="tl">
                    <a:srgbClr val="000000">
                      <a:alpha val="43137"/>
                    </a:srgbClr>
                  </a:outerShdw>
                </a:effectLst>
                <a:latin typeface="Bahnschrift" pitchFamily="34" charset="0"/>
              </a:rPr>
              <a:t>Canicule et sécheresse</a:t>
            </a: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En période de canicule, prenons soin de nos aînés et des personnes fragiles ou isolées qui nous entourent en leur rappelant de s’hydrater régulièrement et de ne pas sortir aux heures les plus chaudes.</a:t>
            </a:r>
          </a:p>
          <a:p>
            <a:pPr algn="just"/>
            <a:r>
              <a:rPr lang="fr-FR" sz="1400" dirty="0">
                <a:latin typeface="Bahnschrift" pitchFamily="34" charset="0"/>
              </a:rPr>
              <a:t>Un registre des personnes sensibles est tenu à la mairie. Si vous aussi vous souhaitez être accompagné durant la période caniculaire, vous pouvez vous inscrire en contactant le secrétariat de mairie au 03.89.25.09.04. </a:t>
            </a:r>
          </a:p>
          <a:p>
            <a:pPr algn="just"/>
            <a:endParaRPr lang="fr-FR" sz="800" dirty="0">
              <a:latin typeface="Bahnschrift" pitchFamily="34" charset="0"/>
            </a:endParaRPr>
          </a:p>
          <a:p>
            <a:pPr algn="just"/>
            <a:r>
              <a:rPr lang="fr-FR" sz="1400" dirty="0">
                <a:latin typeface="Bahnschrift" pitchFamily="34" charset="0"/>
              </a:rPr>
              <a:t>Les épisodes de sécheresse et de canicule accentuent la sensibilité de la végétation au feu. Durant cette période, la vigilance de chacun est de mise : prudence en forêt et à proximité des cultures. Pensez également à débroussailler autour de vos habitations.</a:t>
            </a:r>
          </a:p>
        </p:txBody>
      </p:sp>
      <p:sp>
        <p:nvSpPr>
          <p:cNvPr id="9" name="ZoneTexte 8">
            <a:extLst>
              <a:ext uri="{FF2B5EF4-FFF2-40B4-BE49-F238E27FC236}">
                <a16:creationId xmlns:a16="http://schemas.microsoft.com/office/drawing/2014/main" id="{3B3F574E-F7F5-FF9C-8005-F5E5BDE98B93}"/>
              </a:ext>
            </a:extLst>
          </p:cNvPr>
          <p:cNvSpPr txBox="1"/>
          <p:nvPr/>
        </p:nvSpPr>
        <p:spPr>
          <a:xfrm>
            <a:off x="2568472" y="4125499"/>
            <a:ext cx="4261062" cy="2708434"/>
          </a:xfrm>
          <a:prstGeom prst="rect">
            <a:avLst/>
          </a:prstGeom>
          <a:noFill/>
        </p:spPr>
        <p:txBody>
          <a:bodyPr wrap="square" rtlCol="0">
            <a:spAutoFit/>
          </a:bodyPr>
          <a:lstStyle/>
          <a:p>
            <a:r>
              <a:rPr lang="fr-FR" sz="1400" b="1" dirty="0">
                <a:effectLst>
                  <a:outerShdw blurRad="38100" dist="38100" dir="2700000" algn="tl">
                    <a:srgbClr val="000000">
                      <a:alpha val="43137"/>
                    </a:srgbClr>
                  </a:outerShdw>
                </a:effectLst>
                <a:latin typeface="Bahnschrift" pitchFamily="34" charset="0"/>
              </a:rPr>
              <a:t>Opération tranquillité vacances</a:t>
            </a: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Pour partir sereinement en vacances ou en cas d’absence prolongée, vous pouvez déclarer votre départ à la gendarmerie qui se chargera alors de surveiller votre logement. Des patrouilles sont organisées pour passer aux abords  de votre domicile et vous serez prévenu en cas d’anomalies (dégradations, cambriolages,…). </a:t>
            </a:r>
          </a:p>
          <a:p>
            <a:pPr algn="just"/>
            <a:r>
              <a:rPr lang="fr-FR" sz="1400" dirty="0">
                <a:latin typeface="Bahnschrift" pitchFamily="34" charset="0"/>
              </a:rPr>
              <a:t>Pour ce faire, vous pouvez vous inscrire à l’opération tranquillité vacances en ligne sur le site service-public.fr ou en vous rendant à la gendarmerie de Dannemarie.</a:t>
            </a:r>
          </a:p>
        </p:txBody>
      </p:sp>
      <p:pic>
        <p:nvPicPr>
          <p:cNvPr id="1026" name="Picture 2" descr="Opération “Tranquillité Vacances” | Volmerange-Les-Mines">
            <a:extLst>
              <a:ext uri="{FF2B5EF4-FFF2-40B4-BE49-F238E27FC236}">
                <a16:creationId xmlns:a16="http://schemas.microsoft.com/office/drawing/2014/main" id="{395DCC26-EDDF-07C7-9C76-3126BD6A3C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8" y="4125500"/>
            <a:ext cx="2480310" cy="2739852"/>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306A5A1-2AF2-714D-C611-9601B664F404}"/>
              </a:ext>
            </a:extLst>
          </p:cNvPr>
          <p:cNvSpPr txBox="1"/>
          <p:nvPr/>
        </p:nvSpPr>
        <p:spPr>
          <a:xfrm>
            <a:off x="3290500" y="7061737"/>
            <a:ext cx="3591026" cy="2062103"/>
          </a:xfrm>
          <a:prstGeom prst="rect">
            <a:avLst/>
          </a:prstGeom>
          <a:noFill/>
        </p:spPr>
        <p:txBody>
          <a:bodyPr wrap="square" rtlCol="0">
            <a:spAutoFit/>
          </a:bodyPr>
          <a:lstStyle/>
          <a:p>
            <a:r>
              <a:rPr lang="fr-FR" sz="1400" b="1" dirty="0">
                <a:effectLst>
                  <a:outerShdw blurRad="38100" dist="38100" dir="2700000" algn="tl">
                    <a:srgbClr val="000000">
                      <a:alpha val="43137"/>
                    </a:srgbClr>
                  </a:outerShdw>
                </a:effectLst>
                <a:latin typeface="Bahnschrift" pitchFamily="34" charset="0"/>
              </a:rPr>
              <a:t>Vous allez avoir 16 ans? Pensez à vous faire recenser</a:t>
            </a: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Dans les 3 mois suivant votre 16</a:t>
            </a:r>
            <a:r>
              <a:rPr lang="fr-FR" sz="1400" baseline="30000" dirty="0">
                <a:latin typeface="Bahnschrift" pitchFamily="34" charset="0"/>
              </a:rPr>
              <a:t>ème</a:t>
            </a:r>
            <a:r>
              <a:rPr lang="fr-FR" sz="1400" dirty="0">
                <a:latin typeface="Bahnschrift" pitchFamily="34" charset="0"/>
              </a:rPr>
              <a:t> anniversaire, rendez-vous dans votre mairie muni de votre livret de famille et d’une pièce d’identité. Une attestation de recensement vous sera remise en attendant votre convocation à la journée défense et citoyenneté.</a:t>
            </a:r>
          </a:p>
        </p:txBody>
      </p:sp>
      <p:pic>
        <p:nvPicPr>
          <p:cNvPr id="11" name="Picture 4" descr="RECENSEMENT / JDC | Site Officiel de Saint-Christophe-du-Bois">
            <a:extLst>
              <a:ext uri="{FF2B5EF4-FFF2-40B4-BE49-F238E27FC236}">
                <a16:creationId xmlns:a16="http://schemas.microsoft.com/office/drawing/2014/main" id="{657A68CF-95DD-CDD6-9498-56A1D7DCF0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185"/>
          <a:stretch/>
        </p:blipFill>
        <p:spPr bwMode="auto">
          <a:xfrm>
            <a:off x="-769" y="7389267"/>
            <a:ext cx="3339537" cy="174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14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B641D44-1D07-5191-F621-293E59366795}"/>
              </a:ext>
            </a:extLst>
          </p:cNvPr>
          <p:cNvSpPr txBox="1"/>
          <p:nvPr/>
        </p:nvSpPr>
        <p:spPr>
          <a:xfrm>
            <a:off x="-40862" y="30113"/>
            <a:ext cx="6898862" cy="1415772"/>
          </a:xfrm>
          <a:prstGeom prst="rect">
            <a:avLst/>
          </a:prstGeom>
          <a:noFill/>
        </p:spPr>
        <p:txBody>
          <a:bodyPr wrap="square" rtlCol="0">
            <a:spAutoFit/>
          </a:bodyPr>
          <a:lstStyle/>
          <a:p>
            <a:r>
              <a:rPr lang="fr-FR" sz="1400" b="1" dirty="0">
                <a:effectLst>
                  <a:outerShdw blurRad="38100" dist="38100" dir="2700000" algn="tl">
                    <a:srgbClr val="000000">
                      <a:alpha val="43137"/>
                    </a:srgbClr>
                  </a:outerShdw>
                </a:effectLst>
                <a:latin typeface="Bahnschrift" pitchFamily="34" charset="0"/>
              </a:rPr>
              <a:t>Bricolage et jardinage: Horaires d’été</a:t>
            </a: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Les bruits de voisinage sont réglementés par l’arrêté municipal 48/2012.</a:t>
            </a:r>
          </a:p>
          <a:p>
            <a:pPr algn="just"/>
            <a:r>
              <a:rPr lang="fr-FR" sz="1400" dirty="0">
                <a:latin typeface="Bahnschrift" pitchFamily="34" charset="0"/>
              </a:rPr>
              <a:t>Au printemps et en été, les travaux de bricolage ou de jardinage générant des nuisances sonores peuvent être réalisés aux horaires suivants:</a:t>
            </a:r>
          </a:p>
          <a:p>
            <a:pPr marL="285750" indent="-285750" algn="just">
              <a:buFontTx/>
              <a:buChar char="-"/>
            </a:pPr>
            <a:r>
              <a:rPr lang="fr-FR" sz="1400" dirty="0">
                <a:latin typeface="Bahnschrift" pitchFamily="34" charset="0"/>
              </a:rPr>
              <a:t>Les jours ouvrables de 8h à 12h et de 13h à 19h30</a:t>
            </a:r>
          </a:p>
          <a:p>
            <a:pPr marL="285750" indent="-285750" algn="just">
              <a:buFontTx/>
              <a:buChar char="-"/>
            </a:pPr>
            <a:r>
              <a:rPr lang="fr-FR" sz="1400" dirty="0">
                <a:latin typeface="Bahnschrift" pitchFamily="34" charset="0"/>
              </a:rPr>
              <a:t>Le samedi de 9h à 12h et de 13h à 18h</a:t>
            </a:r>
          </a:p>
        </p:txBody>
      </p:sp>
      <p:sp>
        <p:nvSpPr>
          <p:cNvPr id="3" name="ZoneTexte 2">
            <a:extLst>
              <a:ext uri="{FF2B5EF4-FFF2-40B4-BE49-F238E27FC236}">
                <a16:creationId xmlns:a16="http://schemas.microsoft.com/office/drawing/2014/main" id="{A93B9E4C-ADE0-FD2E-FAC6-A29E9F9A5861}"/>
              </a:ext>
            </a:extLst>
          </p:cNvPr>
          <p:cNvSpPr txBox="1"/>
          <p:nvPr/>
        </p:nvSpPr>
        <p:spPr>
          <a:xfrm>
            <a:off x="-40862" y="1979712"/>
            <a:ext cx="6939724" cy="3741152"/>
          </a:xfrm>
          <a:prstGeom prst="rect">
            <a:avLst/>
          </a:prstGeom>
          <a:noFill/>
        </p:spPr>
        <p:txBody>
          <a:bodyPr wrap="square">
            <a:spAutoFit/>
          </a:bodyPr>
          <a:lstStyle/>
          <a:p>
            <a:pPr algn="just">
              <a:lnSpc>
                <a:spcPct val="115000"/>
              </a:lnSpc>
              <a:buNone/>
            </a:pPr>
            <a:r>
              <a:rPr lang="fr-FR" sz="1400" b="1" kern="100" dirty="0">
                <a:effectLst>
                  <a:outerShdw blurRad="38100" dist="38100" dir="2700000" algn="tl">
                    <a:srgbClr val="000000">
                      <a:alpha val="43137"/>
                    </a:srgbClr>
                  </a:outerShdw>
                </a:effectLst>
                <a:latin typeface="Bahnschrift" panose="020B0502040204020203" pitchFamily="34" charset="0"/>
                <a:ea typeface="Calibri" panose="020F0502020204030204" pitchFamily="34" charset="0"/>
                <a:cs typeface="Times New Roman" panose="02020603050405020304" pitchFamily="18" charset="0"/>
              </a:rPr>
              <a:t>Moustiques Tigres </a:t>
            </a:r>
          </a:p>
          <a:p>
            <a:pPr algn="just">
              <a:lnSpc>
                <a:spcPct val="115000"/>
              </a:lnSpc>
              <a:buNone/>
            </a:pPr>
            <a:r>
              <a:rPr lang="fr-FR" sz="1400" b="1" kern="100" dirty="0">
                <a:effectLst>
                  <a:outerShdw blurRad="38100" dist="38100" dir="2700000" algn="tl">
                    <a:srgbClr val="000000">
                      <a:alpha val="43137"/>
                    </a:srgbClr>
                  </a:outerShdw>
                </a:effectLst>
                <a:latin typeface="Bahnschrift" panose="020B0502040204020203" pitchFamily="34" charset="0"/>
                <a:ea typeface="Calibri" panose="020F0502020204030204" pitchFamily="34" charset="0"/>
                <a:cs typeface="Times New Roman" panose="02020603050405020304" pitchFamily="18" charset="0"/>
              </a:rPr>
              <a:t>(BZZZZ)</a:t>
            </a:r>
          </a:p>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Le moustique tigre est l’une des espèces les plus invasives au monde et est déjà présent dans nos régions où il est potentiellement porteur de maladies virales graves, telles que le dengue, </a:t>
            </a:r>
            <a:r>
              <a:rPr lang="fr-FR" sz="1400" kern="100" dirty="0" err="1">
                <a:effectLst/>
                <a:latin typeface="Bahnschrift" panose="020B0502040204020203" pitchFamily="34" charset="0"/>
                <a:ea typeface="Calibri" panose="020F0502020204030204" pitchFamily="34" charset="0"/>
                <a:cs typeface="Times New Roman" panose="02020603050405020304" pitchFamily="18" charset="0"/>
              </a:rPr>
              <a:t>zika</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a:t>
            </a:r>
            <a:r>
              <a:rPr lang="fr-FR" sz="1400" kern="100">
                <a:effectLst/>
                <a:latin typeface="Bahnschrift" panose="020B0502040204020203" pitchFamily="34" charset="0"/>
                <a:ea typeface="Calibri" panose="020F0502020204030204" pitchFamily="34" charset="0"/>
                <a:cs typeface="Times New Roman" panose="02020603050405020304" pitchFamily="18" charset="0"/>
              </a:rPr>
              <a:t>ou chikungunia</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Aux fins de ralentir sa prolification, il est essentiel de rappeler des gestes simples :</a:t>
            </a:r>
          </a:p>
          <a:p>
            <a:pPr algn="just">
              <a:lnSpc>
                <a:spcPct val="115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Les larves de moustiques se développent dans les eaux stagnantes ou des substrats humides, il faut donc empêcher ce dernier de pondre ses œufs dans des récipients pouvant accueillir de l’eau. Ne laissez pas l’eau stagner en prenant les précautions suivantes :</a:t>
            </a:r>
          </a:p>
          <a:p>
            <a:pPr marL="342900" lvl="0" indent="-342900" algn="just">
              <a:lnSpc>
                <a:spcPct val="115000"/>
              </a:lnSpc>
              <a:buFont typeface="Calibri" panose="020F0502020204030204" pitchFamily="34" charset="0"/>
              <a:buChar char="-"/>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Couvrez les récupérateurs d’eau </a:t>
            </a:r>
          </a:p>
          <a:p>
            <a:pPr marL="342900" lvl="0" indent="-342900" algn="just">
              <a:lnSpc>
                <a:spcPct val="115000"/>
              </a:lnSpc>
              <a:buFont typeface="Calibri" panose="020F0502020204030204" pitchFamily="34" charset="0"/>
              <a:buChar char="-"/>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Mettez des poissons dans les bassins (vairons, goujons, gardons).</a:t>
            </a:r>
          </a:p>
          <a:p>
            <a:pPr marL="342900" lvl="0" indent="-342900" algn="just">
              <a:lnSpc>
                <a:spcPct val="115000"/>
              </a:lnSpc>
              <a:spcAft>
                <a:spcPts val="800"/>
              </a:spcAft>
              <a:buFont typeface="Calibri" panose="020F0502020204030204" pitchFamily="34" charset="0"/>
              <a:buChar char="-"/>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Videz l’eau des objets pouvant accueillir de l’eau (jouets, vasques, pneus, sacs, </a:t>
            </a:r>
            <a:r>
              <a:rPr lang="fr-FR" sz="1400" kern="100" dirty="0" err="1">
                <a:effectLst/>
                <a:latin typeface="Bahnschrift" panose="020B0502040204020203" pitchFamily="34" charset="0"/>
                <a:ea typeface="Calibri" panose="020F0502020204030204" pitchFamily="34" charset="0"/>
                <a:cs typeface="Times New Roman" panose="02020603050405020304" pitchFamily="18" charset="0"/>
              </a:rPr>
              <a:t>etc</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a:t>
            </a:r>
          </a:p>
        </p:txBody>
      </p:sp>
      <p:pic>
        <p:nvPicPr>
          <p:cNvPr id="7" name="Image 6">
            <a:extLst>
              <a:ext uri="{FF2B5EF4-FFF2-40B4-BE49-F238E27FC236}">
                <a16:creationId xmlns:a16="http://schemas.microsoft.com/office/drawing/2014/main" id="{00689CA9-EB0B-6FD5-60B1-519417F57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206" y="1445885"/>
            <a:ext cx="4847794" cy="1040713"/>
          </a:xfrm>
          <a:prstGeom prst="rect">
            <a:avLst/>
          </a:prstGeom>
        </p:spPr>
      </p:pic>
      <p:sp>
        <p:nvSpPr>
          <p:cNvPr id="2" name="ZoneTexte 1">
            <a:extLst>
              <a:ext uri="{FF2B5EF4-FFF2-40B4-BE49-F238E27FC236}">
                <a16:creationId xmlns:a16="http://schemas.microsoft.com/office/drawing/2014/main" id="{8BC72D18-5859-246C-3F16-83A7F8590785}"/>
              </a:ext>
            </a:extLst>
          </p:cNvPr>
          <p:cNvSpPr txBox="1"/>
          <p:nvPr/>
        </p:nvSpPr>
        <p:spPr>
          <a:xfrm>
            <a:off x="0" y="5793026"/>
            <a:ext cx="3212976"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Liberté pour Cécile</a:t>
            </a:r>
          </a:p>
        </p:txBody>
      </p:sp>
      <p:sp>
        <p:nvSpPr>
          <p:cNvPr id="4" name="ZoneTexte 3">
            <a:extLst>
              <a:ext uri="{FF2B5EF4-FFF2-40B4-BE49-F238E27FC236}">
                <a16:creationId xmlns:a16="http://schemas.microsoft.com/office/drawing/2014/main" id="{882670D7-F950-BE39-6E5B-04AD1B3E2C6A}"/>
              </a:ext>
            </a:extLst>
          </p:cNvPr>
          <p:cNvSpPr txBox="1"/>
          <p:nvPr/>
        </p:nvSpPr>
        <p:spPr>
          <a:xfrm>
            <a:off x="-49593" y="6292058"/>
            <a:ext cx="6898862" cy="553998"/>
          </a:xfrm>
          <a:prstGeom prst="rect">
            <a:avLst/>
          </a:prstGeom>
          <a:noFill/>
        </p:spPr>
        <p:txBody>
          <a:bodyPr wrap="square" rtlCol="0">
            <a:spAutoFit/>
          </a:bodyPr>
          <a:lstStyle/>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Cécile Kohler, enseignante de français originaire du Haut-Rhin, est détenue dans une geôle en Iran depuis le 22 mai 2022 dans des conditions  exécrables.</a:t>
            </a:r>
          </a:p>
        </p:txBody>
      </p:sp>
      <p:sp>
        <p:nvSpPr>
          <p:cNvPr id="6" name="ZoneTexte 5">
            <a:extLst>
              <a:ext uri="{FF2B5EF4-FFF2-40B4-BE49-F238E27FC236}">
                <a16:creationId xmlns:a16="http://schemas.microsoft.com/office/drawing/2014/main" id="{A16CBA81-A56F-6FB4-0392-F74162468787}"/>
              </a:ext>
            </a:extLst>
          </p:cNvPr>
          <p:cNvSpPr txBox="1"/>
          <p:nvPr/>
        </p:nvSpPr>
        <p:spPr>
          <a:xfrm>
            <a:off x="0" y="6732240"/>
            <a:ext cx="3283421" cy="2277547"/>
          </a:xfrm>
          <a:prstGeom prst="rect">
            <a:avLst/>
          </a:prstGeom>
          <a:noFill/>
        </p:spPr>
        <p:txBody>
          <a:bodyPr wrap="square" rtlCol="0">
            <a:spAutoFit/>
          </a:bodyPr>
          <a:lstStyle/>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Lors de la conférence des Maires à Kembs le 1</a:t>
            </a:r>
            <a:r>
              <a:rPr lang="fr-FR" sz="1400" baseline="30000" dirty="0">
                <a:latin typeface="Bahnschrift" pitchFamily="34" charset="0"/>
              </a:rPr>
              <a:t>er</a:t>
            </a:r>
            <a:r>
              <a:rPr lang="fr-FR" sz="1400" dirty="0">
                <a:latin typeface="Bahnschrift" pitchFamily="34" charset="0"/>
              </a:rPr>
              <a:t> mars 2025, Monsieur le Maire et son Adjointe, Danièle FERNANDEZ, ont pu constater la tristesse et le désarroi du père de Céline. D’un commun accord entre Maires, il a été décidé de soutenir Cécile et sa famille en accrochant une banderole à la mairie pour encourager sa libération.</a:t>
            </a:r>
          </a:p>
        </p:txBody>
      </p:sp>
      <p:pic>
        <p:nvPicPr>
          <p:cNvPr id="9" name="Image 8">
            <a:extLst>
              <a:ext uri="{FF2B5EF4-FFF2-40B4-BE49-F238E27FC236}">
                <a16:creationId xmlns:a16="http://schemas.microsoft.com/office/drawing/2014/main" id="{AA440290-E821-EAD9-34F8-79251E72394A}"/>
              </a:ext>
            </a:extLst>
          </p:cNvPr>
          <p:cNvPicPr>
            <a:picLocks noChangeAspect="1"/>
          </p:cNvPicPr>
          <p:nvPr/>
        </p:nvPicPr>
        <p:blipFill>
          <a:blip r:embed="rId3" cstate="print">
            <a:extLst>
              <a:ext uri="{28A0092B-C50C-407E-A947-70E740481C1C}">
                <a14:useLocalDpi xmlns:a14="http://schemas.microsoft.com/office/drawing/2010/main" val="0"/>
              </a:ext>
            </a:extLst>
          </a:blip>
          <a:srcRect l="48950" t="-1" r="13250" b="71000"/>
          <a:stretch>
            <a:fillRect/>
          </a:stretch>
        </p:blipFill>
        <p:spPr>
          <a:xfrm>
            <a:off x="3283421" y="7051784"/>
            <a:ext cx="3583707" cy="2062103"/>
          </a:xfrm>
          <a:prstGeom prst="rect">
            <a:avLst/>
          </a:prstGeom>
        </p:spPr>
      </p:pic>
    </p:spTree>
    <p:extLst>
      <p:ext uri="{BB962C8B-B14F-4D97-AF65-F5344CB8AC3E}">
        <p14:creationId xmlns:p14="http://schemas.microsoft.com/office/powerpoint/2010/main" val="1045508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95C4C723-DE99-4FFD-9A7A-274C8E21361E}"/>
              </a:ext>
            </a:extLst>
          </p:cNvPr>
          <p:cNvSpPr txBox="1"/>
          <p:nvPr/>
        </p:nvSpPr>
        <p:spPr>
          <a:xfrm>
            <a:off x="0" y="33001"/>
            <a:ext cx="2852936"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Agenda</a:t>
            </a:r>
          </a:p>
        </p:txBody>
      </p:sp>
      <p:sp>
        <p:nvSpPr>
          <p:cNvPr id="3" name="ZoneTexte 2">
            <a:extLst>
              <a:ext uri="{FF2B5EF4-FFF2-40B4-BE49-F238E27FC236}">
                <a16:creationId xmlns:a16="http://schemas.microsoft.com/office/drawing/2014/main" id="{DE1F9BD8-3328-3D68-E082-E078C1A35DA7}"/>
              </a:ext>
            </a:extLst>
          </p:cNvPr>
          <p:cNvSpPr txBox="1"/>
          <p:nvPr/>
        </p:nvSpPr>
        <p:spPr>
          <a:xfrm>
            <a:off x="-79337" y="2991029"/>
            <a:ext cx="6857999" cy="984885"/>
          </a:xfrm>
          <a:prstGeom prst="rect">
            <a:avLst/>
          </a:prstGeom>
          <a:noFill/>
        </p:spPr>
        <p:txBody>
          <a:bodyPr wrap="square" rtlCol="0">
            <a:spAutoFit/>
          </a:bodyPr>
          <a:lstStyle/>
          <a:p>
            <a:r>
              <a:rPr lang="fr-FR" sz="1400" b="1" dirty="0">
                <a:effectLst>
                  <a:outerShdw blurRad="38100" dist="38100" dir="2700000" algn="tl">
                    <a:srgbClr val="000000">
                      <a:alpha val="43137"/>
                    </a:srgbClr>
                  </a:outerShdw>
                </a:effectLst>
                <a:latin typeface="Bahnschrift" pitchFamily="34" charset="0"/>
              </a:rPr>
              <a:t>Samedi 05 juillet 2025 : Bal tricolore</a:t>
            </a:r>
          </a:p>
          <a:p>
            <a:endParaRPr lang="fr-FR" sz="200" b="1" dirty="0">
              <a:effectLst>
                <a:outerShdw blurRad="38100" dist="38100" dir="2700000" algn="tl">
                  <a:srgbClr val="000000">
                    <a:alpha val="43137"/>
                  </a:srgbClr>
                </a:outerShdw>
              </a:effectLst>
              <a:latin typeface="Bahnschrift" pitchFamily="34" charset="0"/>
            </a:endParaRPr>
          </a:p>
          <a:p>
            <a:r>
              <a:rPr lang="fr-FR" sz="1400" dirty="0">
                <a:latin typeface="Bahnschrift" pitchFamily="34" charset="0"/>
              </a:rPr>
              <a:t>L’association le FC Traubach organise le bal tricolore au stade de football. </a:t>
            </a:r>
          </a:p>
          <a:p>
            <a:pPr algn="just"/>
            <a:r>
              <a:rPr lang="fr-FR" sz="1400" dirty="0">
                <a:solidFill>
                  <a:srgbClr val="FF0000"/>
                </a:solidFill>
                <a:effectLst>
                  <a:outerShdw blurRad="38100" dist="38100" dir="2700000" algn="tl">
                    <a:srgbClr val="000000">
                      <a:alpha val="43137"/>
                    </a:srgbClr>
                  </a:outerShdw>
                </a:effectLst>
                <a:latin typeface="Bahnschrift" pitchFamily="34" charset="0"/>
              </a:rPr>
              <a:t>Pour des raisons de sécurité, le stationnement et la circulation seront interdits dans toute la rue du Stade de 18h à 3h du matin.</a:t>
            </a:r>
          </a:p>
        </p:txBody>
      </p:sp>
      <p:sp>
        <p:nvSpPr>
          <p:cNvPr id="5" name="ZoneTexte 4">
            <a:extLst>
              <a:ext uri="{FF2B5EF4-FFF2-40B4-BE49-F238E27FC236}">
                <a16:creationId xmlns:a16="http://schemas.microsoft.com/office/drawing/2014/main" id="{0A636F3E-C98A-0831-4F35-1264C2A62895}"/>
              </a:ext>
            </a:extLst>
          </p:cNvPr>
          <p:cNvSpPr txBox="1"/>
          <p:nvPr/>
        </p:nvSpPr>
        <p:spPr>
          <a:xfrm>
            <a:off x="-52669" y="4003970"/>
            <a:ext cx="6898862" cy="769441"/>
          </a:xfrm>
          <a:prstGeom prst="rect">
            <a:avLst/>
          </a:prstGeom>
          <a:noFill/>
        </p:spPr>
        <p:txBody>
          <a:bodyPr wrap="square" rtlCol="0">
            <a:spAutoFit/>
          </a:bodyPr>
          <a:lstStyle/>
          <a:p>
            <a:r>
              <a:rPr lang="fr-FR" sz="1400" b="1" dirty="0">
                <a:effectLst>
                  <a:outerShdw blurRad="38100" dist="38100" dir="2700000" algn="tl">
                    <a:srgbClr val="000000">
                      <a:alpha val="43137"/>
                    </a:srgbClr>
                  </a:outerShdw>
                </a:effectLst>
                <a:latin typeface="Bahnschrift" pitchFamily="34" charset="0"/>
              </a:rPr>
              <a:t>Du 09 au 14 septembre 2025 : Opération brioches</a:t>
            </a: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Vente de brioches en porte à porte au profit de l’ADAPEI Papillons Blancs de Dannemarie.</a:t>
            </a:r>
          </a:p>
        </p:txBody>
      </p:sp>
      <p:sp>
        <p:nvSpPr>
          <p:cNvPr id="2" name="ZoneTexte 1">
            <a:extLst>
              <a:ext uri="{FF2B5EF4-FFF2-40B4-BE49-F238E27FC236}">
                <a16:creationId xmlns:a16="http://schemas.microsoft.com/office/drawing/2014/main" id="{BD76BE5B-2CB6-DD9B-8AD5-40C84AF283DB}"/>
              </a:ext>
            </a:extLst>
          </p:cNvPr>
          <p:cNvSpPr txBox="1"/>
          <p:nvPr/>
        </p:nvSpPr>
        <p:spPr>
          <a:xfrm>
            <a:off x="-67530" y="663579"/>
            <a:ext cx="6925530" cy="1200329"/>
          </a:xfrm>
          <a:prstGeom prst="rect">
            <a:avLst/>
          </a:prstGeom>
          <a:noFill/>
        </p:spPr>
        <p:txBody>
          <a:bodyPr wrap="square" rtlCol="0">
            <a:spAutoFit/>
          </a:bodyPr>
          <a:lstStyle/>
          <a:p>
            <a:pPr algn="just"/>
            <a:r>
              <a:rPr lang="fr-FR" sz="1400" b="1" dirty="0">
                <a:effectLst>
                  <a:outerShdw blurRad="38100" dist="38100" dir="2700000" algn="tl">
                    <a:srgbClr val="000000">
                      <a:alpha val="43137"/>
                    </a:srgbClr>
                  </a:outerShdw>
                </a:effectLst>
                <a:latin typeface="Bahnschrift" pitchFamily="34" charset="0"/>
              </a:rPr>
              <a:t>Mercredi 25 juin 2025 : Collecte de sang</a:t>
            </a:r>
          </a:p>
          <a:p>
            <a:pPr algn="just"/>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Les donneurs de sang de Traubach et environs organisent une collecte de sang de 16h30 à 19h30 à la salle des fêtes </a:t>
            </a:r>
            <a:r>
              <a:rPr lang="fr-FR" sz="1400" i="1" dirty="0">
                <a:latin typeface="Bahnschrift" pitchFamily="34" charset="0"/>
              </a:rPr>
              <a:t>La </a:t>
            </a:r>
            <a:r>
              <a:rPr lang="fr-FR" sz="1400" i="1" dirty="0" err="1">
                <a:latin typeface="Bahnschrift" pitchFamily="34" charset="0"/>
              </a:rPr>
              <a:t>Traubachoise</a:t>
            </a:r>
            <a:r>
              <a:rPr lang="fr-FR" sz="1400" i="1" dirty="0">
                <a:latin typeface="Bahnschrift" pitchFamily="34" charset="0"/>
              </a:rPr>
              <a:t> </a:t>
            </a:r>
            <a:r>
              <a:rPr lang="fr-FR" sz="1400" dirty="0">
                <a:latin typeface="Bahnschrift" pitchFamily="34" charset="0"/>
              </a:rPr>
              <a:t>à Traubach-Le-Haut. Collation offerte par l’association.</a:t>
            </a:r>
          </a:p>
          <a:p>
            <a:pPr algn="just"/>
            <a:r>
              <a:rPr lang="fr-FR" sz="1400" dirty="0">
                <a:latin typeface="Bahnschrift" pitchFamily="34" charset="0"/>
              </a:rPr>
              <a:t>Carte d’identité obligatoire.</a:t>
            </a:r>
          </a:p>
        </p:txBody>
      </p:sp>
      <p:sp>
        <p:nvSpPr>
          <p:cNvPr id="7" name="ZoneTexte 6">
            <a:extLst>
              <a:ext uri="{FF2B5EF4-FFF2-40B4-BE49-F238E27FC236}">
                <a16:creationId xmlns:a16="http://schemas.microsoft.com/office/drawing/2014/main" id="{CDAED67B-993D-B102-58AC-29E5D5454950}"/>
              </a:ext>
            </a:extLst>
          </p:cNvPr>
          <p:cNvSpPr txBox="1"/>
          <p:nvPr/>
        </p:nvSpPr>
        <p:spPr>
          <a:xfrm>
            <a:off x="-52669" y="4754673"/>
            <a:ext cx="6898862" cy="1123384"/>
          </a:xfrm>
          <a:prstGeom prst="rect">
            <a:avLst/>
          </a:prstGeom>
          <a:noFill/>
        </p:spPr>
        <p:txBody>
          <a:bodyPr wrap="square" rtlCol="0">
            <a:spAutoFit/>
          </a:bodyPr>
          <a:lstStyle/>
          <a:p>
            <a:pPr>
              <a:lnSpc>
                <a:spcPct val="150000"/>
              </a:lnSpc>
            </a:pPr>
            <a:r>
              <a:rPr lang="fr-FR" sz="1400" b="1" dirty="0">
                <a:effectLst>
                  <a:outerShdw blurRad="38100" dist="38100" dir="2700000" algn="tl">
                    <a:srgbClr val="000000">
                      <a:alpha val="43137"/>
                    </a:srgbClr>
                  </a:outerShdw>
                </a:effectLst>
                <a:latin typeface="Bahnschrift" pitchFamily="34" charset="0"/>
              </a:rPr>
              <a:t>Dimanche 14 septembre 2025 : Assemblée générale </a:t>
            </a:r>
            <a:r>
              <a:rPr lang="fr-FR" sz="1400" b="1" dirty="0" err="1">
                <a:effectLst>
                  <a:outerShdw blurRad="38100" dist="38100" dir="2700000" algn="tl">
                    <a:srgbClr val="000000">
                      <a:alpha val="43137"/>
                    </a:srgbClr>
                  </a:outerShdw>
                </a:effectLst>
                <a:latin typeface="Bahnschrift" pitchFamily="34" charset="0"/>
              </a:rPr>
              <a:t>Ass</a:t>
            </a:r>
            <a:r>
              <a:rPr lang="fr-FR" sz="1400" b="1" dirty="0">
                <a:effectLst>
                  <a:outerShdw blurRad="38100" dist="38100" dir="2700000" algn="tl">
                    <a:srgbClr val="000000">
                      <a:alpha val="43137"/>
                    </a:srgbClr>
                  </a:outerShdw>
                </a:effectLst>
                <a:latin typeface="Bahnschrift" pitchFamily="34" charset="0"/>
              </a:rPr>
              <a:t>. Donneurs de Sang</a:t>
            </a:r>
          </a:p>
          <a:p>
            <a:r>
              <a:rPr lang="fr-FR" sz="1400" dirty="0">
                <a:latin typeface="Bahnschrift" pitchFamily="34" charset="0"/>
              </a:rPr>
              <a:t>À 10h à la salle des fêtes de Traubach-Le-Haut</a:t>
            </a:r>
          </a:p>
          <a:p>
            <a:r>
              <a:rPr lang="fr-FR" sz="1400" dirty="0">
                <a:latin typeface="Bahnschrift" pitchFamily="34" charset="0"/>
              </a:rPr>
              <a:t>Distribution des diplômes et médailles. </a:t>
            </a:r>
          </a:p>
          <a:p>
            <a:r>
              <a:rPr lang="fr-FR" sz="1400" dirty="0">
                <a:latin typeface="Bahnschrift" pitchFamily="34" charset="0"/>
              </a:rPr>
              <a:t>Apéritif et repas offerts aux donneurs (sur réservation).</a:t>
            </a:r>
          </a:p>
          <a:p>
            <a:endParaRPr lang="fr-FR" sz="200" b="1" dirty="0">
              <a:effectLst>
                <a:outerShdw blurRad="38100" dist="38100" dir="2700000" algn="tl">
                  <a:srgbClr val="000000">
                    <a:alpha val="43137"/>
                  </a:srgbClr>
                </a:outerShdw>
              </a:effectLst>
              <a:latin typeface="Bahnschrift" pitchFamily="34" charset="0"/>
            </a:endParaRPr>
          </a:p>
          <a:p>
            <a:endParaRPr lang="fr-FR" sz="200" b="1" dirty="0">
              <a:effectLst>
                <a:outerShdw blurRad="38100" dist="38100" dir="2700000" algn="tl">
                  <a:srgbClr val="000000">
                    <a:alpha val="43137"/>
                  </a:srgbClr>
                </a:outerShdw>
              </a:effectLst>
              <a:latin typeface="Bahnschrift" pitchFamily="34" charset="0"/>
            </a:endParaRPr>
          </a:p>
        </p:txBody>
      </p:sp>
      <p:sp>
        <p:nvSpPr>
          <p:cNvPr id="11" name="ZoneTexte 10">
            <a:extLst>
              <a:ext uri="{FF2B5EF4-FFF2-40B4-BE49-F238E27FC236}">
                <a16:creationId xmlns:a16="http://schemas.microsoft.com/office/drawing/2014/main" id="{42659B33-8FED-E84E-E9B2-668B9E20A99C}"/>
              </a:ext>
            </a:extLst>
          </p:cNvPr>
          <p:cNvSpPr txBox="1"/>
          <p:nvPr/>
        </p:nvSpPr>
        <p:spPr>
          <a:xfrm>
            <a:off x="-52669" y="5859319"/>
            <a:ext cx="6898862" cy="984885"/>
          </a:xfrm>
          <a:prstGeom prst="rect">
            <a:avLst/>
          </a:prstGeom>
          <a:noFill/>
        </p:spPr>
        <p:txBody>
          <a:bodyPr wrap="square" rtlCol="0">
            <a:spAutoFit/>
          </a:bodyPr>
          <a:lstStyle/>
          <a:p>
            <a:pPr algn="just"/>
            <a:r>
              <a:rPr lang="fr-FR" sz="1400" b="1" dirty="0">
                <a:effectLst>
                  <a:outerShdw blurRad="38100" dist="38100" dir="2700000" algn="tl">
                    <a:srgbClr val="000000">
                      <a:alpha val="43137"/>
                    </a:srgbClr>
                  </a:outerShdw>
                </a:effectLst>
                <a:latin typeface="Bahnschrift" pitchFamily="34" charset="0"/>
              </a:rPr>
              <a:t>Mercredi 17 septembre 2025 : Collecte de sang EVENEMENTIELLE</a:t>
            </a:r>
          </a:p>
          <a:p>
            <a:pPr algn="just"/>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Les donneurs de sang de Traubach et environs organisent une collecte de sang de 16h30 à 19h30 à la salle des fêtes </a:t>
            </a:r>
            <a:r>
              <a:rPr lang="fr-FR" sz="1400" i="1" dirty="0">
                <a:latin typeface="Bahnschrift" pitchFamily="34" charset="0"/>
              </a:rPr>
              <a:t>La </a:t>
            </a:r>
            <a:r>
              <a:rPr lang="fr-FR" sz="1400" i="1" dirty="0" err="1">
                <a:latin typeface="Bahnschrift" pitchFamily="34" charset="0"/>
              </a:rPr>
              <a:t>Traubachoise</a:t>
            </a:r>
            <a:r>
              <a:rPr lang="fr-FR" sz="1400" i="1" dirty="0">
                <a:latin typeface="Bahnschrift" pitchFamily="34" charset="0"/>
              </a:rPr>
              <a:t> </a:t>
            </a:r>
            <a:r>
              <a:rPr lang="fr-FR" sz="1400" dirty="0">
                <a:latin typeface="Bahnschrift" pitchFamily="34" charset="0"/>
              </a:rPr>
              <a:t>à Traubach-Le-Haut. Collation offerte par l’association et élaborée par un Grand Chef d’Alsace.</a:t>
            </a:r>
          </a:p>
        </p:txBody>
      </p:sp>
      <p:sp>
        <p:nvSpPr>
          <p:cNvPr id="12" name="ZoneTexte 11">
            <a:extLst>
              <a:ext uri="{FF2B5EF4-FFF2-40B4-BE49-F238E27FC236}">
                <a16:creationId xmlns:a16="http://schemas.microsoft.com/office/drawing/2014/main" id="{2BF7843A-B18C-124A-4841-C5D1038E7D99}"/>
              </a:ext>
            </a:extLst>
          </p:cNvPr>
          <p:cNvSpPr txBox="1"/>
          <p:nvPr/>
        </p:nvSpPr>
        <p:spPr>
          <a:xfrm>
            <a:off x="0" y="7014746"/>
            <a:ext cx="2276872"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Associations</a:t>
            </a:r>
          </a:p>
        </p:txBody>
      </p:sp>
      <p:sp>
        <p:nvSpPr>
          <p:cNvPr id="13" name="ZoneTexte 12">
            <a:extLst>
              <a:ext uri="{FF2B5EF4-FFF2-40B4-BE49-F238E27FC236}">
                <a16:creationId xmlns:a16="http://schemas.microsoft.com/office/drawing/2014/main" id="{4DA2CCAB-221F-88A4-A1D4-9230E20D1B4C}"/>
              </a:ext>
            </a:extLst>
          </p:cNvPr>
          <p:cNvSpPr txBox="1"/>
          <p:nvPr/>
        </p:nvSpPr>
        <p:spPr>
          <a:xfrm>
            <a:off x="-67530" y="7596336"/>
            <a:ext cx="5008698" cy="1415772"/>
          </a:xfrm>
          <a:prstGeom prst="rect">
            <a:avLst/>
          </a:prstGeom>
          <a:noFill/>
        </p:spPr>
        <p:txBody>
          <a:bodyPr wrap="square" rtlCol="0">
            <a:spAutoFit/>
          </a:bodyPr>
          <a:lstStyle/>
          <a:p>
            <a:r>
              <a:rPr lang="fr-FR" sz="1400" b="1" dirty="0">
                <a:effectLst>
                  <a:outerShdw blurRad="38100" dist="38100" dir="2700000" algn="tl">
                    <a:srgbClr val="000000">
                      <a:alpha val="43137"/>
                    </a:srgbClr>
                  </a:outerShdw>
                </a:effectLst>
                <a:latin typeface="Bahnschrift" pitchFamily="34" charset="0"/>
              </a:rPr>
              <a:t>GR E.P.A</a:t>
            </a: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Vous êtes né(e)s entre 2010 et 2018 et vous souhaitez découvrir le football? Venez rencontrer nos joueuses et nos joueurs lors d’une séance découverte en juin.</a:t>
            </a:r>
          </a:p>
          <a:p>
            <a:pPr algn="just"/>
            <a:r>
              <a:rPr lang="fr-FR" sz="1400" dirty="0">
                <a:latin typeface="Bahnschrift" pitchFamily="34" charset="0"/>
              </a:rPr>
              <a:t>Pour connaître les dates, retrouvez-nous sur notre page </a:t>
            </a:r>
            <a:r>
              <a:rPr lang="fr-FR" sz="1400" dirty="0" err="1">
                <a:latin typeface="Bahnschrift" pitchFamily="34" charset="0"/>
              </a:rPr>
              <a:t>facebook</a:t>
            </a:r>
            <a:r>
              <a:rPr lang="fr-FR" sz="1400" dirty="0">
                <a:latin typeface="Bahnschrift" pitchFamily="34" charset="0"/>
              </a:rPr>
              <a:t> « GR </a:t>
            </a:r>
            <a:r>
              <a:rPr lang="fr-FR" sz="1400" dirty="0" err="1">
                <a:latin typeface="Bahnschrift" pitchFamily="34" charset="0"/>
              </a:rPr>
              <a:t>Epa</a:t>
            </a:r>
            <a:r>
              <a:rPr lang="fr-FR" sz="1400" dirty="0">
                <a:latin typeface="Bahnschrift" pitchFamily="34" charset="0"/>
              </a:rPr>
              <a:t> » ou contactez-nous au 06.98.00.57.52.</a:t>
            </a:r>
          </a:p>
        </p:txBody>
      </p:sp>
      <p:pic>
        <p:nvPicPr>
          <p:cNvPr id="14" name="Picture 17">
            <a:extLst>
              <a:ext uri="{FF2B5EF4-FFF2-40B4-BE49-F238E27FC236}">
                <a16:creationId xmlns:a16="http://schemas.microsoft.com/office/drawing/2014/main" id="{1962880E-54F0-0171-3389-FEBC2CC2B871}"/>
              </a:ext>
            </a:extLst>
          </p:cNvPr>
          <p:cNvPicPr>
            <a:picLocks noChangeAspect="1"/>
          </p:cNvPicPr>
          <p:nvPr/>
        </p:nvPicPr>
        <p:blipFill rotWithShape="1">
          <a:blip r:embed="rId2"/>
          <a:srcRect l="2792" r="80236" b="4780"/>
          <a:stretch/>
        </p:blipFill>
        <p:spPr>
          <a:xfrm>
            <a:off x="5175393" y="7524328"/>
            <a:ext cx="1682607" cy="1619672"/>
          </a:xfrm>
          <a:prstGeom prst="rect">
            <a:avLst/>
          </a:prstGeom>
        </p:spPr>
      </p:pic>
      <p:pic>
        <p:nvPicPr>
          <p:cNvPr id="8" name="Image 7">
            <a:extLst>
              <a:ext uri="{FF2B5EF4-FFF2-40B4-BE49-F238E27FC236}">
                <a16:creationId xmlns:a16="http://schemas.microsoft.com/office/drawing/2014/main" id="{DA615BA9-80DB-ABBE-AEC3-4C7066589643}"/>
              </a:ext>
            </a:extLst>
          </p:cNvPr>
          <p:cNvPicPr>
            <a:picLocks noChangeAspect="1"/>
          </p:cNvPicPr>
          <p:nvPr/>
        </p:nvPicPr>
        <p:blipFill>
          <a:blip r:embed="rId3"/>
          <a:stretch>
            <a:fillRect/>
          </a:stretch>
        </p:blipFill>
        <p:spPr>
          <a:xfrm>
            <a:off x="1388368" y="1848785"/>
            <a:ext cx="3672408" cy="102231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68A4448-9964-968C-3AE2-895949B1781E}"/>
              </a:ext>
            </a:extLst>
          </p:cNvPr>
          <p:cNvSpPr txBox="1"/>
          <p:nvPr/>
        </p:nvSpPr>
        <p:spPr>
          <a:xfrm>
            <a:off x="0" y="0"/>
            <a:ext cx="3861048"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La chapelle Saint-Fridolin </a:t>
            </a:r>
          </a:p>
        </p:txBody>
      </p:sp>
      <p:sp>
        <p:nvSpPr>
          <p:cNvPr id="7" name="ZoneTexte 6">
            <a:extLst>
              <a:ext uri="{FF2B5EF4-FFF2-40B4-BE49-F238E27FC236}">
                <a16:creationId xmlns:a16="http://schemas.microsoft.com/office/drawing/2014/main" id="{CFFB1508-8C89-19BC-649D-B74591CE0EEA}"/>
              </a:ext>
            </a:extLst>
          </p:cNvPr>
          <p:cNvSpPr txBox="1"/>
          <p:nvPr/>
        </p:nvSpPr>
        <p:spPr>
          <a:xfrm>
            <a:off x="0" y="611560"/>
            <a:ext cx="6741368" cy="1762534"/>
          </a:xfrm>
          <a:prstGeom prst="rect">
            <a:avLst/>
          </a:prstGeom>
          <a:noFill/>
        </p:spPr>
        <p:txBody>
          <a:bodyPr wrap="square">
            <a:spAutoFit/>
          </a:bodyPr>
          <a:lstStyle/>
          <a:p>
            <a:pPr algn="just">
              <a:lnSpc>
                <a:spcPct val="107000"/>
              </a:lnSpc>
              <a:spcAft>
                <a:spcPts val="800"/>
              </a:spcAft>
              <a:buNone/>
            </a:pPr>
            <a:r>
              <a:rPr lang="fr-FR" sz="1400" b="1" u="sng" kern="100" dirty="0">
                <a:effectLst>
                  <a:outerShdw blurRad="38100" dist="38100" dir="2700000" algn="tl">
                    <a:srgbClr val="000000">
                      <a:alpha val="43137"/>
                    </a:srgbClr>
                  </a:outerShdw>
                </a:effectLst>
                <a:latin typeface="Bahnschrift" panose="020B0502040204020203" pitchFamily="34" charset="0"/>
                <a:ea typeface="Calibri" panose="020F0502020204030204" pitchFamily="34" charset="0"/>
                <a:cs typeface="Times New Roman" panose="02020603050405020304" pitchFamily="18" charset="0"/>
              </a:rPr>
              <a:t>L’ANCIEN TABLEAU</a:t>
            </a:r>
            <a:r>
              <a:rPr lang="fr-FR" sz="1400" b="1" kern="100" dirty="0">
                <a:effectLst>
                  <a:outerShdw blurRad="38100" dist="38100" dir="2700000" algn="tl">
                    <a:srgbClr val="000000">
                      <a:alpha val="43137"/>
                    </a:srgbClr>
                  </a:outerShdw>
                </a:effectLst>
                <a:latin typeface="Bahnschrift" panose="020B0502040204020203" pitchFamily="34" charset="0"/>
                <a:ea typeface="Calibri" panose="020F0502020204030204" pitchFamily="34" charset="0"/>
                <a:cs typeface="Times New Roman" panose="02020603050405020304" pitchFamily="18" charset="0"/>
              </a:rPr>
              <a:t> :</a:t>
            </a:r>
            <a:endParaRPr lang="fr-FR" sz="1400" kern="100" dirty="0">
              <a:effectLst/>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L’ancien tableau a été réalisé par M. Armand JAEGY de Elbach en 1952</a:t>
            </a:r>
          </a:p>
          <a:p>
            <a:pPr algn="just">
              <a:lnSpc>
                <a:spcPct val="107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Il représente Saint Fridolin sur un nuage. Au loin, on peut apercevoir l’église de Bad </a:t>
            </a:r>
            <a:r>
              <a:rPr lang="fr-FR" sz="1400" kern="100" dirty="0" err="1">
                <a:effectLst/>
                <a:latin typeface="Bahnschrift" panose="020B0502040204020203" pitchFamily="34" charset="0"/>
                <a:ea typeface="Calibri" panose="020F0502020204030204" pitchFamily="34" charset="0"/>
                <a:cs typeface="Times New Roman" panose="02020603050405020304" pitchFamily="18" charset="0"/>
              </a:rPr>
              <a:t>Säckingen</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en Allemagne où Saint Fridolin est enterré. </a:t>
            </a:r>
          </a:p>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Ce tableau se trouve actuellement dans la chapelle de semaine attenante au chœur de l’église paroissiale de Traubach-le-Haut. </a:t>
            </a:r>
          </a:p>
        </p:txBody>
      </p:sp>
      <p:pic>
        <p:nvPicPr>
          <p:cNvPr id="9" name="Image 8">
            <a:extLst>
              <a:ext uri="{FF2B5EF4-FFF2-40B4-BE49-F238E27FC236}">
                <a16:creationId xmlns:a16="http://schemas.microsoft.com/office/drawing/2014/main" id="{B2693954-F2E4-86AF-32D9-4D0DFAF668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2394" y="2881107"/>
            <a:ext cx="2905760" cy="2141220"/>
          </a:xfrm>
          <a:prstGeom prst="rect">
            <a:avLst/>
          </a:prstGeom>
          <a:noFill/>
          <a:ln>
            <a:noFill/>
          </a:ln>
        </p:spPr>
      </p:pic>
      <p:pic>
        <p:nvPicPr>
          <p:cNvPr id="10" name="Image 9">
            <a:extLst>
              <a:ext uri="{FF2B5EF4-FFF2-40B4-BE49-F238E27FC236}">
                <a16:creationId xmlns:a16="http://schemas.microsoft.com/office/drawing/2014/main" id="{B99CEDD6-179B-2FC0-0143-A812BFA8DA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601144" y="2857698"/>
            <a:ext cx="2905760" cy="2179654"/>
          </a:xfrm>
          <a:prstGeom prst="rect">
            <a:avLst/>
          </a:prstGeom>
          <a:noFill/>
          <a:ln>
            <a:noFill/>
          </a:ln>
        </p:spPr>
      </p:pic>
      <p:sp>
        <p:nvSpPr>
          <p:cNvPr id="12" name="ZoneTexte 11">
            <a:extLst>
              <a:ext uri="{FF2B5EF4-FFF2-40B4-BE49-F238E27FC236}">
                <a16:creationId xmlns:a16="http://schemas.microsoft.com/office/drawing/2014/main" id="{21BDC25D-CEE9-BEBB-84FD-6FB75C99EBE0}"/>
              </a:ext>
            </a:extLst>
          </p:cNvPr>
          <p:cNvSpPr txBox="1"/>
          <p:nvPr/>
        </p:nvSpPr>
        <p:spPr>
          <a:xfrm>
            <a:off x="0" y="6300192"/>
            <a:ext cx="6858000" cy="2684581"/>
          </a:xfrm>
          <a:prstGeom prst="rect">
            <a:avLst/>
          </a:prstGeom>
          <a:noFill/>
        </p:spPr>
        <p:txBody>
          <a:bodyPr wrap="square">
            <a:spAutoFit/>
          </a:bodyPr>
          <a:lstStyle/>
          <a:p>
            <a:pPr>
              <a:lnSpc>
                <a:spcPct val="107000"/>
              </a:lnSpc>
              <a:spcAft>
                <a:spcPts val="800"/>
              </a:spcAft>
              <a:buNone/>
            </a:pPr>
            <a:r>
              <a:rPr lang="fr-FR" sz="1400" b="1" u="sng" kern="100" dirty="0">
                <a:effectLst>
                  <a:outerShdw blurRad="38100" dist="38100" dir="2700000" algn="tl">
                    <a:srgbClr val="000000">
                      <a:alpha val="43137"/>
                    </a:srgbClr>
                  </a:outerShdw>
                </a:effectLst>
                <a:latin typeface="Bahnschrift" panose="020B0502040204020203" pitchFamily="34" charset="0"/>
                <a:ea typeface="Calibri" panose="020F0502020204030204" pitchFamily="34" charset="0"/>
                <a:cs typeface="Times New Roman" panose="02020603050405020304" pitchFamily="18" charset="0"/>
              </a:rPr>
              <a:t>LE NOUVEAU TABLEAU</a:t>
            </a:r>
            <a:r>
              <a:rPr lang="fr-FR" sz="1400" b="1" kern="100" dirty="0">
                <a:effectLst>
                  <a:outerShdw blurRad="38100" dist="38100" dir="2700000" algn="tl">
                    <a:srgbClr val="000000">
                      <a:alpha val="43137"/>
                    </a:srgbClr>
                  </a:outerShdw>
                </a:effectLst>
                <a:latin typeface="Bahnschrift" panose="020B0502040204020203" pitchFamily="34" charset="0"/>
                <a:ea typeface="Calibri" panose="020F0502020204030204" pitchFamily="34" charset="0"/>
                <a:cs typeface="Times New Roman" panose="02020603050405020304" pitchFamily="18" charset="0"/>
              </a:rPr>
              <a:t> :</a:t>
            </a:r>
          </a:p>
          <a:p>
            <a:pPr algn="just">
              <a:lnSpc>
                <a:spcPct val="107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Lors de la restauration de la chapelle en 2006, l’équipe municipale a souhaité changer le tableau qui orne le chœur de la chapelle, par un nouveau tableau réalisé par M. Jean-Jacques RIZAK de Strueth.</a:t>
            </a:r>
          </a:p>
          <a:p>
            <a:pPr algn="just">
              <a:lnSpc>
                <a:spcPct val="107000"/>
              </a:lnSpc>
              <a:spcAft>
                <a:spcPts val="800"/>
              </a:spcAft>
              <a:buNone/>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Ce nouveau tableau veut représenter non seulement Saint Fridolin dans son vêtement de moine, mais également le chemin parcouru dans notre village et notre paroisse avant de partir vers Bad </a:t>
            </a:r>
            <a:r>
              <a:rPr lang="fr-FR" sz="1400" kern="100" dirty="0" err="1">
                <a:effectLst/>
                <a:latin typeface="Bahnschrift" panose="020B0502040204020203" pitchFamily="34" charset="0"/>
                <a:ea typeface="Calibri" panose="020F0502020204030204" pitchFamily="34" charset="0"/>
                <a:cs typeface="Times New Roman" panose="02020603050405020304" pitchFamily="18" charset="0"/>
              </a:rPr>
              <a:t>Säckingen</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On y trouve donc notre chapelle à gauche du Saint, l’église paroissiale de Traubach-le-Haut en bas à gauche du Saint et l’église en Allemagne où Saint Fridolin s’est retiré.</a:t>
            </a:r>
          </a:p>
        </p:txBody>
      </p:sp>
      <p:sp>
        <p:nvSpPr>
          <p:cNvPr id="14" name="ZoneTexte 13">
            <a:extLst>
              <a:ext uri="{FF2B5EF4-FFF2-40B4-BE49-F238E27FC236}">
                <a16:creationId xmlns:a16="http://schemas.microsoft.com/office/drawing/2014/main" id="{B5368E4B-37F1-9CD5-F50E-C1C1EE88BC5A}"/>
              </a:ext>
            </a:extLst>
          </p:cNvPr>
          <p:cNvSpPr txBox="1"/>
          <p:nvPr/>
        </p:nvSpPr>
        <p:spPr>
          <a:xfrm>
            <a:off x="692696" y="5544617"/>
            <a:ext cx="1997204" cy="307777"/>
          </a:xfrm>
          <a:prstGeom prst="rect">
            <a:avLst/>
          </a:prstGeom>
          <a:noFill/>
        </p:spPr>
        <p:txBody>
          <a:bodyPr wrap="square">
            <a:spAutoFit/>
          </a:bodyPr>
          <a:lstStyle/>
          <a:p>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L’ancien tableau </a:t>
            </a:r>
            <a:endParaRPr lang="fr-FR" sz="1400" dirty="0"/>
          </a:p>
        </p:txBody>
      </p:sp>
      <p:sp>
        <p:nvSpPr>
          <p:cNvPr id="15" name="ZoneTexte 14">
            <a:extLst>
              <a:ext uri="{FF2B5EF4-FFF2-40B4-BE49-F238E27FC236}">
                <a16:creationId xmlns:a16="http://schemas.microsoft.com/office/drawing/2014/main" id="{746C864D-3EF4-7451-B817-A689BAC86651}"/>
              </a:ext>
            </a:extLst>
          </p:cNvPr>
          <p:cNvSpPr txBox="1"/>
          <p:nvPr/>
        </p:nvSpPr>
        <p:spPr>
          <a:xfrm>
            <a:off x="4168102" y="5540426"/>
            <a:ext cx="1997204" cy="307777"/>
          </a:xfrm>
          <a:prstGeom prst="rect">
            <a:avLst/>
          </a:prstGeom>
          <a:noFill/>
        </p:spPr>
        <p:txBody>
          <a:bodyPr wrap="square">
            <a:spAutoFit/>
          </a:bodyPr>
          <a:lstStyle/>
          <a:p>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Le nouveau tableau </a:t>
            </a:r>
            <a:endParaRPr lang="fr-FR" sz="1400" dirty="0"/>
          </a:p>
        </p:txBody>
      </p:sp>
    </p:spTree>
    <p:extLst>
      <p:ext uri="{BB962C8B-B14F-4D97-AF65-F5344CB8AC3E}">
        <p14:creationId xmlns:p14="http://schemas.microsoft.com/office/powerpoint/2010/main" val="4212862560"/>
      </p:ext>
    </p:extLst>
  </p:cSld>
  <p:clrMapOvr>
    <a:masterClrMapping/>
  </p:clrMapOvr>
</p:sld>
</file>

<file path=ppt/theme/theme1.xml><?xml version="1.0" encoding="utf-8"?>
<a:theme xmlns:a="http://schemas.openxmlformats.org/drawingml/2006/main" name="arriere-plan BM-Tlb 2021">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arriere-plan BM-Tlb 2021</Template>
  <TotalTime>10909</TotalTime>
  <Words>2817</Words>
  <Application>Microsoft Office PowerPoint</Application>
  <PresentationFormat>Affichage à l'écran (4:3)</PresentationFormat>
  <Paragraphs>142</Paragraphs>
  <Slides>12</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vt:i4>
      </vt:variant>
    </vt:vector>
  </HeadingPairs>
  <TitlesOfParts>
    <vt:vector size="17" baseType="lpstr">
      <vt:lpstr>Arial</vt:lpstr>
      <vt:lpstr>Bahnschrift</vt:lpstr>
      <vt:lpstr>Bradley Hand ITC</vt:lpstr>
      <vt:lpstr>Calibri</vt:lpstr>
      <vt:lpstr>arriere-plan BM-Tlb 2021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PC Germarobba</dc:creator>
  <cp:lastModifiedBy>Stéphanie Wanner</cp:lastModifiedBy>
  <cp:revision>266</cp:revision>
  <cp:lastPrinted>2023-04-18T12:40:55Z</cp:lastPrinted>
  <dcterms:created xsi:type="dcterms:W3CDTF">2020-10-20T07:47:34Z</dcterms:created>
  <dcterms:modified xsi:type="dcterms:W3CDTF">2025-06-13T07:48:41Z</dcterms:modified>
</cp:coreProperties>
</file>