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
  </p:notesMasterIdLst>
  <p:sldIdLst>
    <p:sldId id="275" r:id="rId2"/>
    <p:sldId id="282" r:id="rId3"/>
    <p:sldId id="278" r:id="rId4"/>
    <p:sldId id="260" r:id="rId5"/>
    <p:sldId id="294" r:id="rId6"/>
    <p:sldId id="290" r:id="rId7"/>
    <p:sldId id="293" r:id="rId8"/>
    <p:sldId id="292" r:id="rId9"/>
  </p:sldIdLst>
  <p:sldSz cx="6858000" cy="9144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D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634" y="-145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705727C-1C12-43EA-8897-C988AE8FFE84}" type="datetimeFigureOut">
              <a:rPr lang="fr-FR" smtClean="0"/>
              <a:t>23/09/2025</a:t>
            </a:fld>
            <a:endParaRPr lang="fr-FR"/>
          </a:p>
        </p:txBody>
      </p:sp>
      <p:sp>
        <p:nvSpPr>
          <p:cNvPr id="4" name="Espace réservé de l'image des diapositives 3"/>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D381CAF-7E5E-428E-9DAD-1C7257BE790B}" type="slidenum">
              <a:rPr lang="fr-FR" smtClean="0"/>
              <a:t>‹N°›</a:t>
            </a:fld>
            <a:endParaRPr lang="fr-FR"/>
          </a:p>
        </p:txBody>
      </p:sp>
    </p:spTree>
    <p:extLst>
      <p:ext uri="{BB962C8B-B14F-4D97-AF65-F5344CB8AC3E}">
        <p14:creationId xmlns:p14="http://schemas.microsoft.com/office/powerpoint/2010/main" val="2573329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D381CAF-7E5E-428E-9DAD-1C7257BE790B}" type="slidenum">
              <a:rPr lang="fr-FR" smtClean="0"/>
              <a:t>1</a:t>
            </a:fld>
            <a:endParaRPr lang="fr-FR"/>
          </a:p>
        </p:txBody>
      </p:sp>
    </p:spTree>
    <p:extLst>
      <p:ext uri="{BB962C8B-B14F-4D97-AF65-F5344CB8AC3E}">
        <p14:creationId xmlns:p14="http://schemas.microsoft.com/office/powerpoint/2010/main" val="673843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514350" y="2840568"/>
            <a:ext cx="5829300" cy="1960033"/>
          </a:xfrm>
        </p:spPr>
        <p:txBody>
          <a:bodyPr/>
          <a:lstStyle/>
          <a:p>
            <a:r>
              <a:rPr lang="fr-FR"/>
              <a:t>Cliquez pour modifier le style du titre</a:t>
            </a:r>
            <a:endParaRPr lang="fr-BE"/>
          </a:p>
        </p:txBody>
      </p:sp>
      <p:sp>
        <p:nvSpPr>
          <p:cNvPr id="3" name="Sous-titr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72050" y="366185"/>
            <a:ext cx="1543050" cy="7802033"/>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342900" y="366185"/>
            <a:ext cx="4514850" cy="780203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541735" y="5875867"/>
            <a:ext cx="5829300" cy="1816100"/>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42900" y="364067"/>
            <a:ext cx="2256235" cy="154940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344216" y="6400800"/>
            <a:ext cx="4114800" cy="755651"/>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BE"/>
          </a:p>
        </p:txBody>
      </p:sp>
      <p:sp>
        <p:nvSpPr>
          <p:cNvPr id="4" name="Espace réservé du texte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23/09/2025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23/09/2025</a:t>
            </a:fld>
            <a:endParaRPr lang="fr-BE"/>
          </a:p>
        </p:txBody>
      </p:sp>
      <p:sp>
        <p:nvSpPr>
          <p:cNvPr id="5" name="Espace réservé du pied de page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raubach-le-bas.fr/"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rldefense.proofpoint.com/v2/url?u=https-3A__www.aidants.fr_&amp;d=DwMFAA&amp;c=_iCNGiNEs_O_Rm9zsd7PzQ&amp;r=Im3AePPKQoUXjYk4lFcS2nk8SEYJ9NKOrxJcgCZ7vVo&amp;m=02B6_ORCuo3dwX7ApqpBboq6cn_ReDYDe2yy7d9lpkM&amp;s=XKIxiUnw5u5Hgh91FWJetgyXUDgdiqU3bUbP9MDxu3U&amp;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32656" y="395536"/>
            <a:ext cx="6120680" cy="523220"/>
          </a:xfrm>
          <a:prstGeom prst="rect">
            <a:avLst/>
          </a:prstGeom>
          <a:gradFill flip="none" rotWithShape="1">
            <a:gsLst>
              <a:gs pos="12000">
                <a:srgbClr val="FF0000"/>
              </a:gs>
              <a:gs pos="45000">
                <a:srgbClr val="FFC000"/>
              </a:gs>
              <a:gs pos="65000">
                <a:srgbClr val="FFFF00"/>
              </a:gs>
              <a:gs pos="86000">
                <a:schemeClr val="bg1"/>
              </a:gs>
            </a:gsLst>
            <a:lin ang="13500000" scaled="1"/>
            <a:tileRect/>
          </a:gradFill>
          <a:ln w="19050">
            <a:solidFill>
              <a:schemeClr val="tx1"/>
            </a:solidFill>
          </a:ln>
        </p:spPr>
        <p:txBody>
          <a:bodyPr wrap="square" rtlCol="0">
            <a:spAutoFit/>
          </a:bodyPr>
          <a:lstStyle/>
          <a:p>
            <a:pPr algn="ctr"/>
            <a:r>
              <a:rPr lang="fr-FR" sz="2800" dirty="0">
                <a:latin typeface="Bahnschrift" pitchFamily="34" charset="0"/>
              </a:rPr>
              <a:t>Le Petit </a:t>
            </a:r>
            <a:r>
              <a:rPr lang="fr-FR" sz="2800" dirty="0" err="1">
                <a:latin typeface="Bahnschrift" pitchFamily="34" charset="0"/>
              </a:rPr>
              <a:t>Traubachois</a:t>
            </a:r>
            <a:endParaRPr lang="fr-FR" sz="2800" dirty="0">
              <a:latin typeface="Bahnschrift" pitchFamily="34" charset="0"/>
            </a:endParaRPr>
          </a:p>
        </p:txBody>
      </p:sp>
      <p:pic>
        <p:nvPicPr>
          <p:cNvPr id="3" name="Image 2" descr="logo tlb.png"/>
          <p:cNvPicPr>
            <a:picLocks noChangeAspect="1"/>
          </p:cNvPicPr>
          <p:nvPr/>
        </p:nvPicPr>
        <p:blipFill>
          <a:blip r:embed="rId3" cstate="print"/>
          <a:stretch>
            <a:fillRect/>
          </a:stretch>
        </p:blipFill>
        <p:spPr>
          <a:xfrm>
            <a:off x="0" y="0"/>
            <a:ext cx="655428" cy="720080"/>
          </a:xfrm>
          <a:prstGeom prst="rect">
            <a:avLst/>
          </a:prstGeom>
        </p:spPr>
      </p:pic>
      <p:sp>
        <p:nvSpPr>
          <p:cNvPr id="8" name="ZoneTexte 7"/>
          <p:cNvSpPr txBox="1"/>
          <p:nvPr/>
        </p:nvSpPr>
        <p:spPr>
          <a:xfrm>
            <a:off x="0" y="971600"/>
            <a:ext cx="6858000" cy="307777"/>
          </a:xfrm>
          <a:prstGeom prst="rect">
            <a:avLst/>
          </a:prstGeom>
          <a:noFill/>
        </p:spPr>
        <p:txBody>
          <a:bodyPr wrap="square" rtlCol="0">
            <a:spAutoFit/>
          </a:bodyPr>
          <a:lstStyle/>
          <a:p>
            <a:pPr algn="ctr"/>
            <a:r>
              <a:rPr lang="fr-FR" sz="1400" i="1" dirty="0">
                <a:latin typeface="Bahnschrift" pitchFamily="34" charset="0"/>
              </a:rPr>
              <a:t>Le magazine d’information de la commune de </a:t>
            </a:r>
            <a:r>
              <a:rPr lang="fr-FR" sz="1400" i="1" dirty="0" err="1">
                <a:latin typeface="Bahnschrift" pitchFamily="34" charset="0"/>
              </a:rPr>
              <a:t>Traubach</a:t>
            </a:r>
            <a:r>
              <a:rPr lang="fr-FR" sz="1400" i="1" dirty="0">
                <a:latin typeface="Bahnschrift" pitchFamily="34" charset="0"/>
              </a:rPr>
              <a:t> Le Bas</a:t>
            </a:r>
          </a:p>
        </p:txBody>
      </p:sp>
      <p:sp>
        <p:nvSpPr>
          <p:cNvPr id="12" name="ZoneTexte 11"/>
          <p:cNvSpPr txBox="1"/>
          <p:nvPr/>
        </p:nvSpPr>
        <p:spPr>
          <a:xfrm>
            <a:off x="5301208" y="0"/>
            <a:ext cx="1772816" cy="307777"/>
          </a:xfrm>
          <a:prstGeom prst="rect">
            <a:avLst/>
          </a:prstGeom>
          <a:noFill/>
        </p:spPr>
        <p:txBody>
          <a:bodyPr wrap="square" rtlCol="0">
            <a:spAutoFit/>
          </a:bodyPr>
          <a:lstStyle/>
          <a:p>
            <a:r>
              <a:rPr lang="fr-FR" sz="1400" dirty="0">
                <a:latin typeface="Bahnschrift" pitchFamily="34" charset="0"/>
              </a:rPr>
              <a:t>Septembre 2025</a:t>
            </a:r>
          </a:p>
        </p:txBody>
      </p:sp>
      <p:sp>
        <p:nvSpPr>
          <p:cNvPr id="14" name="ZoneTexte 13"/>
          <p:cNvSpPr txBox="1"/>
          <p:nvPr/>
        </p:nvSpPr>
        <p:spPr>
          <a:xfrm>
            <a:off x="0" y="1233245"/>
            <a:ext cx="6858000" cy="400110"/>
          </a:xfrm>
          <a:prstGeom prst="rect">
            <a:avLst/>
          </a:prstGeom>
          <a:noFill/>
        </p:spPr>
        <p:txBody>
          <a:bodyPr wrap="square" rtlCol="0">
            <a:spAutoFit/>
          </a:bodyPr>
          <a:lstStyle/>
          <a:p>
            <a:pPr algn="ctr"/>
            <a:r>
              <a:rPr lang="fr-FR" sz="2000" b="1" i="1" dirty="0">
                <a:latin typeface="Bradley Hand ITC" pitchFamily="66" charset="0"/>
              </a:rPr>
              <a:t>Was </a:t>
            </a:r>
            <a:r>
              <a:rPr lang="fr-FR" sz="2000" b="1" i="1" dirty="0" err="1">
                <a:latin typeface="Bradley Hand ITC" pitchFamily="66" charset="0"/>
              </a:rPr>
              <a:t>labt</a:t>
            </a:r>
            <a:r>
              <a:rPr lang="fr-FR" sz="2000" b="1" i="1" dirty="0">
                <a:latin typeface="Bradley Hand ITC" pitchFamily="66" charset="0"/>
              </a:rPr>
              <a:t> in </a:t>
            </a:r>
            <a:r>
              <a:rPr lang="fr-FR" sz="2000" b="1" i="1" dirty="0" err="1">
                <a:latin typeface="Bradley Hand ITC" panose="03070402050302030203" pitchFamily="66" charset="0"/>
              </a:rPr>
              <a:t>Nìedertràuiwàch</a:t>
            </a:r>
            <a:r>
              <a:rPr lang="fr-FR" sz="2000" b="1" i="1" dirty="0">
                <a:latin typeface="Bradley Hand ITC" pitchFamily="66" charset="0"/>
              </a:rPr>
              <a:t> ?</a:t>
            </a:r>
          </a:p>
        </p:txBody>
      </p:sp>
      <p:sp>
        <p:nvSpPr>
          <p:cNvPr id="7" name="ZoneTexte 6">
            <a:extLst>
              <a:ext uri="{FF2B5EF4-FFF2-40B4-BE49-F238E27FC236}">
                <a16:creationId xmlns:a16="http://schemas.microsoft.com/office/drawing/2014/main" id="{72284DEB-6281-27EF-E498-19C9CBBA962B}"/>
              </a:ext>
            </a:extLst>
          </p:cNvPr>
          <p:cNvSpPr txBox="1"/>
          <p:nvPr/>
        </p:nvSpPr>
        <p:spPr>
          <a:xfrm>
            <a:off x="0" y="1646604"/>
            <a:ext cx="254851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Le mot du Maire</a:t>
            </a:r>
          </a:p>
        </p:txBody>
      </p:sp>
      <p:sp>
        <p:nvSpPr>
          <p:cNvPr id="9" name="ZoneTexte 8">
            <a:extLst>
              <a:ext uri="{FF2B5EF4-FFF2-40B4-BE49-F238E27FC236}">
                <a16:creationId xmlns:a16="http://schemas.microsoft.com/office/drawing/2014/main" id="{2A4B2559-586E-5B19-7693-FF7E6AE2A257}"/>
              </a:ext>
            </a:extLst>
          </p:cNvPr>
          <p:cNvSpPr txBox="1"/>
          <p:nvPr/>
        </p:nvSpPr>
        <p:spPr>
          <a:xfrm>
            <a:off x="0" y="2196128"/>
            <a:ext cx="6858000" cy="2326150"/>
          </a:xfrm>
          <a:prstGeom prst="rect">
            <a:avLst/>
          </a:prstGeom>
          <a:noFill/>
        </p:spPr>
        <p:txBody>
          <a:bodyPr wrap="square" rtlCol="0">
            <a:spAutoFit/>
          </a:bodyPr>
          <a:lstStyle/>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Chers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Traubachoises</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Traubachois</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En espérant que vous avez passé un bel été malgré des périodes de canicule, l’heure de la rentrée a sonné.</a:t>
            </a: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Je tiens à adresser à tous les écoliers, les enseignants, parents d’élèves et personnel communal une belle année scolaire 2025/2026.</a:t>
            </a: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Je souhaite la bienvenue aux nouveaux habitants venus s’installer dans notre commune.</a:t>
            </a:r>
          </a:p>
          <a:p>
            <a:pPr algn="just">
              <a:lnSpc>
                <a:spcPct val="107000"/>
              </a:lnSpc>
              <a:spcAft>
                <a:spcPts val="800"/>
              </a:spcAft>
            </a:pPr>
            <a:endParaRPr lang="fr-FR" sz="1400" kern="100" dirty="0">
              <a:latin typeface="Bahnschrift" panose="020B0502040204020203"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000D151F-1E4E-9793-A398-3C6BB6C6C501}"/>
              </a:ext>
            </a:extLst>
          </p:cNvPr>
          <p:cNvSpPr txBox="1"/>
          <p:nvPr/>
        </p:nvSpPr>
        <p:spPr>
          <a:xfrm>
            <a:off x="3571592" y="7397329"/>
            <a:ext cx="2160240" cy="865814"/>
          </a:xfrm>
          <a:prstGeom prst="rect">
            <a:avLst/>
          </a:prstGeom>
          <a:noFill/>
        </p:spPr>
        <p:txBody>
          <a:bodyPr wrap="square">
            <a:spAutoFit/>
          </a:bodyPr>
          <a:lstStyle/>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Bien à vous,</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Votre Maire,</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Francis Robischung</a:t>
            </a:r>
          </a:p>
        </p:txBody>
      </p:sp>
      <p:sp>
        <p:nvSpPr>
          <p:cNvPr id="6" name="ZoneTexte 5">
            <a:extLst>
              <a:ext uri="{FF2B5EF4-FFF2-40B4-BE49-F238E27FC236}">
                <a16:creationId xmlns:a16="http://schemas.microsoft.com/office/drawing/2014/main" id="{187B6097-AF8B-DACB-DF60-E08AE624008E}"/>
              </a:ext>
            </a:extLst>
          </p:cNvPr>
          <p:cNvSpPr txBox="1"/>
          <p:nvPr/>
        </p:nvSpPr>
        <p:spPr>
          <a:xfrm>
            <a:off x="0" y="4323183"/>
            <a:ext cx="3140968" cy="1224246"/>
          </a:xfrm>
          <a:prstGeom prst="rect">
            <a:avLst/>
          </a:prstGeom>
          <a:noFill/>
        </p:spPr>
        <p:txBody>
          <a:bodyPr wrap="square">
            <a:spAutoFit/>
          </a:bodyPr>
          <a:lstStyle/>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Une bonne nouvelle pour notre village, notre projet de construction du nouveau hangar communal touche à sa fin et sera opérationnel mi-novembre début décembre.</a:t>
            </a:r>
          </a:p>
        </p:txBody>
      </p:sp>
      <p:sp>
        <p:nvSpPr>
          <p:cNvPr id="13" name="ZoneTexte 12">
            <a:extLst>
              <a:ext uri="{FF2B5EF4-FFF2-40B4-BE49-F238E27FC236}">
                <a16:creationId xmlns:a16="http://schemas.microsoft.com/office/drawing/2014/main" id="{98713E6A-C724-390A-B683-C880A5ADBF6C}"/>
              </a:ext>
            </a:extLst>
          </p:cNvPr>
          <p:cNvSpPr txBox="1"/>
          <p:nvPr/>
        </p:nvSpPr>
        <p:spPr>
          <a:xfrm>
            <a:off x="-28239" y="5649905"/>
            <a:ext cx="6914478" cy="1429430"/>
          </a:xfrm>
          <a:prstGeom prst="rect">
            <a:avLst/>
          </a:prstGeom>
          <a:noFill/>
        </p:spPr>
        <p:txBody>
          <a:bodyPr wrap="square">
            <a:spAutoFit/>
          </a:bodyPr>
          <a:lstStyle/>
          <a:p>
            <a:pPr algn="just">
              <a:lnSpc>
                <a:spcPct val="107000"/>
              </a:lnSpc>
              <a:spcAft>
                <a:spcPts val="800"/>
              </a:spcAft>
            </a:pPr>
            <a:endParaRPr lang="fr-FR" sz="1400" kern="100" dirty="0">
              <a:effectLst/>
              <a:latin typeface="Bahnschrift" panose="020B0502040204020203"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Notre cabane «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Hissla</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 a été décorée par nos habituelles bénévoles de la commission fleurissement, merci à elles pour cette belle réalisation qui rappelle naturellement la rentrée scolaire.</a:t>
            </a:r>
          </a:p>
          <a:p>
            <a:pPr algn="just">
              <a:lnSpc>
                <a:spcPct val="107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Bonne rentrée à vous tous et à très bientôt.</a:t>
            </a:r>
          </a:p>
        </p:txBody>
      </p:sp>
      <p:pic>
        <p:nvPicPr>
          <p:cNvPr id="17" name="Image 16" descr="Une image contenant ciel, plein air, nuage, propriété&#10;&#10;Le contenu généré par l’IA peut être incorrect.">
            <a:extLst>
              <a:ext uri="{FF2B5EF4-FFF2-40B4-BE49-F238E27FC236}">
                <a16:creationId xmlns:a16="http://schemas.microsoft.com/office/drawing/2014/main" id="{DD775288-C3AA-0D5C-AAA8-FD67BD1C677C}"/>
              </a:ext>
            </a:extLst>
          </p:cNvPr>
          <p:cNvPicPr>
            <a:picLocks noChangeAspect="1"/>
          </p:cNvPicPr>
          <p:nvPr/>
        </p:nvPicPr>
        <p:blipFill>
          <a:blip r:embed="rId4" cstate="print">
            <a:extLst>
              <a:ext uri="{28A0092B-C50C-407E-A947-70E740481C1C}">
                <a14:useLocalDpi xmlns:a14="http://schemas.microsoft.com/office/drawing/2010/main" val="0"/>
              </a:ext>
            </a:extLst>
          </a:blip>
          <a:srcRect l="6951" t="19141" r="12201" b="17267"/>
          <a:stretch/>
        </p:blipFill>
        <p:spPr>
          <a:xfrm>
            <a:off x="3429000" y="3945100"/>
            <a:ext cx="3429000" cy="2029557"/>
          </a:xfrm>
          <a:prstGeom prst="rect">
            <a:avLst/>
          </a:prstGeom>
        </p:spPr>
      </p:pic>
      <p:pic>
        <p:nvPicPr>
          <p:cNvPr id="19" name="Image 18" descr="Une image contenant bâtiment, dessin humoristique, jouet, plein air&#10;&#10;Le contenu généré par l’IA peut être incorrect.">
            <a:extLst>
              <a:ext uri="{FF2B5EF4-FFF2-40B4-BE49-F238E27FC236}">
                <a16:creationId xmlns:a16="http://schemas.microsoft.com/office/drawing/2014/main" id="{CD8A7CD7-8556-18A9-D025-0466BA63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74150"/>
            <a:ext cx="2795301" cy="20964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D59D3F-2433-1C0C-003A-DF5508C24DFD}"/>
              </a:ext>
            </a:extLst>
          </p:cNvPr>
          <p:cNvSpPr txBox="1"/>
          <p:nvPr/>
        </p:nvSpPr>
        <p:spPr>
          <a:xfrm>
            <a:off x="0" y="-3882"/>
            <a:ext cx="3356992" cy="830997"/>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Fin du réseau cuivre</a:t>
            </a:r>
          </a:p>
          <a:p>
            <a:pPr algn="ctr"/>
            <a:r>
              <a:rPr lang="fr-FR" sz="2400" b="1" dirty="0">
                <a:solidFill>
                  <a:schemeClr val="tx1"/>
                </a:solidFill>
                <a:latin typeface="Bahnschrift" pitchFamily="34" charset="0"/>
              </a:rPr>
              <a:t>Place à la fibre</a:t>
            </a:r>
          </a:p>
        </p:txBody>
      </p:sp>
      <p:sp>
        <p:nvSpPr>
          <p:cNvPr id="4" name="ZoneTexte 3">
            <a:extLst>
              <a:ext uri="{FF2B5EF4-FFF2-40B4-BE49-F238E27FC236}">
                <a16:creationId xmlns:a16="http://schemas.microsoft.com/office/drawing/2014/main" id="{9ADA7E2A-7953-0C8D-18A9-858605E8B903}"/>
              </a:ext>
            </a:extLst>
          </p:cNvPr>
          <p:cNvSpPr txBox="1"/>
          <p:nvPr/>
        </p:nvSpPr>
        <p:spPr>
          <a:xfrm>
            <a:off x="0" y="931755"/>
            <a:ext cx="6858000" cy="4937377"/>
          </a:xfrm>
          <a:prstGeom prst="rect">
            <a:avLst/>
          </a:prstGeom>
          <a:noFill/>
        </p:spPr>
        <p:txBody>
          <a:bodyPr wrap="square">
            <a:spAutoFit/>
          </a:bodyPr>
          <a:lstStyle/>
          <a:p>
            <a:pPr>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Depuis plusieurs décennies, nos communications téléphoniques et internet reposaient sur le réseau cuivre, installé dans les années 1970. Mais ce réseau vieillissant et coûteux à entretenir, arrive aujourd’hui en fin de vie. C’est pourquoi à l’échelle nationale, nous assistons peu à peu à l’arrêt progressif du cuivre programmé par l’opérateur historique. Cela entrainera, d’ici quelques années, la disparition progressive des lignes téléphoniques et des connexions ADSL .</a:t>
            </a:r>
          </a:p>
          <a:p>
            <a:pPr indent="449580"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Heureusement, la relève est déjà là : </a:t>
            </a:r>
            <a:r>
              <a:rPr lang="fr-FR" sz="1400" b="1" kern="100" dirty="0">
                <a:effectLst/>
                <a:latin typeface="Bahnschrift" panose="020B0502040204020203" pitchFamily="34" charset="0"/>
                <a:ea typeface="Calibri" panose="020F0502020204030204" pitchFamily="34" charset="0"/>
                <a:cs typeface="Times New Roman" panose="02020603050405020304" pitchFamily="18" charset="0"/>
              </a:rPr>
              <a:t>la fibre optique</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Plus moderne et bien plus performante, elle offre des débits très supérieurs à l’ADSL, une connexion stable et une meilleure capacité à accompagner les besoins du quotidien d’aujourd’hui : vidéos, télétravail, démarches administratives, etc…</a:t>
            </a:r>
          </a:p>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En ce qui concerne la téléphonie fixe, les anciens téléphones raccordés sur une prise murale devront être obligatoirement raccordés à une Box internet.</a:t>
            </a:r>
          </a:p>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Un déploiement progressif :</a:t>
            </a:r>
          </a:p>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 déploiement de la fibre s’est opéré progressivement sur l’ensemble des collectivités d’Alsace. Les plannings opérationnels ont déjà été communiqués avec une fermeture de l’offre commerciale au 31 janvier 2026 et une programmation de la fermeture technique prévue au plus tard pour la commune de Traubach-le-Bas au 31 mai 2028. </a:t>
            </a:r>
          </a:p>
        </p:txBody>
      </p:sp>
      <p:sp>
        <p:nvSpPr>
          <p:cNvPr id="5" name="ZoneTexte 4">
            <a:extLst>
              <a:ext uri="{FF2B5EF4-FFF2-40B4-BE49-F238E27FC236}">
                <a16:creationId xmlns:a16="http://schemas.microsoft.com/office/drawing/2014/main" id="{0161B779-C717-520A-D917-91CC839FBC76}"/>
              </a:ext>
            </a:extLst>
          </p:cNvPr>
          <p:cNvSpPr txBox="1"/>
          <p:nvPr/>
        </p:nvSpPr>
        <p:spPr>
          <a:xfrm>
            <a:off x="0" y="6909004"/>
            <a:ext cx="3705062" cy="2151999"/>
          </a:xfrm>
          <a:prstGeom prst="rect">
            <a:avLst/>
          </a:prstGeom>
          <a:noFill/>
        </p:spPr>
        <p:txBody>
          <a:bodyPr wrap="square">
            <a:spAutoFit/>
          </a:bodyPr>
          <a:lstStyle/>
          <a:p>
            <a:pPr algn="just">
              <a:lnSpc>
                <a:spcPct val="115000"/>
              </a:lnSpc>
              <a:spcAft>
                <a:spcPts val="800"/>
              </a:spcAft>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Pour ceux qui utilisent encore le réseau cuivre ou ADSL, il faudra donc planifier le passage à la fibre dans les prochaines années afin d’éviter toute coupure de service. Anticipez et n’attendez pas la dernière minute afin d’éviter cela.</a:t>
            </a:r>
          </a:p>
          <a:p>
            <a:pPr algn="just">
              <a:lnSpc>
                <a:spcPct val="115000"/>
              </a:lnSpc>
              <a:spcAft>
                <a:spcPts val="800"/>
              </a:spcAft>
            </a:pPr>
            <a:r>
              <a:rPr lang="fr-FR" sz="1400" kern="100" dirty="0">
                <a:latin typeface="Bahnschrift" panose="020B0502040204020203" pitchFamily="34" charset="0"/>
                <a:ea typeface="Calibri" panose="020F0502020204030204" pitchFamily="34" charset="0"/>
                <a:cs typeface="Times New Roman" panose="02020603050405020304" pitchFamily="18" charset="0"/>
              </a:rPr>
              <a:t>Prenez contact avec votre fournisseur actuel ou le prestataire de votre choix.</a:t>
            </a:r>
            <a:endParaRPr lang="fr-FR" sz="1400" kern="100" dirty="0">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D72477C5-7303-D6CC-5946-7D194C9272E2}"/>
              </a:ext>
            </a:extLst>
          </p:cNvPr>
          <p:cNvSpPr txBox="1"/>
          <p:nvPr/>
        </p:nvSpPr>
        <p:spPr>
          <a:xfrm>
            <a:off x="476672" y="5668988"/>
            <a:ext cx="5760640" cy="1184876"/>
          </a:xfrm>
          <a:prstGeom prst="rect">
            <a:avLst/>
          </a:prstGeom>
          <a:noFill/>
        </p:spPr>
        <p:txBody>
          <a:bodyPr wrap="square">
            <a:spAutoFit/>
          </a:bodyPr>
          <a:lstStyle/>
          <a:p>
            <a:pPr algn="ctr">
              <a:lnSpc>
                <a:spcPct val="115000"/>
              </a:lnSpc>
            </a:pPr>
            <a:r>
              <a:rPr lang="fr-FR" sz="3200" b="1" kern="100" dirty="0">
                <a:solidFill>
                  <a:srgbClr val="C00000"/>
                </a:solidFill>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2028 </a:t>
            </a:r>
          </a:p>
          <a:p>
            <a:pPr algn="ctr">
              <a:lnSpc>
                <a:spcPct val="115000"/>
              </a:lnSpc>
            </a:pPr>
            <a:r>
              <a:rPr lang="fr-FR" sz="3200" b="1" kern="100" dirty="0">
                <a:solidFill>
                  <a:srgbClr val="C00000"/>
                </a:solidFill>
                <a:effectLst>
                  <a:outerShdw blurRad="38100" dist="38100" dir="2700000" algn="tl">
                    <a:srgbClr val="000000">
                      <a:alpha val="43137"/>
                    </a:srgbClr>
                  </a:outerShdw>
                </a:effectLst>
                <a:latin typeface="Bahnschrift" panose="020B0502040204020203" pitchFamily="34" charset="0"/>
                <a:ea typeface="Calibri" panose="020F0502020204030204" pitchFamily="34" charset="0"/>
                <a:cs typeface="Times New Roman" panose="02020603050405020304" pitchFamily="18" charset="0"/>
              </a:rPr>
              <a:t>Fin du réseau cuivre</a:t>
            </a:r>
          </a:p>
        </p:txBody>
      </p:sp>
      <p:pic>
        <p:nvPicPr>
          <p:cNvPr id="7" name="Image 6">
            <a:extLst>
              <a:ext uri="{FF2B5EF4-FFF2-40B4-BE49-F238E27FC236}">
                <a16:creationId xmlns:a16="http://schemas.microsoft.com/office/drawing/2014/main" id="{9734252A-01B9-781F-E430-931CCFDF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123" y="7164288"/>
            <a:ext cx="3037664" cy="1979712"/>
          </a:xfrm>
          <a:prstGeom prst="rect">
            <a:avLst/>
          </a:prstGeom>
          <a:noFill/>
          <a:ln>
            <a:noFill/>
          </a:ln>
        </p:spPr>
      </p:pic>
    </p:spTree>
    <p:extLst>
      <p:ext uri="{BB962C8B-B14F-4D97-AF65-F5344CB8AC3E}">
        <p14:creationId xmlns:p14="http://schemas.microsoft.com/office/powerpoint/2010/main" val="216904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1636034-109C-94F1-E9A5-F848B906E5EA}"/>
              </a:ext>
            </a:extLst>
          </p:cNvPr>
          <p:cNvSpPr txBox="1"/>
          <p:nvPr/>
        </p:nvSpPr>
        <p:spPr>
          <a:xfrm>
            <a:off x="0" y="-3882"/>
            <a:ext cx="3645024"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Informations citoyennes</a:t>
            </a:r>
          </a:p>
        </p:txBody>
      </p:sp>
      <p:sp>
        <p:nvSpPr>
          <p:cNvPr id="4" name="ZoneTexte 3">
            <a:extLst>
              <a:ext uri="{FF2B5EF4-FFF2-40B4-BE49-F238E27FC236}">
                <a16:creationId xmlns:a16="http://schemas.microsoft.com/office/drawing/2014/main" id="{441E704D-1727-57C0-4406-4964F383A8C8}"/>
              </a:ext>
            </a:extLst>
          </p:cNvPr>
          <p:cNvSpPr txBox="1"/>
          <p:nvPr/>
        </p:nvSpPr>
        <p:spPr>
          <a:xfrm>
            <a:off x="0" y="539552"/>
            <a:ext cx="6898862" cy="1908215"/>
          </a:xfrm>
          <a:prstGeom prst="rect">
            <a:avLst/>
          </a:prstGeom>
          <a:noFill/>
        </p:spPr>
        <p:txBody>
          <a:bodyPr wrap="square" rtlCol="0">
            <a:spAutoFit/>
          </a:bodyPr>
          <a:lstStyle/>
          <a:p>
            <a:r>
              <a:rPr lang="fr-FR" sz="1600" b="1" dirty="0">
                <a:effectLst>
                  <a:outerShdw blurRad="38100" dist="38100" dir="2700000" algn="tl">
                    <a:srgbClr val="000000">
                      <a:alpha val="43137"/>
                    </a:srgbClr>
                  </a:outerShdw>
                </a:effectLst>
                <a:latin typeface="Bahnschrift" pitchFamily="34" charset="0"/>
              </a:rPr>
              <a:t>Nouvel outil : simulateur de taxes d’urbanisme</a:t>
            </a:r>
          </a:p>
          <a:p>
            <a:endParaRPr lang="fr-FR" sz="800" b="1" dirty="0">
              <a:effectLst>
                <a:outerShdw blurRad="38100" dist="38100" dir="2700000" algn="tl">
                  <a:srgbClr val="000000">
                    <a:alpha val="43137"/>
                  </a:srgbClr>
                </a:outerShdw>
              </a:effectLst>
              <a:latin typeface="Bahnschrift" pitchFamily="34" charset="0"/>
            </a:endParaRP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La Direction Générale des Finances Publiques (DGFIP) met à disposition, depuis le 12 juin 2025, un nouvel outil en ligne. Il s’agit </a:t>
            </a:r>
            <a:r>
              <a:rPr lang="fr-FR" sz="1400" b="1" dirty="0">
                <a:latin typeface="Bahnschrift" pitchFamily="34" charset="0"/>
              </a:rPr>
              <a:t>d’un simulateur dédié à la taxe d’aménagement et à la redevance d’archéologie préventive</a:t>
            </a:r>
            <a:r>
              <a:rPr lang="fr-FR" sz="1400" dirty="0">
                <a:latin typeface="Bahnschrift" pitchFamily="34" charset="0"/>
              </a:rPr>
              <a:t>, qui permet d’estimer, à titre indicatif, les montant de ces dernières.</a:t>
            </a:r>
          </a:p>
          <a:p>
            <a:pPr algn="just"/>
            <a:endParaRPr lang="fr-FR" sz="800" dirty="0">
              <a:latin typeface="Bahnschrift" pitchFamily="34" charset="0"/>
            </a:endParaRPr>
          </a:p>
          <a:p>
            <a:pPr algn="just"/>
            <a:r>
              <a:rPr lang="fr-FR" sz="1400" dirty="0">
                <a:latin typeface="Bahnschrift" pitchFamily="34" charset="0"/>
              </a:rPr>
              <a:t>Le simulateur est accessible à partir du lien suivant:</a:t>
            </a:r>
          </a:p>
          <a:p>
            <a:pPr algn="just"/>
            <a:r>
              <a:rPr lang="fr-FR" sz="1400" b="1" dirty="0">
                <a:latin typeface="Bahnschrift" pitchFamily="34" charset="0"/>
              </a:rPr>
              <a:t>https://www.impots.gouv.fr/simulateur-des-taxes-urbanisme</a:t>
            </a:r>
          </a:p>
        </p:txBody>
      </p:sp>
      <p:sp>
        <p:nvSpPr>
          <p:cNvPr id="3" name="ZoneTexte 2">
            <a:extLst>
              <a:ext uri="{FF2B5EF4-FFF2-40B4-BE49-F238E27FC236}">
                <a16:creationId xmlns:a16="http://schemas.microsoft.com/office/drawing/2014/main" id="{8D73AE9C-E0BD-C860-B509-F4712AD419CD}"/>
              </a:ext>
            </a:extLst>
          </p:cNvPr>
          <p:cNvSpPr txBox="1"/>
          <p:nvPr/>
        </p:nvSpPr>
        <p:spPr>
          <a:xfrm>
            <a:off x="0" y="2485367"/>
            <a:ext cx="5072496" cy="1569660"/>
          </a:xfrm>
          <a:prstGeom prst="rect">
            <a:avLst/>
          </a:prstGeom>
          <a:noFill/>
        </p:spPr>
        <p:txBody>
          <a:bodyPr wrap="square" rtlCol="0">
            <a:spAutoFit/>
          </a:bodyPr>
          <a:lstStyle/>
          <a:p>
            <a:r>
              <a:rPr lang="fr-FR" sz="1600" b="1" dirty="0">
                <a:effectLst>
                  <a:outerShdw blurRad="38100" dist="38100" dir="2700000" algn="tl">
                    <a:srgbClr val="000000">
                      <a:alpha val="43137"/>
                    </a:srgbClr>
                  </a:outerShdw>
                </a:effectLst>
                <a:latin typeface="Bahnschrift" pitchFamily="34" charset="0"/>
              </a:rPr>
              <a:t>Rappel limitation de vitesse</a:t>
            </a:r>
          </a:p>
          <a:p>
            <a:endParaRPr lang="fr-FR" sz="800" b="1" dirty="0">
              <a:effectLst>
                <a:outerShdw blurRad="38100" dist="38100" dir="2700000" algn="tl">
                  <a:srgbClr val="000000">
                    <a:alpha val="43137"/>
                  </a:srgbClr>
                </a:outerShdw>
              </a:effectLst>
              <a:latin typeface="Bahnschrift" pitchFamily="34" charset="0"/>
            </a:endParaRP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Pour rappel, les rues communales ainsi que les itinéraires cyclables en direction d’Elbach et de Buethwiller sont limités à 30 km/h.</a:t>
            </a:r>
          </a:p>
          <a:p>
            <a:pPr algn="just"/>
            <a:r>
              <a:rPr lang="fr-FR" sz="1400" dirty="0">
                <a:latin typeface="Bahnschrift" pitchFamily="34" charset="0"/>
              </a:rPr>
              <a:t>Au vu de récents évènements et pour la sécurité des piétons et des cyclistes, merci de respecter la limitation de vitesse.</a:t>
            </a:r>
          </a:p>
        </p:txBody>
      </p:sp>
      <p:pic>
        <p:nvPicPr>
          <p:cNvPr id="6" name="Image 5">
            <a:extLst>
              <a:ext uri="{FF2B5EF4-FFF2-40B4-BE49-F238E27FC236}">
                <a16:creationId xmlns:a16="http://schemas.microsoft.com/office/drawing/2014/main" id="{43B73931-EBFC-114A-CA81-CC2F54A764DA}"/>
              </a:ext>
            </a:extLst>
          </p:cNvPr>
          <p:cNvPicPr>
            <a:picLocks noChangeAspect="1"/>
          </p:cNvPicPr>
          <p:nvPr/>
        </p:nvPicPr>
        <p:blipFill>
          <a:blip r:embed="rId2"/>
          <a:stretch>
            <a:fillRect/>
          </a:stretch>
        </p:blipFill>
        <p:spPr>
          <a:xfrm>
            <a:off x="5084938" y="2305886"/>
            <a:ext cx="1813924" cy="1749141"/>
          </a:xfrm>
          <a:prstGeom prst="rect">
            <a:avLst/>
          </a:prstGeom>
        </p:spPr>
      </p:pic>
      <p:sp>
        <p:nvSpPr>
          <p:cNvPr id="7" name="ZoneTexte 6">
            <a:extLst>
              <a:ext uri="{FF2B5EF4-FFF2-40B4-BE49-F238E27FC236}">
                <a16:creationId xmlns:a16="http://schemas.microsoft.com/office/drawing/2014/main" id="{A0587AB8-5991-534B-A14D-EDDA1F5D43AA}"/>
              </a:ext>
            </a:extLst>
          </p:cNvPr>
          <p:cNvSpPr txBox="1"/>
          <p:nvPr/>
        </p:nvSpPr>
        <p:spPr>
          <a:xfrm>
            <a:off x="2997441" y="4119476"/>
            <a:ext cx="3794275" cy="1354217"/>
          </a:xfrm>
          <a:prstGeom prst="rect">
            <a:avLst/>
          </a:prstGeom>
          <a:noFill/>
        </p:spPr>
        <p:txBody>
          <a:bodyPr wrap="square" rtlCol="0">
            <a:spAutoFit/>
          </a:bodyPr>
          <a:lstStyle/>
          <a:p>
            <a:pPr algn="r"/>
            <a:r>
              <a:rPr lang="fr-FR" sz="1600" b="1" dirty="0">
                <a:effectLst>
                  <a:outerShdw blurRad="38100" dist="38100" dir="2700000" algn="tl">
                    <a:srgbClr val="000000">
                      <a:alpha val="43137"/>
                    </a:srgbClr>
                  </a:outerShdw>
                </a:effectLst>
                <a:latin typeface="Bahnschrift" pitchFamily="34" charset="0"/>
              </a:rPr>
              <a:t>Frelons asiatiques - signalement</a:t>
            </a:r>
          </a:p>
          <a:p>
            <a:endParaRPr lang="fr-FR" sz="800" b="1" dirty="0">
              <a:effectLst>
                <a:outerShdw blurRad="38100" dist="38100" dir="2700000" algn="tl">
                  <a:srgbClr val="000000">
                    <a:alpha val="43137"/>
                  </a:srgbClr>
                </a:outerShdw>
              </a:effectLst>
              <a:latin typeface="Bahnschrift" pitchFamily="34" charset="0"/>
            </a:endParaRPr>
          </a:p>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Que ce soit pour des insectes isolés ou bien un nid, vous pouvez effectuer un signalement sur le site </a:t>
            </a:r>
            <a:r>
              <a:rPr lang="fr-FR" sz="1400" b="1" dirty="0">
                <a:latin typeface="Bahnschrift" pitchFamily="34" charset="0"/>
              </a:rPr>
              <a:t>https:lefrelon.com</a:t>
            </a:r>
          </a:p>
          <a:p>
            <a:pPr algn="just"/>
            <a:endParaRPr lang="fr-FR" sz="1400" b="1" dirty="0">
              <a:latin typeface="Bahnschrift" pitchFamily="34" charset="0"/>
            </a:endParaRPr>
          </a:p>
        </p:txBody>
      </p:sp>
      <p:sp>
        <p:nvSpPr>
          <p:cNvPr id="13" name="ZoneTexte 12">
            <a:extLst>
              <a:ext uri="{FF2B5EF4-FFF2-40B4-BE49-F238E27FC236}">
                <a16:creationId xmlns:a16="http://schemas.microsoft.com/office/drawing/2014/main" id="{E272131A-A21F-EC3F-AF1A-8418220CB12A}"/>
              </a:ext>
            </a:extLst>
          </p:cNvPr>
          <p:cNvSpPr txBox="1"/>
          <p:nvPr/>
        </p:nvSpPr>
        <p:spPr>
          <a:xfrm>
            <a:off x="2985317" y="5220072"/>
            <a:ext cx="3901421" cy="2031325"/>
          </a:xfrm>
          <a:prstGeom prst="rect">
            <a:avLst/>
          </a:prstGeom>
          <a:noFill/>
        </p:spPr>
        <p:txBody>
          <a:bodyPr wrap="square">
            <a:spAutoFit/>
          </a:bodyPr>
          <a:lstStyle/>
          <a:p>
            <a:pPr algn="just"/>
            <a:r>
              <a:rPr lang="fr-FR" sz="1400" b="1" dirty="0">
                <a:latin typeface="Bahnschrift" pitchFamily="34" charset="0"/>
              </a:rPr>
              <a:t>ATTENTION: </a:t>
            </a:r>
            <a:r>
              <a:rPr lang="fr-FR" sz="1400" dirty="0">
                <a:latin typeface="Bahnschrift" pitchFamily="34" charset="0"/>
              </a:rPr>
              <a:t>Si vous avez découvert un nid de frelons asiatiques, ne cherchez en aucun cas à le détruire vous-même, ne prenez pas de risque. Gardez une distance de sécurité d’au moins 10 mètres et éloignez les personnes allergiques.</a:t>
            </a:r>
          </a:p>
          <a:p>
            <a:pPr algn="just"/>
            <a:r>
              <a:rPr lang="fr-FR" sz="1400" dirty="0">
                <a:latin typeface="Bahnschrift" pitchFamily="34" charset="0"/>
              </a:rPr>
              <a:t>En cas de présence d’un nid chez vous, veuillez contacter les pompiers en composant </a:t>
            </a:r>
            <a:r>
              <a:rPr lang="fr-FR" sz="1400" b="1" dirty="0">
                <a:latin typeface="Bahnschrift" pitchFamily="34" charset="0"/>
              </a:rPr>
              <a:t>le 18.</a:t>
            </a:r>
          </a:p>
        </p:txBody>
      </p:sp>
      <p:pic>
        <p:nvPicPr>
          <p:cNvPr id="15" name="Image 14">
            <a:extLst>
              <a:ext uri="{FF2B5EF4-FFF2-40B4-BE49-F238E27FC236}">
                <a16:creationId xmlns:a16="http://schemas.microsoft.com/office/drawing/2014/main" id="{647E3602-EBB6-3E08-039C-AFD057A4B2CE}"/>
              </a:ext>
            </a:extLst>
          </p:cNvPr>
          <p:cNvPicPr>
            <a:picLocks noChangeAspect="1"/>
          </p:cNvPicPr>
          <p:nvPr/>
        </p:nvPicPr>
        <p:blipFill>
          <a:blip r:embed="rId3"/>
          <a:stretch>
            <a:fillRect/>
          </a:stretch>
        </p:blipFill>
        <p:spPr>
          <a:xfrm>
            <a:off x="0" y="4644008"/>
            <a:ext cx="2985317" cy="2221920"/>
          </a:xfrm>
          <a:prstGeom prst="rect">
            <a:avLst/>
          </a:prstGeom>
        </p:spPr>
      </p:pic>
      <p:sp>
        <p:nvSpPr>
          <p:cNvPr id="16" name="ZoneTexte 15">
            <a:extLst>
              <a:ext uri="{FF2B5EF4-FFF2-40B4-BE49-F238E27FC236}">
                <a16:creationId xmlns:a16="http://schemas.microsoft.com/office/drawing/2014/main" id="{95C4C723-DE99-4FFD-9A7A-274C8E21361E}"/>
              </a:ext>
            </a:extLst>
          </p:cNvPr>
          <p:cNvSpPr txBox="1"/>
          <p:nvPr/>
        </p:nvSpPr>
        <p:spPr>
          <a:xfrm>
            <a:off x="-6700" y="7743981"/>
            <a:ext cx="285293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Agenda</a:t>
            </a:r>
          </a:p>
        </p:txBody>
      </p:sp>
      <p:sp>
        <p:nvSpPr>
          <p:cNvPr id="17" name="ZoneTexte 16">
            <a:extLst>
              <a:ext uri="{FF2B5EF4-FFF2-40B4-BE49-F238E27FC236}">
                <a16:creationId xmlns:a16="http://schemas.microsoft.com/office/drawing/2014/main" id="{BD76BE5B-2CB6-DD9B-8AD5-40C84AF283DB}"/>
              </a:ext>
            </a:extLst>
          </p:cNvPr>
          <p:cNvSpPr txBox="1"/>
          <p:nvPr/>
        </p:nvSpPr>
        <p:spPr>
          <a:xfrm>
            <a:off x="-6700" y="8374559"/>
            <a:ext cx="6858000" cy="769441"/>
          </a:xfrm>
          <a:prstGeom prst="rect">
            <a:avLst/>
          </a:prstGeom>
          <a:noFill/>
        </p:spPr>
        <p:txBody>
          <a:bodyPr wrap="square" rtlCol="0">
            <a:spAutoFit/>
          </a:bodyPr>
          <a:lstStyle/>
          <a:p>
            <a:pPr algn="just"/>
            <a:r>
              <a:rPr lang="fr-FR" sz="1400" b="1" dirty="0">
                <a:effectLst>
                  <a:outerShdw blurRad="38100" dist="38100" dir="2700000" algn="tl">
                    <a:srgbClr val="000000">
                      <a:alpha val="43137"/>
                    </a:srgbClr>
                  </a:outerShdw>
                </a:effectLst>
                <a:latin typeface="Bahnschrift" pitchFamily="34" charset="0"/>
              </a:rPr>
              <a:t>Dimanche 14 décembre 2025: Fête de Noël des aînés</a:t>
            </a:r>
          </a:p>
          <a:p>
            <a:pPr algn="just"/>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À 12h00 à la salle des fêtes </a:t>
            </a:r>
            <a:r>
              <a:rPr lang="fr-FR" sz="1400" i="1" dirty="0">
                <a:latin typeface="Bahnschrift" pitchFamily="34" charset="0"/>
              </a:rPr>
              <a:t>La </a:t>
            </a:r>
            <a:r>
              <a:rPr lang="fr-FR" sz="1400" i="1" dirty="0" err="1">
                <a:latin typeface="Bahnschrift" pitchFamily="34" charset="0"/>
              </a:rPr>
              <a:t>Traubachoise</a:t>
            </a:r>
            <a:r>
              <a:rPr lang="fr-FR" sz="1400" i="1" dirty="0">
                <a:latin typeface="Bahnschrift" pitchFamily="34" charset="0"/>
              </a:rPr>
              <a:t> </a:t>
            </a:r>
            <a:r>
              <a:rPr lang="fr-FR" sz="1400" dirty="0">
                <a:latin typeface="Bahnschrift" pitchFamily="34" charset="0"/>
              </a:rPr>
              <a:t>à Traubach-Le-Haut. </a:t>
            </a:r>
          </a:p>
          <a:p>
            <a:pPr algn="just"/>
            <a:endParaRPr lang="fr-FR" sz="1400" dirty="0">
              <a:latin typeface="Bahnschrift" pitchFamily="34" charset="0"/>
            </a:endParaRPr>
          </a:p>
        </p:txBody>
      </p:sp>
    </p:spTree>
    <p:extLst>
      <p:ext uri="{BB962C8B-B14F-4D97-AF65-F5344CB8AC3E}">
        <p14:creationId xmlns:p14="http://schemas.microsoft.com/office/powerpoint/2010/main" val="159814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4DA2CCAB-221F-88A4-A1D4-9230E20D1B4C}"/>
              </a:ext>
            </a:extLst>
          </p:cNvPr>
          <p:cNvSpPr txBox="1"/>
          <p:nvPr/>
        </p:nvSpPr>
        <p:spPr>
          <a:xfrm>
            <a:off x="11167" y="461665"/>
            <a:ext cx="2841768" cy="2708434"/>
          </a:xfrm>
          <a:prstGeom prst="rect">
            <a:avLst/>
          </a:prstGeom>
          <a:noFill/>
        </p:spPr>
        <p:txBody>
          <a:bodyPr wrap="square" rtlCol="0">
            <a:spAutoFit/>
          </a:bodyPr>
          <a:lstStyle/>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Le site internet de la commune est à nouveau accessible à l’adresse suivante:</a:t>
            </a:r>
          </a:p>
          <a:p>
            <a:pPr algn="just"/>
            <a:r>
              <a:rPr lang="fr-FR" sz="1400" dirty="0">
                <a:latin typeface="Bahnschrift" pitchFamily="34" charset="0"/>
              </a:rPr>
              <a:t> </a:t>
            </a:r>
            <a:r>
              <a:rPr lang="fr-FR" sz="1400" dirty="0">
                <a:latin typeface="Bahnschrift" pitchFamily="34" charset="0"/>
                <a:hlinkClick r:id="rId2"/>
              </a:rPr>
              <a:t>https://www.traubach-le-bas.fr</a:t>
            </a:r>
            <a:endParaRPr lang="fr-FR" sz="1400" dirty="0">
              <a:latin typeface="Bahnschrift" pitchFamily="34" charset="0"/>
            </a:endParaRPr>
          </a:p>
          <a:p>
            <a:pPr algn="just"/>
            <a:r>
              <a:rPr lang="fr-FR" sz="1400" dirty="0">
                <a:latin typeface="Bahnschrift" pitchFamily="34" charset="0"/>
              </a:rPr>
              <a:t>Ce site a pour vocation de faciliter l’accès aux différents services de notre village. </a:t>
            </a:r>
          </a:p>
          <a:p>
            <a:pPr algn="just"/>
            <a:r>
              <a:rPr lang="fr-FR" sz="1400" dirty="0">
                <a:latin typeface="Bahnschrift" pitchFamily="34" charset="0"/>
              </a:rPr>
              <a:t>Il est alimenté par nos soins et est en perpétuelle évolution. Certaines pages sont d’ailleurs encore en cours de  construction.</a:t>
            </a:r>
          </a:p>
        </p:txBody>
      </p:sp>
      <p:sp>
        <p:nvSpPr>
          <p:cNvPr id="4" name="ZoneTexte 3">
            <a:extLst>
              <a:ext uri="{FF2B5EF4-FFF2-40B4-BE49-F238E27FC236}">
                <a16:creationId xmlns:a16="http://schemas.microsoft.com/office/drawing/2014/main" id="{0AC13921-D3ED-4111-7BD6-98870A490B03}"/>
              </a:ext>
            </a:extLst>
          </p:cNvPr>
          <p:cNvSpPr txBox="1"/>
          <p:nvPr/>
        </p:nvSpPr>
        <p:spPr>
          <a:xfrm>
            <a:off x="11168" y="0"/>
            <a:ext cx="429309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Site internet communal</a:t>
            </a:r>
          </a:p>
        </p:txBody>
      </p:sp>
      <p:sp>
        <p:nvSpPr>
          <p:cNvPr id="10" name="ZoneTexte 9">
            <a:extLst>
              <a:ext uri="{FF2B5EF4-FFF2-40B4-BE49-F238E27FC236}">
                <a16:creationId xmlns:a16="http://schemas.microsoft.com/office/drawing/2014/main" id="{65BD7221-53E7-01DB-5920-060FB271D859}"/>
              </a:ext>
            </a:extLst>
          </p:cNvPr>
          <p:cNvSpPr txBox="1"/>
          <p:nvPr/>
        </p:nvSpPr>
        <p:spPr>
          <a:xfrm>
            <a:off x="0" y="4098419"/>
            <a:ext cx="305779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Opération brioches</a:t>
            </a:r>
          </a:p>
        </p:txBody>
      </p:sp>
      <p:sp>
        <p:nvSpPr>
          <p:cNvPr id="2" name="ZoneTexte 1">
            <a:extLst>
              <a:ext uri="{FF2B5EF4-FFF2-40B4-BE49-F238E27FC236}">
                <a16:creationId xmlns:a16="http://schemas.microsoft.com/office/drawing/2014/main" id="{C517E4B9-4144-9535-1D87-6D4DB4D7AE45}"/>
              </a:ext>
            </a:extLst>
          </p:cNvPr>
          <p:cNvSpPr txBox="1"/>
          <p:nvPr/>
        </p:nvSpPr>
        <p:spPr>
          <a:xfrm>
            <a:off x="-744" y="3048770"/>
            <a:ext cx="6843756" cy="984885"/>
          </a:xfrm>
          <a:prstGeom prst="rect">
            <a:avLst/>
          </a:prstGeom>
          <a:noFill/>
        </p:spPr>
        <p:txBody>
          <a:bodyPr wrap="square" rtlCol="0">
            <a:spAutoFit/>
          </a:bodyPr>
          <a:lstStyle/>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itchFamily="34" charset="0"/>
              </a:rPr>
              <a:t>N’hésitez pas à aller y naviguer et à nous faire part de vos remarques et vos suggestions, afin de nous permettre de l’améliorer et de l’adapter à vos besoins.</a:t>
            </a:r>
          </a:p>
          <a:p>
            <a:pPr algn="just"/>
            <a:r>
              <a:rPr lang="fr-FR" sz="1400" dirty="0">
                <a:latin typeface="Bahnschrift" pitchFamily="34" charset="0"/>
              </a:rPr>
              <a:t>Pour les associations souhaitant apparaitre sur le site, merci de contacter le secrétariat de mairie afin d’en connaître les modalités.</a:t>
            </a:r>
          </a:p>
        </p:txBody>
      </p:sp>
      <p:pic>
        <p:nvPicPr>
          <p:cNvPr id="5" name="Image 4">
            <a:extLst>
              <a:ext uri="{FF2B5EF4-FFF2-40B4-BE49-F238E27FC236}">
                <a16:creationId xmlns:a16="http://schemas.microsoft.com/office/drawing/2014/main" id="{9A163818-021F-D6ED-CD55-F37C42B4DD7E}"/>
              </a:ext>
            </a:extLst>
          </p:cNvPr>
          <p:cNvPicPr>
            <a:picLocks noChangeAspect="1"/>
          </p:cNvPicPr>
          <p:nvPr/>
        </p:nvPicPr>
        <p:blipFill>
          <a:blip r:embed="rId3"/>
          <a:stretch>
            <a:fillRect/>
          </a:stretch>
        </p:blipFill>
        <p:spPr>
          <a:xfrm>
            <a:off x="2938328" y="625805"/>
            <a:ext cx="3908505" cy="2073987"/>
          </a:xfrm>
          <a:prstGeom prst="rect">
            <a:avLst/>
          </a:prstGeom>
        </p:spPr>
      </p:pic>
      <p:sp>
        <p:nvSpPr>
          <p:cNvPr id="11" name="ZoneTexte 10">
            <a:extLst>
              <a:ext uri="{FF2B5EF4-FFF2-40B4-BE49-F238E27FC236}">
                <a16:creationId xmlns:a16="http://schemas.microsoft.com/office/drawing/2014/main" id="{BF05AD74-2762-CBC6-9244-E186DA0D1D25}"/>
              </a:ext>
            </a:extLst>
          </p:cNvPr>
          <p:cNvSpPr txBox="1"/>
          <p:nvPr/>
        </p:nvSpPr>
        <p:spPr>
          <a:xfrm>
            <a:off x="-744" y="4622388"/>
            <a:ext cx="6843756" cy="984885"/>
          </a:xfrm>
          <a:prstGeom prst="rect">
            <a:avLst/>
          </a:prstGeom>
          <a:noFill/>
        </p:spPr>
        <p:txBody>
          <a:bodyPr wrap="square" rtlCol="0">
            <a:spAutoFit/>
          </a:bodyPr>
          <a:lstStyle/>
          <a:p>
            <a:endParaRPr lang="fr-FR" sz="200" b="1" dirty="0">
              <a:effectLst>
                <a:outerShdw blurRad="38100" dist="38100" dir="2700000" algn="tl">
                  <a:srgbClr val="000000">
                    <a:alpha val="43137"/>
                  </a:srgbClr>
                </a:outerShdw>
              </a:effectLst>
              <a:latin typeface="Bahnschrift" pitchFamily="34" charset="0"/>
            </a:endParaRPr>
          </a:p>
          <a:p>
            <a:pPr algn="just"/>
            <a:r>
              <a:rPr lang="fr-FR" sz="1400" dirty="0">
                <a:latin typeface="Bahnschrift" panose="020B0502040204020203" pitchFamily="34" charset="0"/>
              </a:rPr>
              <a:t>L’opération brioches s’est déroulée du mardi 09 au dimanche 14 septembre 2025. Les 138 brioches vendues ont permis de récolter la somme de 859€ au profit de l’ADAPEI Papillons Blancs de Dannemarie. </a:t>
            </a:r>
          </a:p>
          <a:p>
            <a:pPr algn="just"/>
            <a:r>
              <a:rPr lang="fr-FR" sz="1400" dirty="0">
                <a:latin typeface="Bahnschrift" panose="020B0502040204020203" pitchFamily="34" charset="0"/>
              </a:rPr>
              <a:t>Un grand merci aux bénévoles de la commune et à tous les généreux contributeurs.</a:t>
            </a:r>
          </a:p>
        </p:txBody>
      </p:sp>
      <p:sp>
        <p:nvSpPr>
          <p:cNvPr id="12" name="ZoneTexte 11">
            <a:extLst>
              <a:ext uri="{FF2B5EF4-FFF2-40B4-BE49-F238E27FC236}">
                <a16:creationId xmlns:a16="http://schemas.microsoft.com/office/drawing/2014/main" id="{E2AE9391-A498-BA14-E18B-34162A8F49B5}"/>
              </a:ext>
            </a:extLst>
          </p:cNvPr>
          <p:cNvSpPr txBox="1"/>
          <p:nvPr/>
        </p:nvSpPr>
        <p:spPr>
          <a:xfrm>
            <a:off x="-744" y="5784127"/>
            <a:ext cx="2853679"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Mise à l’honneur</a:t>
            </a:r>
          </a:p>
        </p:txBody>
      </p:sp>
      <p:pic>
        <p:nvPicPr>
          <p:cNvPr id="15" name="Image 14" descr="Une image contenant personne, habits, Visage humain, intérieur&#10;&#10;Le contenu généré par l’IA peut être incorrect.">
            <a:extLst>
              <a:ext uri="{FF2B5EF4-FFF2-40B4-BE49-F238E27FC236}">
                <a16:creationId xmlns:a16="http://schemas.microsoft.com/office/drawing/2014/main" id="{7ACD5978-6881-C498-94B6-D0DC1769F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825" y="6372200"/>
            <a:ext cx="2090008" cy="2775792"/>
          </a:xfrm>
          <a:prstGeom prst="rect">
            <a:avLst/>
          </a:prstGeom>
        </p:spPr>
      </p:pic>
      <p:sp>
        <p:nvSpPr>
          <p:cNvPr id="6" name="ZoneTexte 5">
            <a:extLst>
              <a:ext uri="{FF2B5EF4-FFF2-40B4-BE49-F238E27FC236}">
                <a16:creationId xmlns:a16="http://schemas.microsoft.com/office/drawing/2014/main" id="{044CF527-D7F1-AAD9-E00A-AEB0A10A9F87}"/>
              </a:ext>
            </a:extLst>
          </p:cNvPr>
          <p:cNvSpPr txBox="1"/>
          <p:nvPr/>
        </p:nvSpPr>
        <p:spPr>
          <a:xfrm>
            <a:off x="-744" y="6287149"/>
            <a:ext cx="4757569" cy="2837828"/>
          </a:xfrm>
          <a:prstGeom prst="rect">
            <a:avLst/>
          </a:prstGeom>
          <a:noFill/>
        </p:spPr>
        <p:txBody>
          <a:bodyPr wrap="square">
            <a:spAutoFit/>
          </a:bodyPr>
          <a:lstStyle/>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Le dimanche 14 septembre 2025, s’est tenue l’Assemblée générale des Donneurs de sang de Traubach le Haut et l’occasion de célébrer le 45ème anniversaire de cette association.</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Michel POINCOT, </a:t>
            </a:r>
            <a:r>
              <a:rPr lang="fr-FR" sz="1400" kern="100" dirty="0" err="1">
                <a:effectLst/>
                <a:latin typeface="Bahnschrift" panose="020B0502040204020203" pitchFamily="34" charset="0"/>
                <a:ea typeface="Calibri" panose="020F0502020204030204" pitchFamily="34" charset="0"/>
                <a:cs typeface="Times New Roman" panose="02020603050405020304" pitchFamily="18" charset="0"/>
              </a:rPr>
              <a:t>traubachois</a:t>
            </a: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 et trésorier de l’association, s’est vu remettre un diplôme et une médaille de reconnaissance par l’Union Départementale du Don du sang bénévole du Haut-Rhin.</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C’est une distinction en remerciement des services rendus à la cause de la transfusion sanguine. </a:t>
            </a:r>
          </a:p>
          <a:p>
            <a:pPr algn="just">
              <a:lnSpc>
                <a:spcPct val="107000"/>
              </a:lnSpc>
            </a:pPr>
            <a:r>
              <a:rPr lang="fr-FR" sz="1400" kern="100" dirty="0">
                <a:effectLst/>
                <a:latin typeface="Bahnschrift" panose="020B0502040204020203" pitchFamily="34" charset="0"/>
                <a:ea typeface="Calibri" panose="020F0502020204030204" pitchFamily="34" charset="0"/>
                <a:cs typeface="Times New Roman" panose="02020603050405020304" pitchFamily="18" charset="0"/>
              </a:rPr>
              <a:t>Félicitations à Michel pour son engagement sans faille dans cette association.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DEE6EEC-12CD-8246-426E-A9C893222245}"/>
              </a:ext>
            </a:extLst>
          </p:cNvPr>
          <p:cNvSpPr txBox="1"/>
          <p:nvPr/>
        </p:nvSpPr>
        <p:spPr>
          <a:xfrm>
            <a:off x="0" y="4527352"/>
            <a:ext cx="6858000" cy="4616648"/>
          </a:xfrm>
          <a:prstGeom prst="rect">
            <a:avLst/>
          </a:prstGeom>
          <a:noFill/>
        </p:spPr>
        <p:txBody>
          <a:bodyPr wrap="square">
            <a:spAutoFit/>
          </a:bodyPr>
          <a:lstStyle/>
          <a:p>
            <a:pPr algn="just"/>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Vous accompagnez un parent âgé, un proche malade ou en situation de handicap ? </a:t>
            </a:r>
          </a:p>
          <a:p>
            <a:pPr algn="just"/>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L’</a:t>
            </a:r>
            <a:r>
              <a:rPr lang="fr-FR" sz="1300" b="1" dirty="0">
                <a:effectLst/>
                <a:latin typeface="Bahnschrift" panose="020B0502040204020203" pitchFamily="34" charset="0"/>
                <a:ea typeface="Times New Roman" panose="02020603050405020304" pitchFamily="18" charset="0"/>
                <a:cs typeface="Times New Roman" panose="02020603050405020304" pitchFamily="18" charset="0"/>
              </a:rPr>
              <a:t>AFAPEI SUD ALSACE </a:t>
            </a:r>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en partenariat avec l’</a:t>
            </a:r>
            <a:r>
              <a:rPr lang="fr-FR" sz="1300" b="1" dirty="0">
                <a:effectLst/>
                <a:latin typeface="Bahnschrift" panose="020B0502040204020203" pitchFamily="34" charset="0"/>
                <a:ea typeface="Times New Roman" panose="02020603050405020304" pitchFamily="18" charset="0"/>
                <a:cs typeface="Times New Roman" panose="02020603050405020304" pitchFamily="18" charset="0"/>
              </a:rPr>
              <a:t>Association Française des Aidants</a:t>
            </a:r>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 vous invite à venir partager votre expérience autour d’un café avec d’autres personnes qui, comme vous, apportent une aide régulière à un membre de leur entourage</a:t>
            </a:r>
            <a:r>
              <a:rPr lang="fr-FR" sz="1300" dirty="0">
                <a:effectLst/>
                <a:latin typeface="Bahnschrift" panose="020B0502040204020203" pitchFamily="34" charset="0"/>
                <a:ea typeface="Times New Roman" panose="02020603050405020304" pitchFamily="18" charset="0"/>
                <a:cs typeface="Arial" panose="020B0604020202020204" pitchFamily="34" charset="0"/>
              </a:rPr>
              <a:t> en perte d’autonomie dû à l’âge, à la maladie ou à un handicap.</a:t>
            </a:r>
            <a:endParaRPr lang="fr-FR" sz="1300" dirty="0">
              <a:effectLst/>
              <a:latin typeface="Bahnschrift" panose="020B0502040204020203" pitchFamily="34" charset="0"/>
              <a:ea typeface="Times New Roman" panose="02020603050405020304" pitchFamily="18" charset="0"/>
              <a:cs typeface="Times New Roman" panose="02020603050405020304" pitchFamily="18" charset="0"/>
            </a:endParaRPr>
          </a:p>
          <a:p>
            <a:pPr algn="just"/>
            <a:r>
              <a:rPr lang="fr-FR" sz="700" dirty="0">
                <a:effectLst/>
                <a:latin typeface="Bahnschrift" panose="020B0502040204020203" pitchFamily="34" charset="0"/>
                <a:ea typeface="Times New Roman" panose="02020603050405020304" pitchFamily="18" charset="0"/>
                <a:cs typeface="Times New Roman" panose="02020603050405020304" pitchFamily="18" charset="0"/>
              </a:rPr>
              <a:t> </a:t>
            </a:r>
          </a:p>
          <a:p>
            <a:pPr algn="just"/>
            <a:r>
              <a:rPr lang="fr-FR" sz="1300" b="1" dirty="0">
                <a:effectLst/>
                <a:latin typeface="Bahnschrift" panose="020B0502040204020203" pitchFamily="34" charset="0"/>
                <a:ea typeface="Times New Roman" panose="02020603050405020304" pitchFamily="18" charset="0"/>
                <a:cs typeface="Times New Roman" panose="02020603050405020304" pitchFamily="18" charset="0"/>
              </a:rPr>
              <a:t>Qu’est-ce qu’un Café des Aidants ?</a:t>
            </a:r>
            <a:endParaRPr lang="fr-FR" sz="1300" dirty="0">
              <a:effectLst/>
              <a:latin typeface="Bahnschrift" panose="020B0502040204020203" pitchFamily="34" charset="0"/>
              <a:ea typeface="Times New Roman" panose="02020603050405020304" pitchFamily="18" charset="0"/>
              <a:cs typeface="Times New Roman" panose="02020603050405020304" pitchFamily="18" charset="0"/>
            </a:endParaRPr>
          </a:p>
          <a:p>
            <a:pPr algn="just"/>
            <a:r>
              <a:rPr lang="fr-FR" sz="700" dirty="0">
                <a:effectLst/>
                <a:latin typeface="Bahnschrift" panose="020B0502040204020203" pitchFamily="34" charset="0"/>
                <a:ea typeface="Times New Roman" panose="02020603050405020304" pitchFamily="18" charset="0"/>
                <a:cs typeface="Times New Roman" panose="02020603050405020304" pitchFamily="18" charset="0"/>
              </a:rPr>
              <a:t> </a:t>
            </a:r>
          </a:p>
          <a:p>
            <a:pPr algn="just"/>
            <a:r>
              <a:rPr lang="fr-FR" sz="1300" dirty="0">
                <a:effectLst/>
                <a:latin typeface="Bahnschrift" panose="020B0502040204020203" pitchFamily="34" charset="0"/>
                <a:ea typeface="Calibri" panose="020F0502020204030204" pitchFamily="34" charset="0"/>
                <a:cs typeface="Times New Roman" panose="02020603050405020304" pitchFamily="18" charset="0"/>
              </a:rPr>
              <a:t>Les Cafés des Aidants</a:t>
            </a:r>
            <a:r>
              <a:rPr lang="fr-FR" sz="1300" i="1" dirty="0">
                <a:effectLst/>
                <a:latin typeface="Bahnschrift" panose="020B0502040204020203" pitchFamily="34" charset="0"/>
                <a:ea typeface="Calibri" panose="020F0502020204030204" pitchFamily="34" charset="0"/>
                <a:cs typeface="Times New Roman" panose="02020603050405020304" pitchFamily="18" charset="0"/>
              </a:rPr>
              <a:t> </a:t>
            </a:r>
            <a:r>
              <a:rPr lang="fr-FR" sz="1300" dirty="0">
                <a:effectLst/>
                <a:latin typeface="Bahnschrift" panose="020B0502040204020203" pitchFamily="34" charset="0"/>
                <a:ea typeface="Calibri" panose="020F0502020204030204" pitchFamily="34" charset="0"/>
                <a:cs typeface="Times New Roman" panose="02020603050405020304" pitchFamily="18" charset="0"/>
              </a:rPr>
              <a:t>sont des lieux, des temps et des espaces d’information, de rencontres et d’échanges, animés par deux psychologues ayant une expertise sur la question des aidants. </a:t>
            </a:r>
            <a:endParaRPr lang="fr-FR" sz="1300" dirty="0">
              <a:effectLst/>
              <a:latin typeface="Bahnschrift" panose="020B0502040204020203" pitchFamily="34" charset="0"/>
              <a:ea typeface="Times New Roman" panose="02020603050405020304" pitchFamily="18" charset="0"/>
              <a:cs typeface="Times New Roman" panose="02020603050405020304" pitchFamily="18" charset="0"/>
            </a:endParaRPr>
          </a:p>
          <a:p>
            <a:pPr algn="just"/>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Ces moments permettent aux aidants non professionnels de se retrouver, se ressourcer, rencontrer d’autres personnes dans la même situation, avec qui exprimer et partager ses problématiques vécues au quotidien, recevoir des conseils de professionnels ou tout simplement sortir un peu du quotidien en allant boire un café.</a:t>
            </a:r>
          </a:p>
          <a:p>
            <a:pPr algn="just"/>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Ces groupes peuvent être une belle occasion de se sentir </a:t>
            </a:r>
            <a:r>
              <a:rPr lang="fr-FR" sz="1300" dirty="0" err="1">
                <a:effectLst/>
                <a:latin typeface="Bahnschrift" panose="020B0502040204020203" pitchFamily="34" charset="0"/>
                <a:ea typeface="Times New Roman" panose="02020603050405020304" pitchFamily="18" charset="0"/>
                <a:cs typeface="Times New Roman" panose="02020603050405020304" pitchFamily="18" charset="0"/>
              </a:rPr>
              <a:t>compris.e</a:t>
            </a:r>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 et moins </a:t>
            </a:r>
            <a:r>
              <a:rPr lang="fr-FR" sz="1300" dirty="0" err="1">
                <a:effectLst/>
                <a:latin typeface="Bahnschrift" panose="020B0502040204020203" pitchFamily="34" charset="0"/>
                <a:ea typeface="Times New Roman" panose="02020603050405020304" pitchFamily="18" charset="0"/>
                <a:cs typeface="Times New Roman" panose="02020603050405020304" pitchFamily="18" charset="0"/>
              </a:rPr>
              <a:t>seul.e</a:t>
            </a:r>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a:t>
            </a:r>
          </a:p>
          <a:p>
            <a:pPr algn="just"/>
            <a:r>
              <a:rPr lang="fr-FR" sz="700" dirty="0">
                <a:effectLst/>
                <a:latin typeface="Bahnschrift" panose="020B0502040204020203" pitchFamily="34" charset="0"/>
                <a:ea typeface="Calibri" panose="020F0502020204030204" pitchFamily="34" charset="0"/>
                <a:cs typeface="Times New Roman" panose="02020603050405020304" pitchFamily="18" charset="0"/>
              </a:rPr>
              <a:t> </a:t>
            </a:r>
            <a:endParaRPr lang="fr-FR" sz="700" dirty="0">
              <a:effectLst/>
              <a:latin typeface="Bahnschrift" panose="020B0502040204020203" pitchFamily="34" charset="0"/>
              <a:ea typeface="Times New Roman" panose="02020603050405020304" pitchFamily="18" charset="0"/>
              <a:cs typeface="Times New Roman" panose="02020603050405020304" pitchFamily="18" charset="0"/>
            </a:endParaRPr>
          </a:p>
          <a:p>
            <a:pPr algn="just"/>
            <a:r>
              <a:rPr lang="fr-FR" sz="1300" dirty="0">
                <a:solidFill>
                  <a:srgbClr val="000000"/>
                </a:solidFill>
                <a:effectLst/>
                <a:uFill>
                  <a:solidFill>
                    <a:srgbClr val="000000"/>
                  </a:solidFill>
                </a:uFill>
                <a:latin typeface="Bahnschrift" panose="020B0502040204020203" pitchFamily="34" charset="0"/>
                <a:ea typeface="Helvetica" panose="020B0604020202020204" pitchFamily="34" charset="0"/>
                <a:cs typeface="Arial" panose="020B0604020202020204" pitchFamily="34" charset="0"/>
              </a:rPr>
              <a:t>Ils sont </a:t>
            </a:r>
            <a:r>
              <a:rPr lang="fr-FR" sz="1300" b="1" dirty="0">
                <a:solidFill>
                  <a:srgbClr val="000000"/>
                </a:solidFill>
                <a:effectLst/>
                <a:uFill>
                  <a:solidFill>
                    <a:srgbClr val="000000"/>
                  </a:solidFill>
                </a:uFill>
                <a:latin typeface="Bahnschrift" panose="020B0502040204020203" pitchFamily="34" charset="0"/>
                <a:ea typeface="Helvetica" panose="020B0604020202020204" pitchFamily="34" charset="0"/>
                <a:cs typeface="Arial" panose="020B0604020202020204" pitchFamily="34" charset="0"/>
              </a:rPr>
              <a:t>gratuits</a:t>
            </a:r>
            <a:r>
              <a:rPr lang="fr-FR" sz="1300" dirty="0">
                <a:solidFill>
                  <a:srgbClr val="000000"/>
                </a:solidFill>
                <a:effectLst/>
                <a:uFill>
                  <a:solidFill>
                    <a:srgbClr val="000000"/>
                  </a:solidFill>
                </a:uFill>
                <a:latin typeface="Bahnschrift" panose="020B0502040204020203" pitchFamily="34" charset="0"/>
                <a:ea typeface="Helvetica" panose="020B0604020202020204" pitchFamily="34" charset="0"/>
                <a:cs typeface="Arial" panose="020B0604020202020204" pitchFamily="34" charset="0"/>
              </a:rPr>
              <a:t>, ouverts à tous les aidants non professionnels, quels que soient l'âge et la pathologie de la personne accompagnée. Ils se tiennent une fois par mois, pour une durée d’1h30.</a:t>
            </a:r>
            <a:endParaRPr lang="fr-FR" sz="1300" dirty="0">
              <a:solidFill>
                <a:srgbClr val="000000"/>
              </a:solidFill>
              <a:effectLst/>
              <a:uFill>
                <a:solidFill>
                  <a:srgbClr val="000000"/>
                </a:solidFill>
              </a:uFill>
              <a:latin typeface="Bahnschrift" panose="020B0502040204020203" pitchFamily="34" charset="0"/>
              <a:ea typeface="Helvetica" panose="020B0604020202020204" pitchFamily="34" charset="0"/>
            </a:endParaRPr>
          </a:p>
          <a:p>
            <a:r>
              <a:rPr lang="fr-FR" sz="700" dirty="0">
                <a:solidFill>
                  <a:srgbClr val="000000"/>
                </a:solidFill>
                <a:effectLst/>
                <a:uFill>
                  <a:solidFill>
                    <a:srgbClr val="000000"/>
                  </a:solidFill>
                </a:uFill>
                <a:latin typeface="Bahnschrift" panose="020B0502040204020203" pitchFamily="34" charset="0"/>
                <a:ea typeface="Helvetica" panose="020B0604020202020204" pitchFamily="34" charset="0"/>
              </a:rPr>
              <a:t> </a:t>
            </a:r>
            <a:endParaRPr lang="fr-FR" sz="700" dirty="0">
              <a:effectLst/>
              <a:latin typeface="Bahnschrift" panose="020B0502040204020203" pitchFamily="34" charset="0"/>
              <a:ea typeface="Times New Roman" panose="02020603050405020304" pitchFamily="18" charset="0"/>
              <a:cs typeface="Times New Roman" panose="02020603050405020304" pitchFamily="18" charset="0"/>
            </a:endParaRPr>
          </a:p>
          <a:p>
            <a:pPr algn="just"/>
            <a:r>
              <a:rPr lang="fr-FR" sz="1300" dirty="0">
                <a:solidFill>
                  <a:srgbClr val="000000"/>
                </a:solidFill>
                <a:effectLst/>
                <a:uFill>
                  <a:solidFill>
                    <a:srgbClr val="000000"/>
                  </a:solidFill>
                </a:uFill>
                <a:latin typeface="Bahnschrift" panose="020B0502040204020203" pitchFamily="34" charset="0"/>
                <a:ea typeface="Helvetica" panose="020B0604020202020204" pitchFamily="34" charset="0"/>
              </a:rPr>
              <a:t>Plus d’informations sur l’Association Française des Aidants : </a:t>
            </a:r>
            <a:r>
              <a:rPr lang="fr-FR" sz="1300" u="none" strike="noStrike" dirty="0">
                <a:solidFill>
                  <a:srgbClr val="000000"/>
                </a:solidFill>
                <a:effectLst/>
                <a:uFill>
                  <a:solidFill>
                    <a:srgbClr val="000000"/>
                  </a:solidFill>
                </a:uFill>
                <a:latin typeface="Bahnschrift" panose="020B0502040204020203" pitchFamily="34" charset="0"/>
                <a:ea typeface="Helvetica" panose="020B0604020202020204" pitchFamily="34" charset="0"/>
                <a:hlinkClick r:id="rId2"/>
              </a:rPr>
              <a:t>https://www.aidants.fr/</a:t>
            </a:r>
            <a:r>
              <a:rPr lang="fr-FR" sz="1300" dirty="0">
                <a:solidFill>
                  <a:srgbClr val="000000"/>
                </a:solidFill>
                <a:effectLst/>
                <a:uFill>
                  <a:solidFill>
                    <a:srgbClr val="000000"/>
                  </a:solidFill>
                </a:uFill>
                <a:latin typeface="Bahnschrift" panose="020B0502040204020203" pitchFamily="34" charset="0"/>
                <a:ea typeface="Helvetica" panose="020B0604020202020204" pitchFamily="34" charset="0"/>
              </a:rPr>
              <a:t>  </a:t>
            </a:r>
          </a:p>
          <a:p>
            <a:pPr algn="just"/>
            <a:r>
              <a:rPr lang="fr-FR" sz="1300" dirty="0">
                <a:effectLst/>
                <a:latin typeface="Bahnschrift" panose="020B0502040204020203" pitchFamily="34" charset="0"/>
                <a:ea typeface="Times New Roman" panose="02020603050405020304" pitchFamily="18" charset="0"/>
                <a:cs typeface="Times New Roman" panose="02020603050405020304" pitchFamily="18" charset="0"/>
              </a:rPr>
              <a:t>Pour plus de renseignements, vous pouvez contacter l’AFAPEI Sud Alsace au 06.86.24.19.67 et sur https://www.afapeisudalsace.org/</a:t>
            </a:r>
          </a:p>
        </p:txBody>
      </p:sp>
      <p:sp>
        <p:nvSpPr>
          <p:cNvPr id="4" name="ZoneTexte 3">
            <a:extLst>
              <a:ext uri="{FF2B5EF4-FFF2-40B4-BE49-F238E27FC236}">
                <a16:creationId xmlns:a16="http://schemas.microsoft.com/office/drawing/2014/main" id="{90ABB3FC-884B-53B6-BAB1-DC57633FDB90}"/>
              </a:ext>
            </a:extLst>
          </p:cNvPr>
          <p:cNvSpPr txBox="1"/>
          <p:nvPr/>
        </p:nvSpPr>
        <p:spPr>
          <a:xfrm>
            <a:off x="0" y="3923928"/>
            <a:ext cx="321297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Café des aidants</a:t>
            </a:r>
          </a:p>
        </p:txBody>
      </p:sp>
      <p:sp>
        <p:nvSpPr>
          <p:cNvPr id="8" name="ZoneTexte 7">
            <a:extLst>
              <a:ext uri="{FF2B5EF4-FFF2-40B4-BE49-F238E27FC236}">
                <a16:creationId xmlns:a16="http://schemas.microsoft.com/office/drawing/2014/main" id="{C9907A81-7F88-BFC8-BB83-E98E3DB09170}"/>
              </a:ext>
            </a:extLst>
          </p:cNvPr>
          <p:cNvSpPr txBox="1"/>
          <p:nvPr/>
        </p:nvSpPr>
        <p:spPr>
          <a:xfrm>
            <a:off x="18962" y="587661"/>
            <a:ext cx="3472004" cy="3043013"/>
          </a:xfrm>
          <a:prstGeom prst="rect">
            <a:avLst/>
          </a:prstGeom>
          <a:noFill/>
        </p:spPr>
        <p:txBody>
          <a:bodyPr wrap="square">
            <a:spAutoFit/>
          </a:bodyPr>
          <a:lstStyle/>
          <a:p>
            <a:pPr>
              <a:lnSpc>
                <a:spcPct val="107000"/>
              </a:lnSpc>
              <a:spcAft>
                <a:spcPts val="800"/>
              </a:spcAft>
              <a:buNone/>
            </a:pP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Am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Sunntig</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noch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sin mir in Wald</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Mitnander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geh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spaziere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Me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hat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noch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känne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üse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halt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Wie's</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Läwe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isch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em</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liere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p>
          <a:p>
            <a:pPr>
              <a:lnSpc>
                <a:spcPct val="107000"/>
              </a:lnSpc>
              <a:spcAft>
                <a:spcPts val="800"/>
              </a:spcAft>
              <a:buNone/>
            </a:pP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Die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Bèemel</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strecke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müed</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die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Bràm</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Schunt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fànge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Blett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falle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Was</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heit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no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fröi</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d'</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Hämel</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Kritt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räddi</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willt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entgalle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p>
          <a:p>
            <a:pPr>
              <a:lnSpc>
                <a:spcPct val="107000"/>
              </a:lnSpc>
              <a:spcAft>
                <a:spcPts val="800"/>
              </a:spcAft>
              <a:buNone/>
            </a:pP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D'</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Wätter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werre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kàlder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d'</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Nàcht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wird</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lang</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S'</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Herz</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wird</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meh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so</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sàhle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Me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fühlt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dass</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d'</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Sonn</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sich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hèlzt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z'Ràng</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Un d'</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Natur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will</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schelle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p>
        </p:txBody>
      </p:sp>
      <p:sp>
        <p:nvSpPr>
          <p:cNvPr id="12" name="ZoneTexte 11">
            <a:extLst>
              <a:ext uri="{FF2B5EF4-FFF2-40B4-BE49-F238E27FC236}">
                <a16:creationId xmlns:a16="http://schemas.microsoft.com/office/drawing/2014/main" id="{2BF7843A-B18C-124A-4841-C5D1038E7D99}"/>
              </a:ext>
            </a:extLst>
          </p:cNvPr>
          <p:cNvSpPr txBox="1"/>
          <p:nvPr/>
        </p:nvSpPr>
        <p:spPr>
          <a:xfrm>
            <a:off x="0" y="0"/>
            <a:ext cx="4293096"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Poème alsacien : Im </a:t>
            </a:r>
            <a:r>
              <a:rPr lang="fr-FR" sz="2400" b="1" dirty="0" err="1">
                <a:solidFill>
                  <a:schemeClr val="tx1"/>
                </a:solidFill>
                <a:latin typeface="Bahnschrift" pitchFamily="34" charset="0"/>
              </a:rPr>
              <a:t>Spotjohr</a:t>
            </a:r>
            <a:endParaRPr lang="fr-FR" sz="2400" b="1" dirty="0">
              <a:solidFill>
                <a:schemeClr val="tx1"/>
              </a:solidFill>
              <a:latin typeface="Bahnschrift" pitchFamily="34" charset="0"/>
            </a:endParaRPr>
          </a:p>
        </p:txBody>
      </p:sp>
      <p:sp>
        <p:nvSpPr>
          <p:cNvPr id="10" name="ZoneTexte 9">
            <a:extLst>
              <a:ext uri="{FF2B5EF4-FFF2-40B4-BE49-F238E27FC236}">
                <a16:creationId xmlns:a16="http://schemas.microsoft.com/office/drawing/2014/main" id="{4941F833-D9FE-5C37-FF9B-56C001FB465B}"/>
              </a:ext>
            </a:extLst>
          </p:cNvPr>
          <p:cNvSpPr txBox="1"/>
          <p:nvPr/>
        </p:nvSpPr>
        <p:spPr>
          <a:xfrm>
            <a:off x="3490966" y="587661"/>
            <a:ext cx="3744416" cy="2684581"/>
          </a:xfrm>
          <a:prstGeom prst="rect">
            <a:avLst/>
          </a:prstGeom>
          <a:noFill/>
        </p:spPr>
        <p:txBody>
          <a:bodyPr wrap="square">
            <a:spAutoFit/>
          </a:bodyPr>
          <a:lstStyle/>
          <a:p>
            <a:pPr>
              <a:lnSpc>
                <a:spcPct val="107000"/>
              </a:lnSpc>
              <a:spcAft>
                <a:spcPts val="800"/>
              </a:spcAft>
              <a:buNone/>
            </a:pP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Doch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ower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all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dem</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trübe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Schein,</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Gibt's</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au e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Sàch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so</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liab</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Wo</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macht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das</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Herz</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so</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wäig</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und</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frey</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Es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isch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unser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liaber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Grab</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p>
          <a:p>
            <a:pPr>
              <a:lnSpc>
                <a:spcPct val="107000"/>
              </a:lnSpc>
              <a:spcAft>
                <a:spcPts val="800"/>
              </a:spcAft>
              <a:buNone/>
            </a:pP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D'</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Spòtjohr</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isch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wie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e Lied,</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Das vo s'</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Leble</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szählt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Es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bringt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e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Ruah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es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macht</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uns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müd</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br>
              <a:rPr lang="fr-FR" sz="1400" kern="100" dirty="0">
                <a:effectLst/>
                <a:latin typeface="Bahnschrift" panose="020B0502040204020203" pitchFamily="34" charset="0"/>
                <a:ea typeface="Aptos" panose="020B0004020202020204" pitchFamily="34" charset="0"/>
                <a:cs typeface="Times New Roman" panose="02020603050405020304" pitchFamily="18" charset="0"/>
              </a:rPr>
            </a:b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Doch</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au es,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wo</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 uns </a:t>
            </a:r>
            <a:r>
              <a:rPr lang="fr-FR" sz="1400" kern="100" dirty="0" err="1">
                <a:effectLst/>
                <a:latin typeface="Bahnschrift" panose="020B0502040204020203" pitchFamily="34" charset="0"/>
                <a:ea typeface="Aptos" panose="020B0004020202020204" pitchFamily="34" charset="0"/>
                <a:cs typeface="Times New Roman" panose="02020603050405020304" pitchFamily="18" charset="0"/>
              </a:rPr>
              <a:t>heil</a:t>
            </a:r>
            <a:r>
              <a:rPr lang="fr-FR" sz="1400" kern="100" dirty="0">
                <a:effectLst/>
                <a:latin typeface="Bahnschrift" panose="020B0502040204020203" pitchFamily="34" charset="0"/>
                <a:ea typeface="Aptos" panose="020B0004020202020204" pitchFamily="34" charset="0"/>
                <a:cs typeface="Times New Roman" panose="02020603050405020304" pitchFamily="18" charset="0"/>
              </a:rPr>
              <a:t>.</a:t>
            </a:r>
            <a:endParaRPr lang="fr-FR" sz="800" kern="100" dirty="0">
              <a:effectLst/>
              <a:latin typeface="Bahnschrift" panose="020B0502040204020203" pitchFamily="34" charset="0"/>
              <a:ea typeface="Aptos" panose="020B0004020202020204" pitchFamily="34" charset="0"/>
              <a:cs typeface="Times New Roman" panose="02020603050405020304" pitchFamily="18" charset="0"/>
            </a:endParaRPr>
          </a:p>
          <a:p>
            <a:pPr>
              <a:lnSpc>
                <a:spcPct val="107000"/>
              </a:lnSpc>
              <a:buNone/>
            </a:pPr>
            <a:r>
              <a:rPr lang="fr-FR" sz="1400" kern="100" dirty="0">
                <a:latin typeface="Bahnschrift" panose="020B0502040204020203" pitchFamily="34" charset="0"/>
                <a:ea typeface="Aptos" panose="020B0004020202020204" pitchFamily="34" charset="0"/>
                <a:cs typeface="Times New Roman" panose="02020603050405020304" pitchFamily="18" charset="0"/>
              </a:rPr>
              <a:t>d’Auguste </a:t>
            </a:r>
          </a:p>
          <a:p>
            <a:pPr>
              <a:lnSpc>
                <a:spcPct val="107000"/>
              </a:lnSpc>
              <a:buNone/>
            </a:pPr>
            <a:r>
              <a:rPr lang="fr-FR" sz="1400" kern="100" dirty="0" err="1">
                <a:latin typeface="Bahnschrift" panose="020B0502040204020203" pitchFamily="34" charset="0"/>
                <a:ea typeface="Aptos" panose="020B0004020202020204" pitchFamily="34" charset="0"/>
                <a:cs typeface="Times New Roman" panose="02020603050405020304" pitchFamily="18" charset="0"/>
              </a:rPr>
              <a:t>Lusting</a:t>
            </a:r>
            <a:endParaRPr lang="fr-FR" sz="1400" kern="100" dirty="0">
              <a:effectLst/>
              <a:latin typeface="Bahnschrift" panose="020B0502040204020203" pitchFamily="34" charset="0"/>
              <a:ea typeface="Aptos" panose="020B0004020202020204" pitchFamily="34" charset="0"/>
              <a:cs typeface="Times New Roman" panose="02020603050405020304" pitchFamily="18" charset="0"/>
            </a:endParaRPr>
          </a:p>
        </p:txBody>
      </p:sp>
      <p:pic>
        <p:nvPicPr>
          <p:cNvPr id="11" name="Image 10">
            <a:extLst>
              <a:ext uri="{FF2B5EF4-FFF2-40B4-BE49-F238E27FC236}">
                <a16:creationId xmlns:a16="http://schemas.microsoft.com/office/drawing/2014/main" id="{C73115C0-01FD-C7ED-3362-AE2A44BE3D82}"/>
              </a:ext>
            </a:extLst>
          </p:cNvPr>
          <p:cNvPicPr>
            <a:picLocks noChangeAspect="1"/>
          </p:cNvPicPr>
          <p:nvPr/>
        </p:nvPicPr>
        <p:blipFill>
          <a:blip r:embed="rId3"/>
          <a:stretch>
            <a:fillRect/>
          </a:stretch>
        </p:blipFill>
        <p:spPr>
          <a:xfrm rot="5400000">
            <a:off x="5083748" y="2293650"/>
            <a:ext cx="1415648" cy="2132856"/>
          </a:xfrm>
          <a:prstGeom prst="rect">
            <a:avLst/>
          </a:prstGeom>
        </p:spPr>
      </p:pic>
    </p:spTree>
    <p:extLst>
      <p:ext uri="{BB962C8B-B14F-4D97-AF65-F5344CB8AC3E}">
        <p14:creationId xmlns:p14="http://schemas.microsoft.com/office/powerpoint/2010/main" val="409386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A491E52-21F1-A6CD-13B2-FA783625AE58}"/>
              </a:ext>
            </a:extLst>
          </p:cNvPr>
          <p:cNvSpPr txBox="1"/>
          <p:nvPr/>
        </p:nvSpPr>
        <p:spPr>
          <a:xfrm>
            <a:off x="0" y="16024"/>
            <a:ext cx="2276872"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France </a:t>
            </a:r>
            <a:r>
              <a:rPr lang="fr-FR" sz="2400" b="1" dirty="0" err="1">
                <a:solidFill>
                  <a:schemeClr val="tx1"/>
                </a:solidFill>
                <a:latin typeface="Bahnschrift" pitchFamily="34" charset="0"/>
              </a:rPr>
              <a:t>Rénov</a:t>
            </a:r>
            <a:r>
              <a:rPr lang="fr-FR" sz="2400" b="1" dirty="0">
                <a:solidFill>
                  <a:schemeClr val="tx1"/>
                </a:solidFill>
                <a:latin typeface="Bahnschrift" pitchFamily="34" charset="0"/>
              </a:rPr>
              <a:t>’ </a:t>
            </a:r>
          </a:p>
        </p:txBody>
      </p:sp>
      <p:sp>
        <p:nvSpPr>
          <p:cNvPr id="4" name="ZoneTexte 3">
            <a:extLst>
              <a:ext uri="{FF2B5EF4-FFF2-40B4-BE49-F238E27FC236}">
                <a16:creationId xmlns:a16="http://schemas.microsoft.com/office/drawing/2014/main" id="{036745B0-776B-3B03-60B3-AAC33E271DF9}"/>
              </a:ext>
            </a:extLst>
          </p:cNvPr>
          <p:cNvSpPr txBox="1"/>
          <p:nvPr/>
        </p:nvSpPr>
        <p:spPr>
          <a:xfrm>
            <a:off x="0" y="683568"/>
            <a:ext cx="6858000" cy="6124754"/>
          </a:xfrm>
          <a:prstGeom prst="rect">
            <a:avLst/>
          </a:prstGeom>
          <a:noFill/>
        </p:spPr>
        <p:txBody>
          <a:bodyPr wrap="square">
            <a:spAutoFit/>
          </a:bodyPr>
          <a:lstStyle/>
          <a:p>
            <a:pPr algn="just"/>
            <a:r>
              <a:rPr lang="fr-FR" sz="1400" dirty="0">
                <a:latin typeface="Bahnschrift" panose="020B0502040204020203" pitchFamily="34" charset="0"/>
              </a:rPr>
              <a:t>Vous avez prévu de rénover votre habitat ?</a:t>
            </a:r>
          </a:p>
          <a:p>
            <a:pPr algn="just"/>
            <a:endParaRPr lang="fr-FR" sz="1400" dirty="0">
              <a:latin typeface="Bahnschrift" panose="020B0502040204020203" pitchFamily="34" charset="0"/>
            </a:endParaRPr>
          </a:p>
          <a:p>
            <a:pPr algn="just"/>
            <a:r>
              <a:rPr lang="fr-FR" sz="1400" dirty="0">
                <a:latin typeface="Bahnschrift" panose="020B0502040204020203" pitchFamily="34" charset="0"/>
              </a:rPr>
              <a:t>L’espace France </a:t>
            </a:r>
            <a:r>
              <a:rPr lang="fr-FR" sz="1400" dirty="0" err="1">
                <a:latin typeface="Bahnschrift" panose="020B0502040204020203" pitchFamily="34" charset="0"/>
              </a:rPr>
              <a:t>Rénov</a:t>
            </a:r>
            <a:r>
              <a:rPr lang="fr-FR" sz="1400" dirty="0">
                <a:latin typeface="Bahnschrift" panose="020B0502040204020203" pitchFamily="34" charset="0"/>
              </a:rPr>
              <a:t>’ porté par le Pays du Sundgau est le guichet unique pour vous accompagner dans vos travaux de rénovation de l’habitat. </a:t>
            </a:r>
          </a:p>
          <a:p>
            <a:pPr algn="just"/>
            <a:r>
              <a:rPr lang="fr-FR" sz="1400" dirty="0">
                <a:latin typeface="Bahnschrift" panose="020B0502040204020203" pitchFamily="34" charset="0"/>
              </a:rPr>
              <a:t>Il s’agit d’un service gratuit, neutre et indépendant. </a:t>
            </a:r>
          </a:p>
          <a:p>
            <a:pPr algn="just"/>
            <a:endParaRPr lang="fr-FR" sz="1400" dirty="0">
              <a:latin typeface="Bahnschrift" panose="020B0502040204020203" pitchFamily="34" charset="0"/>
            </a:endParaRPr>
          </a:p>
          <a:p>
            <a:pPr algn="just"/>
            <a:r>
              <a:rPr lang="fr-FR" sz="1400" dirty="0">
                <a:latin typeface="Bahnschrift" panose="020B0502040204020203" pitchFamily="34" charset="0"/>
              </a:rPr>
              <a:t>L’accompagnement se fait en 3 étapes : </a:t>
            </a:r>
          </a:p>
          <a:p>
            <a:pPr marL="342900" indent="-342900" algn="just">
              <a:buAutoNum type="arabicPeriod"/>
            </a:pPr>
            <a:r>
              <a:rPr lang="fr-FR" sz="1400" dirty="0">
                <a:latin typeface="Bahnschrift" panose="020B0502040204020203" pitchFamily="34" charset="0"/>
              </a:rPr>
              <a:t>Un premier niveau d’information sur les aides financières disponibles et une évaluation des besoins pour rénover le logement (maisons individuelles, logements dans un bâtiment collectif). </a:t>
            </a:r>
          </a:p>
          <a:p>
            <a:pPr marL="342900" indent="-342900" algn="just">
              <a:buAutoNum type="arabicPeriod"/>
            </a:pPr>
            <a:r>
              <a:rPr lang="fr-FR" sz="1400" dirty="0">
                <a:latin typeface="Bahnschrift" panose="020B0502040204020203" pitchFamily="34" charset="0"/>
              </a:rPr>
              <a:t>Un accompagnement personnalisé sur les choix techniques et les priorités de réalisations. </a:t>
            </a:r>
          </a:p>
          <a:p>
            <a:pPr marL="342900" indent="-342900" algn="just">
              <a:buAutoNum type="arabicPeriod"/>
            </a:pPr>
            <a:r>
              <a:rPr lang="fr-FR" sz="1400">
                <a:latin typeface="Bahnschrift" panose="020B0502040204020203" pitchFamily="34" charset="0"/>
              </a:rPr>
              <a:t>Un </a:t>
            </a:r>
            <a:r>
              <a:rPr lang="fr-FR" sz="1400" dirty="0">
                <a:latin typeface="Bahnschrift" panose="020B0502040204020203" pitchFamily="34" charset="0"/>
              </a:rPr>
              <a:t>suivi du porteur de projets jusqu’à l’engagement des travaux. </a:t>
            </a:r>
          </a:p>
          <a:p>
            <a:pPr algn="just"/>
            <a:endParaRPr lang="fr-FR" sz="1400" dirty="0">
              <a:latin typeface="Bahnschrift" panose="020B0502040204020203" pitchFamily="34" charset="0"/>
            </a:endParaRPr>
          </a:p>
          <a:p>
            <a:pPr algn="just"/>
            <a:r>
              <a:rPr lang="fr-FR" sz="1400" dirty="0">
                <a:latin typeface="Bahnschrift" panose="020B0502040204020203" pitchFamily="34" charset="0"/>
              </a:rPr>
              <a:t>Afin de se rapprocher autant que possible des habitants du territoire, le Pays du Sundgau tiendra des permanences pour vous conseiller au sein de l’Espace France Service de Dannemarie les : </a:t>
            </a:r>
          </a:p>
          <a:p>
            <a:pPr marL="285750" indent="-285750" algn="just">
              <a:buFontTx/>
              <a:buChar char="-"/>
            </a:pPr>
            <a:r>
              <a:rPr lang="fr-FR" sz="1400" dirty="0">
                <a:latin typeface="Bahnschrift" panose="020B0502040204020203" pitchFamily="34" charset="0"/>
              </a:rPr>
              <a:t>Lundi 22 septembre 2025 </a:t>
            </a:r>
          </a:p>
          <a:p>
            <a:pPr marL="285750" indent="-285750" algn="just">
              <a:buFontTx/>
              <a:buChar char="-"/>
            </a:pPr>
            <a:r>
              <a:rPr lang="fr-FR" sz="1400" dirty="0">
                <a:latin typeface="Bahnschrift" panose="020B0502040204020203" pitchFamily="34" charset="0"/>
              </a:rPr>
              <a:t>Lundi 24 novembre 2025 </a:t>
            </a:r>
          </a:p>
          <a:p>
            <a:pPr marL="285750" indent="-285750" algn="just">
              <a:buFontTx/>
              <a:buChar char="-"/>
            </a:pPr>
            <a:r>
              <a:rPr lang="fr-FR" sz="1400" dirty="0">
                <a:latin typeface="Bahnschrift" panose="020B0502040204020203" pitchFamily="34" charset="0"/>
              </a:rPr>
              <a:t>Lundi 26 janvier 2026 </a:t>
            </a:r>
          </a:p>
          <a:p>
            <a:pPr algn="just"/>
            <a:r>
              <a:rPr lang="fr-FR" sz="1400" dirty="0">
                <a:latin typeface="Bahnschrift" panose="020B0502040204020203" pitchFamily="34" charset="0"/>
              </a:rPr>
              <a:t>Et au sein de l’Espace France Service </a:t>
            </a:r>
          </a:p>
          <a:p>
            <a:pPr algn="just"/>
            <a:r>
              <a:rPr lang="fr-FR" sz="1400" dirty="0">
                <a:latin typeface="Bahnschrift" panose="020B0502040204020203" pitchFamily="34" charset="0"/>
              </a:rPr>
              <a:t>de Ferrette les : </a:t>
            </a:r>
          </a:p>
          <a:p>
            <a:pPr marL="285750" indent="-285750" algn="just">
              <a:buFontTx/>
              <a:buChar char="-"/>
            </a:pPr>
            <a:r>
              <a:rPr lang="fr-FR" sz="1400" dirty="0">
                <a:latin typeface="Bahnschrift" panose="020B0502040204020203" pitchFamily="34" charset="0"/>
              </a:rPr>
              <a:t>Lundi 27 octobre 2025 </a:t>
            </a:r>
          </a:p>
          <a:p>
            <a:pPr marL="285750" indent="-285750" algn="just">
              <a:buFontTx/>
              <a:buChar char="-"/>
            </a:pPr>
            <a:r>
              <a:rPr lang="fr-FR" sz="1400" dirty="0">
                <a:latin typeface="Bahnschrift" panose="020B0502040204020203" pitchFamily="34" charset="0"/>
              </a:rPr>
              <a:t>Lundi 15 décembre 2025 </a:t>
            </a:r>
          </a:p>
          <a:p>
            <a:pPr marL="285750" indent="-285750" algn="just">
              <a:buFontTx/>
              <a:buChar char="-"/>
            </a:pPr>
            <a:r>
              <a:rPr lang="fr-FR" sz="1400" dirty="0">
                <a:latin typeface="Bahnschrift" panose="020B0502040204020203" pitchFamily="34" charset="0"/>
              </a:rPr>
              <a:t>Lundi 23 février 2026 </a:t>
            </a:r>
          </a:p>
          <a:p>
            <a:pPr algn="just"/>
            <a:endParaRPr lang="fr-FR" sz="1400" dirty="0">
              <a:latin typeface="Bahnschrift" panose="020B0502040204020203" pitchFamily="34" charset="0"/>
            </a:endParaRPr>
          </a:p>
          <a:p>
            <a:pPr algn="just"/>
            <a:r>
              <a:rPr lang="fr-FR" sz="1400" dirty="0">
                <a:latin typeface="Bahnschrift" panose="020B0502040204020203" pitchFamily="34" charset="0"/>
              </a:rPr>
              <a:t>N’hésitez pas à nous contacter pour vous accompagner dans votre projet. Par mail : conseiller.renovation@pays-sundgau.fr Ou par téléphone au 03 89 25 96 68</a:t>
            </a:r>
          </a:p>
        </p:txBody>
      </p:sp>
      <p:pic>
        <p:nvPicPr>
          <p:cNvPr id="9" name="Image 8">
            <a:extLst>
              <a:ext uri="{FF2B5EF4-FFF2-40B4-BE49-F238E27FC236}">
                <a16:creationId xmlns:a16="http://schemas.microsoft.com/office/drawing/2014/main" id="{5CA25E40-CBF1-98A7-1C93-8616049521AF}"/>
              </a:ext>
            </a:extLst>
          </p:cNvPr>
          <p:cNvPicPr>
            <a:picLocks noChangeAspect="1"/>
          </p:cNvPicPr>
          <p:nvPr/>
        </p:nvPicPr>
        <p:blipFill>
          <a:blip r:embed="rId2"/>
          <a:stretch>
            <a:fillRect/>
          </a:stretch>
        </p:blipFill>
        <p:spPr>
          <a:xfrm>
            <a:off x="3445742" y="4283968"/>
            <a:ext cx="3143022" cy="1785345"/>
          </a:xfrm>
          <a:prstGeom prst="rect">
            <a:avLst/>
          </a:prstGeom>
        </p:spPr>
      </p:pic>
      <p:pic>
        <p:nvPicPr>
          <p:cNvPr id="11" name="Image 10">
            <a:extLst>
              <a:ext uri="{FF2B5EF4-FFF2-40B4-BE49-F238E27FC236}">
                <a16:creationId xmlns:a16="http://schemas.microsoft.com/office/drawing/2014/main" id="{D86E5725-47D5-DB74-6E81-E6FA92CF6C34}"/>
              </a:ext>
            </a:extLst>
          </p:cNvPr>
          <p:cNvPicPr>
            <a:picLocks noChangeAspect="1"/>
          </p:cNvPicPr>
          <p:nvPr/>
        </p:nvPicPr>
        <p:blipFill>
          <a:blip r:embed="rId3"/>
          <a:stretch>
            <a:fillRect/>
          </a:stretch>
        </p:blipFill>
        <p:spPr>
          <a:xfrm>
            <a:off x="1628800" y="6808323"/>
            <a:ext cx="3464650" cy="2319654"/>
          </a:xfrm>
          <a:prstGeom prst="rect">
            <a:avLst/>
          </a:prstGeom>
        </p:spPr>
      </p:pic>
    </p:spTree>
    <p:extLst>
      <p:ext uri="{BB962C8B-B14F-4D97-AF65-F5344CB8AC3E}">
        <p14:creationId xmlns:p14="http://schemas.microsoft.com/office/powerpoint/2010/main" val="3115859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175BD65-F97B-35D2-1FD8-B33C019E7EF0}"/>
              </a:ext>
            </a:extLst>
          </p:cNvPr>
          <p:cNvSpPr txBox="1"/>
          <p:nvPr/>
        </p:nvSpPr>
        <p:spPr>
          <a:xfrm>
            <a:off x="0" y="16024"/>
            <a:ext cx="342900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Ateliers numériques</a:t>
            </a:r>
          </a:p>
        </p:txBody>
      </p:sp>
      <p:pic>
        <p:nvPicPr>
          <p:cNvPr id="4" name="Image 3">
            <a:extLst>
              <a:ext uri="{FF2B5EF4-FFF2-40B4-BE49-F238E27FC236}">
                <a16:creationId xmlns:a16="http://schemas.microsoft.com/office/drawing/2014/main" id="{C6E7895F-E1B3-B705-1E82-F93F5938B24E}"/>
              </a:ext>
            </a:extLst>
          </p:cNvPr>
          <p:cNvPicPr>
            <a:picLocks noChangeAspect="1"/>
          </p:cNvPicPr>
          <p:nvPr/>
        </p:nvPicPr>
        <p:blipFill>
          <a:blip r:embed="rId2"/>
          <a:stretch>
            <a:fillRect/>
          </a:stretch>
        </p:blipFill>
        <p:spPr>
          <a:xfrm>
            <a:off x="103808" y="503171"/>
            <a:ext cx="6650384" cy="8517158"/>
          </a:xfrm>
          <a:prstGeom prst="rect">
            <a:avLst/>
          </a:prstGeom>
        </p:spPr>
      </p:pic>
    </p:spTree>
    <p:extLst>
      <p:ext uri="{BB962C8B-B14F-4D97-AF65-F5344CB8AC3E}">
        <p14:creationId xmlns:p14="http://schemas.microsoft.com/office/powerpoint/2010/main" val="34791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1C104B-3AE8-DE9C-B14E-AE0F4648AA0D}"/>
              </a:ext>
            </a:extLst>
          </p:cNvPr>
          <p:cNvSpPr txBox="1"/>
          <p:nvPr/>
        </p:nvSpPr>
        <p:spPr>
          <a:xfrm>
            <a:off x="0" y="16024"/>
            <a:ext cx="3789040" cy="461665"/>
          </a:xfrm>
          <a:prstGeom prst="rect">
            <a:avLst/>
          </a:prstGeom>
          <a:gradFill>
            <a:gsLst>
              <a:gs pos="12000">
                <a:srgbClr val="FF0000"/>
              </a:gs>
              <a:gs pos="45000">
                <a:srgbClr val="FFC000"/>
              </a:gs>
              <a:gs pos="65000">
                <a:srgbClr val="FFFF00"/>
              </a:gs>
              <a:gs pos="86000">
                <a:schemeClr val="bg1"/>
              </a:gs>
            </a:gsLst>
            <a:lin ang="13500000" scaled="1"/>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fr-FR" sz="2400" b="1" dirty="0">
                <a:solidFill>
                  <a:schemeClr val="tx1"/>
                </a:solidFill>
                <a:latin typeface="Bahnschrift" pitchFamily="34" charset="0"/>
              </a:rPr>
              <a:t>Association de gym G.E.A.</a:t>
            </a:r>
          </a:p>
        </p:txBody>
      </p:sp>
      <p:pic>
        <p:nvPicPr>
          <p:cNvPr id="4" name="Image 3">
            <a:extLst>
              <a:ext uri="{FF2B5EF4-FFF2-40B4-BE49-F238E27FC236}">
                <a16:creationId xmlns:a16="http://schemas.microsoft.com/office/drawing/2014/main" id="{E11039C1-5861-BC2D-1BE9-CD7C1C52FAC5}"/>
              </a:ext>
            </a:extLst>
          </p:cNvPr>
          <p:cNvPicPr>
            <a:picLocks noChangeAspect="1"/>
          </p:cNvPicPr>
          <p:nvPr/>
        </p:nvPicPr>
        <p:blipFill>
          <a:blip r:embed="rId2"/>
          <a:srcRect t="1573" b="2026"/>
          <a:stretch/>
        </p:blipFill>
        <p:spPr>
          <a:xfrm>
            <a:off x="404663" y="611560"/>
            <a:ext cx="6048673" cy="8338080"/>
          </a:xfrm>
          <a:prstGeom prst="rect">
            <a:avLst/>
          </a:prstGeom>
        </p:spPr>
      </p:pic>
    </p:spTree>
    <p:extLst>
      <p:ext uri="{BB962C8B-B14F-4D97-AF65-F5344CB8AC3E}">
        <p14:creationId xmlns:p14="http://schemas.microsoft.com/office/powerpoint/2010/main" val="2081281936"/>
      </p:ext>
    </p:extLst>
  </p:cSld>
  <p:clrMapOvr>
    <a:masterClrMapping/>
  </p:clrMapOvr>
</p:sld>
</file>

<file path=ppt/theme/theme1.xml><?xml version="1.0" encoding="utf-8"?>
<a:theme xmlns:a="http://schemas.openxmlformats.org/drawingml/2006/main" name="arriere-plan BM-Tlb 2021">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arriere-plan BM-Tlb 2021</Template>
  <TotalTime>11032</TotalTime>
  <Words>1587</Words>
  <Application>Microsoft Office PowerPoint</Application>
  <PresentationFormat>Affichage à l'écran (4:3)</PresentationFormat>
  <Paragraphs>115</Paragraphs>
  <Slides>8</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Bahnschrift</vt:lpstr>
      <vt:lpstr>Bradley Hand ITC</vt:lpstr>
      <vt:lpstr>Calibri</vt:lpstr>
      <vt:lpstr>arriere-plan BM-Tlb 2021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PC Germarobba</dc:creator>
  <cp:lastModifiedBy>stephanie</cp:lastModifiedBy>
  <cp:revision>285</cp:revision>
  <cp:lastPrinted>2023-04-18T12:40:55Z</cp:lastPrinted>
  <dcterms:created xsi:type="dcterms:W3CDTF">2020-10-20T07:47:34Z</dcterms:created>
  <dcterms:modified xsi:type="dcterms:W3CDTF">2025-09-23T10:03:11Z</dcterms:modified>
</cp:coreProperties>
</file>