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Lato" panose="020F0502020204030203" pitchFamily="34" charset="0"/>
      <p:regular r:id="rId35"/>
      <p:bold r:id="rId36"/>
    </p:embeddedFont>
    <p:embeddedFont>
      <p:font typeface="Lato Bold" panose="020F0502020204030203" pitchFamily="34" charset="0"/>
      <p:regular r:id="rId37"/>
      <p:bold r:id="rId38"/>
    </p:embeddedFont>
    <p:embeddedFont>
      <p:font typeface="Lato Italics" panose="020B0604020202020204" charset="0"/>
      <p:regular r:id="rId39"/>
    </p:embeddedFont>
    <p:embeddedFont>
      <p:font typeface="Montserrat" panose="00000500000000000000" pitchFamily="50" charset="0"/>
      <p:regular r:id="rId40"/>
      <p:bold r:id="rId41"/>
      <p:italic r:id="rId42"/>
      <p:boldItalic r:id="rId43"/>
    </p:embeddedFont>
    <p:embeddedFont>
      <p:font typeface="Montserrat Bold" panose="020B0604020202020204" charset="0"/>
      <p:regular r:id="rId44"/>
    </p:embeddedFont>
    <p:embeddedFont>
      <p:font typeface="Montserrat Italics" panose="020B0604020202020204" charset="0"/>
      <p:regular r:id="rId45"/>
    </p:embeddedFont>
    <p:embeddedFont>
      <p:font typeface="Open Sans 1" panose="020B0604020202020204" charset="0"/>
      <p:regular r:id="rId46"/>
    </p:embeddedFont>
    <p:embeddedFont>
      <p:font typeface="Open Sans 1 Bold" panose="020B0604020202020204" charset="0"/>
      <p:regular r:id="rId47"/>
    </p:embeddedFont>
    <p:embeddedFont>
      <p:font typeface="Open Sans 2"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8F110-5EA1-4F31-B36C-7E260F383C71}" v="1" dt="2024-08-07T11:48:22.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82" y="4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Dumont" userId="4ba90241-94ff-4df2-bd82-5716820ffe04" providerId="ADAL" clId="{0958F110-5EA1-4F31-B36C-7E260F383C71}"/>
    <pc:docChg chg="undo custSel modSld">
      <pc:chgData name="Claire Dumont" userId="4ba90241-94ff-4df2-bd82-5716820ffe04" providerId="ADAL" clId="{0958F110-5EA1-4F31-B36C-7E260F383C71}" dt="2024-08-07T11:50:48.230" v="33" actId="14100"/>
      <pc:docMkLst>
        <pc:docMk/>
      </pc:docMkLst>
      <pc:sldChg chg="addSp delSp modSp mod">
        <pc:chgData name="Claire Dumont" userId="4ba90241-94ff-4df2-bd82-5716820ffe04" providerId="ADAL" clId="{0958F110-5EA1-4F31-B36C-7E260F383C71}" dt="2024-08-07T11:41:46.527" v="8" actId="478"/>
        <pc:sldMkLst>
          <pc:docMk/>
          <pc:sldMk cId="0" sldId="259"/>
        </pc:sldMkLst>
        <pc:spChg chg="add del mod topLvl">
          <ac:chgData name="Claire Dumont" userId="4ba90241-94ff-4df2-bd82-5716820ffe04" providerId="ADAL" clId="{0958F110-5EA1-4F31-B36C-7E260F383C71}" dt="2024-08-07T11:41:43.434" v="5" actId="478"/>
          <ac:spMkLst>
            <pc:docMk/>
            <pc:sldMk cId="0" sldId="259"/>
            <ac:spMk id="3" creationId="{00000000-0000-0000-0000-000000000000}"/>
          </ac:spMkLst>
        </pc:spChg>
        <pc:spChg chg="mod topLvl">
          <ac:chgData name="Claire Dumont" userId="4ba90241-94ff-4df2-bd82-5716820ffe04" providerId="ADAL" clId="{0958F110-5EA1-4F31-B36C-7E260F383C71}" dt="2024-08-07T11:41:43.434" v="5" actId="478"/>
          <ac:spMkLst>
            <pc:docMk/>
            <pc:sldMk cId="0" sldId="259"/>
            <ac:spMk id="4" creationId="{00000000-0000-0000-0000-000000000000}"/>
          </ac:spMkLst>
        </pc:spChg>
        <pc:spChg chg="add del mod">
          <ac:chgData name="Claire Dumont" userId="4ba90241-94ff-4df2-bd82-5716820ffe04" providerId="ADAL" clId="{0958F110-5EA1-4F31-B36C-7E260F383C71}" dt="2024-08-07T11:41:44.878" v="7" actId="14100"/>
          <ac:spMkLst>
            <pc:docMk/>
            <pc:sldMk cId="0" sldId="259"/>
            <ac:spMk id="5" creationId="{00000000-0000-0000-0000-000000000000}"/>
          </ac:spMkLst>
        </pc:spChg>
        <pc:grpChg chg="add del">
          <ac:chgData name="Claire Dumont" userId="4ba90241-94ff-4df2-bd82-5716820ffe04" providerId="ADAL" clId="{0958F110-5EA1-4F31-B36C-7E260F383C71}" dt="2024-08-07T11:41:46.527" v="8" actId="478"/>
          <ac:grpSpMkLst>
            <pc:docMk/>
            <pc:sldMk cId="0" sldId="259"/>
            <ac:grpSpMk id="2" creationId="{00000000-0000-0000-0000-000000000000}"/>
          </ac:grpSpMkLst>
        </pc:grpChg>
      </pc:sldChg>
      <pc:sldChg chg="modSp mod">
        <pc:chgData name="Claire Dumont" userId="4ba90241-94ff-4df2-bd82-5716820ffe04" providerId="ADAL" clId="{0958F110-5EA1-4F31-B36C-7E260F383C71}" dt="2024-08-07T11:42:13.637" v="10" actId="1036"/>
        <pc:sldMkLst>
          <pc:docMk/>
          <pc:sldMk cId="0" sldId="264"/>
        </pc:sldMkLst>
        <pc:spChg chg="mod">
          <ac:chgData name="Claire Dumont" userId="4ba90241-94ff-4df2-bd82-5716820ffe04" providerId="ADAL" clId="{0958F110-5EA1-4F31-B36C-7E260F383C71}" dt="2024-08-07T11:42:13.637" v="10" actId="1036"/>
          <ac:spMkLst>
            <pc:docMk/>
            <pc:sldMk cId="0" sldId="264"/>
            <ac:spMk id="12" creationId="{00000000-0000-0000-0000-000000000000}"/>
          </ac:spMkLst>
        </pc:spChg>
      </pc:sldChg>
      <pc:sldChg chg="modSp mod">
        <pc:chgData name="Claire Dumont" userId="4ba90241-94ff-4df2-bd82-5716820ffe04" providerId="ADAL" clId="{0958F110-5EA1-4F31-B36C-7E260F383C71}" dt="2024-08-07T11:42:28.351" v="11" actId="1076"/>
        <pc:sldMkLst>
          <pc:docMk/>
          <pc:sldMk cId="0" sldId="265"/>
        </pc:sldMkLst>
        <pc:spChg chg="mod">
          <ac:chgData name="Claire Dumont" userId="4ba90241-94ff-4df2-bd82-5716820ffe04" providerId="ADAL" clId="{0958F110-5EA1-4F31-B36C-7E260F383C71}" dt="2024-08-07T11:42:28.351" v="11" actId="1076"/>
          <ac:spMkLst>
            <pc:docMk/>
            <pc:sldMk cId="0" sldId="265"/>
            <ac:spMk id="6" creationId="{00000000-0000-0000-0000-000000000000}"/>
          </ac:spMkLst>
        </pc:spChg>
      </pc:sldChg>
      <pc:sldChg chg="modSp mod">
        <pc:chgData name="Claire Dumont" userId="4ba90241-94ff-4df2-bd82-5716820ffe04" providerId="ADAL" clId="{0958F110-5EA1-4F31-B36C-7E260F383C71}" dt="2024-08-07T11:42:40.614" v="14" actId="1036"/>
        <pc:sldMkLst>
          <pc:docMk/>
          <pc:sldMk cId="0" sldId="267"/>
        </pc:sldMkLst>
        <pc:spChg chg="mod">
          <ac:chgData name="Claire Dumont" userId="4ba90241-94ff-4df2-bd82-5716820ffe04" providerId="ADAL" clId="{0958F110-5EA1-4F31-B36C-7E260F383C71}" dt="2024-08-07T11:42:40.614" v="14" actId="1036"/>
          <ac:spMkLst>
            <pc:docMk/>
            <pc:sldMk cId="0" sldId="267"/>
            <ac:spMk id="18" creationId="{00000000-0000-0000-0000-000000000000}"/>
          </ac:spMkLst>
        </pc:spChg>
        <pc:spChg chg="mod">
          <ac:chgData name="Claire Dumont" userId="4ba90241-94ff-4df2-bd82-5716820ffe04" providerId="ADAL" clId="{0958F110-5EA1-4F31-B36C-7E260F383C71}" dt="2024-08-07T11:42:40.614" v="14" actId="1036"/>
          <ac:spMkLst>
            <pc:docMk/>
            <pc:sldMk cId="0" sldId="267"/>
            <ac:spMk id="21" creationId="{00000000-0000-0000-0000-000000000000}"/>
          </ac:spMkLst>
        </pc:spChg>
      </pc:sldChg>
      <pc:sldChg chg="modSp mod">
        <pc:chgData name="Claire Dumont" userId="4ba90241-94ff-4df2-bd82-5716820ffe04" providerId="ADAL" clId="{0958F110-5EA1-4F31-B36C-7E260F383C71}" dt="2024-08-07T11:48:03.347" v="19" actId="14100"/>
        <pc:sldMkLst>
          <pc:docMk/>
          <pc:sldMk cId="0" sldId="268"/>
        </pc:sldMkLst>
        <pc:spChg chg="mod">
          <ac:chgData name="Claire Dumont" userId="4ba90241-94ff-4df2-bd82-5716820ffe04" providerId="ADAL" clId="{0958F110-5EA1-4F31-B36C-7E260F383C71}" dt="2024-08-07T11:43:10.561" v="18" actId="108"/>
          <ac:spMkLst>
            <pc:docMk/>
            <pc:sldMk cId="0" sldId="268"/>
            <ac:spMk id="25" creationId="{00000000-0000-0000-0000-000000000000}"/>
          </ac:spMkLst>
        </pc:spChg>
        <pc:spChg chg="mod">
          <ac:chgData name="Claire Dumont" userId="4ba90241-94ff-4df2-bd82-5716820ffe04" providerId="ADAL" clId="{0958F110-5EA1-4F31-B36C-7E260F383C71}" dt="2024-08-07T11:48:03.347" v="19" actId="14100"/>
          <ac:spMkLst>
            <pc:docMk/>
            <pc:sldMk cId="0" sldId="268"/>
            <ac:spMk id="36" creationId="{00000000-0000-0000-0000-000000000000}"/>
          </ac:spMkLst>
        </pc:spChg>
        <pc:grpChg chg="mod">
          <ac:chgData name="Claire Dumont" userId="4ba90241-94ff-4df2-bd82-5716820ffe04" providerId="ADAL" clId="{0958F110-5EA1-4F31-B36C-7E260F383C71}" dt="2024-08-07T11:43:04.715" v="17" actId="1076"/>
          <ac:grpSpMkLst>
            <pc:docMk/>
            <pc:sldMk cId="0" sldId="268"/>
            <ac:grpSpMk id="2" creationId="{00000000-0000-0000-0000-000000000000}"/>
          </ac:grpSpMkLst>
        </pc:grpChg>
      </pc:sldChg>
      <pc:sldChg chg="addSp modSp mod">
        <pc:chgData name="Claire Dumont" userId="4ba90241-94ff-4df2-bd82-5716820ffe04" providerId="ADAL" clId="{0958F110-5EA1-4F31-B36C-7E260F383C71}" dt="2024-08-07T11:48:41.613" v="24" actId="1076"/>
        <pc:sldMkLst>
          <pc:docMk/>
          <pc:sldMk cId="0" sldId="269"/>
        </pc:sldMkLst>
        <pc:spChg chg="mod">
          <ac:chgData name="Claire Dumont" userId="4ba90241-94ff-4df2-bd82-5716820ffe04" providerId="ADAL" clId="{0958F110-5EA1-4F31-B36C-7E260F383C71}" dt="2024-08-07T11:48:35.221" v="23" actId="1076"/>
          <ac:spMkLst>
            <pc:docMk/>
            <pc:sldMk cId="0" sldId="269"/>
            <ac:spMk id="17" creationId="{00000000-0000-0000-0000-000000000000}"/>
          </ac:spMkLst>
        </pc:spChg>
        <pc:spChg chg="mod">
          <ac:chgData name="Claire Dumont" userId="4ba90241-94ff-4df2-bd82-5716820ffe04" providerId="ADAL" clId="{0958F110-5EA1-4F31-B36C-7E260F383C71}" dt="2024-08-07T11:48:35.221" v="23" actId="1076"/>
          <ac:spMkLst>
            <pc:docMk/>
            <pc:sldMk cId="0" sldId="269"/>
            <ac:spMk id="20" creationId="{00000000-0000-0000-0000-000000000000}"/>
          </ac:spMkLst>
        </pc:spChg>
        <pc:spChg chg="mod">
          <ac:chgData name="Claire Dumont" userId="4ba90241-94ff-4df2-bd82-5716820ffe04" providerId="ADAL" clId="{0958F110-5EA1-4F31-B36C-7E260F383C71}" dt="2024-08-07T11:48:22.174" v="20"/>
          <ac:spMkLst>
            <pc:docMk/>
            <pc:sldMk cId="0" sldId="269"/>
            <ac:spMk id="28" creationId="{35CB40F0-F04A-1B66-92A1-73FF99465EE8}"/>
          </ac:spMkLst>
        </pc:spChg>
        <pc:spChg chg="mod">
          <ac:chgData name="Claire Dumont" userId="4ba90241-94ff-4df2-bd82-5716820ffe04" providerId="ADAL" clId="{0958F110-5EA1-4F31-B36C-7E260F383C71}" dt="2024-08-07T11:48:22.174" v="20"/>
          <ac:spMkLst>
            <pc:docMk/>
            <pc:sldMk cId="0" sldId="269"/>
            <ac:spMk id="29" creationId="{C8098DFA-9E95-D987-D0FC-38E0A94566CC}"/>
          </ac:spMkLst>
        </pc:spChg>
        <pc:grpChg chg="add mod ord">
          <ac:chgData name="Claire Dumont" userId="4ba90241-94ff-4df2-bd82-5716820ffe04" providerId="ADAL" clId="{0958F110-5EA1-4F31-B36C-7E260F383C71}" dt="2024-08-07T11:48:41.613" v="24" actId="1076"/>
          <ac:grpSpMkLst>
            <pc:docMk/>
            <pc:sldMk cId="0" sldId="269"/>
            <ac:grpSpMk id="27" creationId="{D62E564F-3D63-2EBA-0576-C87B48728C0B}"/>
          </ac:grpSpMkLst>
        </pc:grpChg>
      </pc:sldChg>
      <pc:sldChg chg="modSp mod">
        <pc:chgData name="Claire Dumont" userId="4ba90241-94ff-4df2-bd82-5716820ffe04" providerId="ADAL" clId="{0958F110-5EA1-4F31-B36C-7E260F383C71}" dt="2024-08-07T11:49:01.760" v="25" actId="1076"/>
        <pc:sldMkLst>
          <pc:docMk/>
          <pc:sldMk cId="0" sldId="270"/>
        </pc:sldMkLst>
        <pc:spChg chg="mod">
          <ac:chgData name="Claire Dumont" userId="4ba90241-94ff-4df2-bd82-5716820ffe04" providerId="ADAL" clId="{0958F110-5EA1-4F31-B36C-7E260F383C71}" dt="2024-08-07T11:49:01.760" v="25" actId="1076"/>
          <ac:spMkLst>
            <pc:docMk/>
            <pc:sldMk cId="0" sldId="270"/>
            <ac:spMk id="13" creationId="{00000000-0000-0000-0000-000000000000}"/>
          </ac:spMkLst>
        </pc:spChg>
      </pc:sldChg>
      <pc:sldChg chg="modSp mod">
        <pc:chgData name="Claire Dumont" userId="4ba90241-94ff-4df2-bd82-5716820ffe04" providerId="ADAL" clId="{0958F110-5EA1-4F31-B36C-7E260F383C71}" dt="2024-08-07T11:49:07.601" v="26" actId="20577"/>
        <pc:sldMkLst>
          <pc:docMk/>
          <pc:sldMk cId="0" sldId="271"/>
        </pc:sldMkLst>
        <pc:spChg chg="mod">
          <ac:chgData name="Claire Dumont" userId="4ba90241-94ff-4df2-bd82-5716820ffe04" providerId="ADAL" clId="{0958F110-5EA1-4F31-B36C-7E260F383C71}" dt="2024-08-07T11:49:07.601" v="26" actId="20577"/>
          <ac:spMkLst>
            <pc:docMk/>
            <pc:sldMk cId="0" sldId="271"/>
            <ac:spMk id="9" creationId="{00000000-0000-0000-0000-000000000000}"/>
          </ac:spMkLst>
        </pc:spChg>
      </pc:sldChg>
      <pc:sldChg chg="modSp mod">
        <pc:chgData name="Claire Dumont" userId="4ba90241-94ff-4df2-bd82-5716820ffe04" providerId="ADAL" clId="{0958F110-5EA1-4F31-B36C-7E260F383C71}" dt="2024-08-07T11:49:39.322" v="27" actId="1076"/>
        <pc:sldMkLst>
          <pc:docMk/>
          <pc:sldMk cId="0" sldId="277"/>
        </pc:sldMkLst>
        <pc:spChg chg="mod">
          <ac:chgData name="Claire Dumont" userId="4ba90241-94ff-4df2-bd82-5716820ffe04" providerId="ADAL" clId="{0958F110-5EA1-4F31-B36C-7E260F383C71}" dt="2024-08-07T11:49:39.322" v="27" actId="1076"/>
          <ac:spMkLst>
            <pc:docMk/>
            <pc:sldMk cId="0" sldId="277"/>
            <ac:spMk id="16" creationId="{00000000-0000-0000-0000-000000000000}"/>
          </ac:spMkLst>
        </pc:spChg>
      </pc:sldChg>
      <pc:sldChg chg="modSp mod">
        <pc:chgData name="Claire Dumont" userId="4ba90241-94ff-4df2-bd82-5716820ffe04" providerId="ADAL" clId="{0958F110-5EA1-4F31-B36C-7E260F383C71}" dt="2024-08-07T11:50:25.393" v="30" actId="14100"/>
        <pc:sldMkLst>
          <pc:docMk/>
          <pc:sldMk cId="0" sldId="284"/>
        </pc:sldMkLst>
        <pc:spChg chg="mod">
          <ac:chgData name="Claire Dumont" userId="4ba90241-94ff-4df2-bd82-5716820ffe04" providerId="ADAL" clId="{0958F110-5EA1-4F31-B36C-7E260F383C71}" dt="2024-08-07T11:50:25.393" v="30" actId="14100"/>
          <ac:spMkLst>
            <pc:docMk/>
            <pc:sldMk cId="0" sldId="284"/>
            <ac:spMk id="6" creationId="{00000000-0000-0000-0000-000000000000}"/>
          </ac:spMkLst>
        </pc:spChg>
      </pc:sldChg>
      <pc:sldChg chg="modSp mod">
        <pc:chgData name="Claire Dumont" userId="4ba90241-94ff-4df2-bd82-5716820ffe04" providerId="ADAL" clId="{0958F110-5EA1-4F31-B36C-7E260F383C71}" dt="2024-08-07T11:50:48.230" v="33" actId="14100"/>
        <pc:sldMkLst>
          <pc:docMk/>
          <pc:sldMk cId="0" sldId="288"/>
        </pc:sldMkLst>
        <pc:grpChg chg="mod">
          <ac:chgData name="Claire Dumont" userId="4ba90241-94ff-4df2-bd82-5716820ffe04" providerId="ADAL" clId="{0958F110-5EA1-4F31-B36C-7E260F383C71}" dt="2024-08-07T11:50:48.230" v="33" actId="14100"/>
          <ac:grpSpMkLst>
            <pc:docMk/>
            <pc:sldMk cId="0" sldId="288"/>
            <ac:grpSpMk id="5"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tel:0357540470"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6045751" cy="10287000"/>
          </a:xfrm>
          <a:custGeom>
            <a:avLst/>
            <a:gdLst/>
            <a:ahLst/>
            <a:cxnLst/>
            <a:rect l="l" t="t" r="r" b="b"/>
            <a:pathLst>
              <a:path w="16045751" h="10287000">
                <a:moveTo>
                  <a:pt x="0" y="0"/>
                </a:moveTo>
                <a:lnTo>
                  <a:pt x="16045751" y="0"/>
                </a:lnTo>
                <a:lnTo>
                  <a:pt x="16045751" y="10287000"/>
                </a:lnTo>
                <a:lnTo>
                  <a:pt x="0" y="10287000"/>
                </a:lnTo>
                <a:lnTo>
                  <a:pt x="0" y="0"/>
                </a:lnTo>
                <a:close/>
              </a:path>
            </a:pathLst>
          </a:custGeom>
          <a:blipFill>
            <a:blip r:embed="rId2"/>
            <a:stretch>
              <a:fillRect/>
            </a:stretch>
          </a:blipFill>
        </p:spPr>
        <p:txBody>
          <a:bodyPr/>
          <a:lstStyle/>
          <a:p>
            <a:endParaRPr lang="fr-FR"/>
          </a:p>
        </p:txBody>
      </p:sp>
      <p:sp>
        <p:nvSpPr>
          <p:cNvPr id="3" name="Freeform 3"/>
          <p:cNvSpPr/>
          <p:nvPr/>
        </p:nvSpPr>
        <p:spPr>
          <a:xfrm>
            <a:off x="12593002" y="2274951"/>
            <a:ext cx="3198749" cy="3198749"/>
          </a:xfrm>
          <a:custGeom>
            <a:avLst/>
            <a:gdLst/>
            <a:ahLst/>
            <a:cxnLst/>
            <a:rect l="l" t="t" r="r" b="b"/>
            <a:pathLst>
              <a:path w="3198749" h="3198749">
                <a:moveTo>
                  <a:pt x="0" y="0"/>
                </a:moveTo>
                <a:lnTo>
                  <a:pt x="3198749" y="0"/>
                </a:lnTo>
                <a:lnTo>
                  <a:pt x="3198749" y="3198749"/>
                </a:lnTo>
                <a:lnTo>
                  <a:pt x="0" y="3198749"/>
                </a:lnTo>
                <a:lnTo>
                  <a:pt x="0" y="0"/>
                </a:lnTo>
                <a:close/>
              </a:path>
            </a:pathLst>
          </a:custGeom>
          <a:blipFill>
            <a:blip r:embed="rId3"/>
            <a:stretch>
              <a:fillRect/>
            </a:stretch>
          </a:blipFill>
        </p:spPr>
        <p:txBody>
          <a:bodyPr/>
          <a:lstStyle/>
          <a:p>
            <a:endParaRPr lang="fr-FR"/>
          </a:p>
        </p:txBody>
      </p:sp>
      <p:sp>
        <p:nvSpPr>
          <p:cNvPr id="4" name="TextBox 4"/>
          <p:cNvSpPr txBox="1"/>
          <p:nvPr/>
        </p:nvSpPr>
        <p:spPr>
          <a:xfrm>
            <a:off x="725109" y="490090"/>
            <a:ext cx="4123684" cy="962920"/>
          </a:xfrm>
          <a:prstGeom prst="rect">
            <a:avLst/>
          </a:prstGeom>
        </p:spPr>
        <p:txBody>
          <a:bodyPr lIns="0" tIns="0" rIns="0" bIns="0" rtlCol="0" anchor="t">
            <a:spAutoFit/>
          </a:bodyPr>
          <a:lstStyle/>
          <a:p>
            <a:pPr algn="ctr">
              <a:lnSpc>
                <a:spcPts val="7825"/>
              </a:lnSpc>
            </a:pPr>
            <a:r>
              <a:rPr lang="en-US" sz="5589">
                <a:solidFill>
                  <a:srgbClr val="000000"/>
                </a:solidFill>
                <a:latin typeface="Lato Bold"/>
                <a:ea typeface="Lato Bold"/>
                <a:cs typeface="Lato Bold"/>
                <a:sym typeface="Lato Bold"/>
              </a:rPr>
              <a:t>SYNTHÈSE</a:t>
            </a:r>
          </a:p>
        </p:txBody>
      </p:sp>
      <p:sp>
        <p:nvSpPr>
          <p:cNvPr id="5" name="TextBox 5"/>
          <p:cNvSpPr txBox="1"/>
          <p:nvPr/>
        </p:nvSpPr>
        <p:spPr>
          <a:xfrm>
            <a:off x="16319491" y="95567"/>
            <a:ext cx="1555060" cy="3317367"/>
          </a:xfrm>
          <a:prstGeom prst="rect">
            <a:avLst/>
          </a:prstGeom>
        </p:spPr>
        <p:txBody>
          <a:bodyPr lIns="0" tIns="0" rIns="0" bIns="0" rtlCol="0" anchor="t">
            <a:spAutoFit/>
          </a:bodyPr>
          <a:lstStyle/>
          <a:p>
            <a:pPr algn="ctr">
              <a:lnSpc>
                <a:spcPts val="27109"/>
              </a:lnSpc>
            </a:pPr>
            <a:r>
              <a:rPr lang="en-US" sz="19364">
                <a:solidFill>
                  <a:srgbClr val="000000"/>
                </a:solidFill>
                <a:latin typeface="Open Sans 1 Bold"/>
                <a:ea typeface="Open Sans 1 Bold"/>
                <a:cs typeface="Open Sans 1 Bold"/>
                <a:sym typeface="Open Sans 1 Bold"/>
              </a:rPr>
              <a:t>2</a:t>
            </a:r>
          </a:p>
        </p:txBody>
      </p:sp>
      <p:sp>
        <p:nvSpPr>
          <p:cNvPr id="6" name="TextBox 6"/>
          <p:cNvSpPr txBox="1"/>
          <p:nvPr/>
        </p:nvSpPr>
        <p:spPr>
          <a:xfrm>
            <a:off x="16319491" y="2356167"/>
            <a:ext cx="1555060" cy="3317367"/>
          </a:xfrm>
          <a:prstGeom prst="rect">
            <a:avLst/>
          </a:prstGeom>
        </p:spPr>
        <p:txBody>
          <a:bodyPr lIns="0" tIns="0" rIns="0" bIns="0" rtlCol="0" anchor="t">
            <a:spAutoFit/>
          </a:bodyPr>
          <a:lstStyle/>
          <a:p>
            <a:pPr algn="ctr">
              <a:lnSpc>
                <a:spcPts val="27109"/>
              </a:lnSpc>
            </a:pPr>
            <a:r>
              <a:rPr lang="en-US" sz="19364">
                <a:solidFill>
                  <a:srgbClr val="000000"/>
                </a:solidFill>
                <a:latin typeface="Open Sans 1 Bold"/>
                <a:ea typeface="Open Sans 1 Bold"/>
                <a:cs typeface="Open Sans 1 Bold"/>
                <a:sym typeface="Open Sans 1 Bold"/>
              </a:rPr>
              <a:t>0</a:t>
            </a:r>
          </a:p>
        </p:txBody>
      </p:sp>
      <p:sp>
        <p:nvSpPr>
          <p:cNvPr id="7" name="TextBox 7"/>
          <p:cNvSpPr txBox="1"/>
          <p:nvPr/>
        </p:nvSpPr>
        <p:spPr>
          <a:xfrm>
            <a:off x="16319491" y="4438967"/>
            <a:ext cx="1555060" cy="3317367"/>
          </a:xfrm>
          <a:prstGeom prst="rect">
            <a:avLst/>
          </a:prstGeom>
        </p:spPr>
        <p:txBody>
          <a:bodyPr lIns="0" tIns="0" rIns="0" bIns="0" rtlCol="0" anchor="t">
            <a:spAutoFit/>
          </a:bodyPr>
          <a:lstStyle/>
          <a:p>
            <a:pPr algn="ctr">
              <a:lnSpc>
                <a:spcPts val="27109"/>
              </a:lnSpc>
            </a:pPr>
            <a:r>
              <a:rPr lang="en-US" sz="19364">
                <a:solidFill>
                  <a:srgbClr val="000000"/>
                </a:solidFill>
                <a:latin typeface="Open Sans 1 Bold"/>
                <a:ea typeface="Open Sans 1 Bold"/>
                <a:cs typeface="Open Sans 1 Bold"/>
                <a:sym typeface="Open Sans 1 Bold"/>
              </a:rPr>
              <a:t>2</a:t>
            </a:r>
          </a:p>
        </p:txBody>
      </p:sp>
      <p:sp>
        <p:nvSpPr>
          <p:cNvPr id="8" name="TextBox 8"/>
          <p:cNvSpPr txBox="1"/>
          <p:nvPr/>
        </p:nvSpPr>
        <p:spPr>
          <a:xfrm>
            <a:off x="16319491" y="6521767"/>
            <a:ext cx="1555060" cy="3317367"/>
          </a:xfrm>
          <a:prstGeom prst="rect">
            <a:avLst/>
          </a:prstGeom>
        </p:spPr>
        <p:txBody>
          <a:bodyPr lIns="0" tIns="0" rIns="0" bIns="0" rtlCol="0" anchor="t">
            <a:spAutoFit/>
          </a:bodyPr>
          <a:lstStyle/>
          <a:p>
            <a:pPr algn="ctr">
              <a:lnSpc>
                <a:spcPts val="27109"/>
              </a:lnSpc>
            </a:pPr>
            <a:r>
              <a:rPr lang="en-US" sz="19364">
                <a:solidFill>
                  <a:srgbClr val="000000"/>
                </a:solidFill>
                <a:latin typeface="Open Sans 1 Bold"/>
                <a:ea typeface="Open Sans 1 Bold"/>
                <a:cs typeface="Open Sans 1 Bold"/>
                <a:sym typeface="Open Sans 1 Bold"/>
              </a:rPr>
              <a:t>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90"/>
            <a:ext cx="18288000" cy="10271410"/>
          </a:xfrm>
          <a:custGeom>
            <a:avLst/>
            <a:gdLst/>
            <a:ahLst/>
            <a:cxnLst/>
            <a:rect l="l" t="t" r="r" b="b"/>
            <a:pathLst>
              <a:path w="18288000" h="10271410">
                <a:moveTo>
                  <a:pt x="0" y="0"/>
                </a:moveTo>
                <a:lnTo>
                  <a:pt x="18288000" y="0"/>
                </a:lnTo>
                <a:lnTo>
                  <a:pt x="18288000" y="10271410"/>
                </a:lnTo>
                <a:lnTo>
                  <a:pt x="0" y="10271410"/>
                </a:lnTo>
                <a:lnTo>
                  <a:pt x="0" y="0"/>
                </a:lnTo>
                <a:close/>
              </a:path>
            </a:pathLst>
          </a:custGeom>
          <a:blipFill>
            <a:blip r:embed="rId2"/>
            <a:stretch>
              <a:fillRect t="-9349" b="-9349"/>
            </a:stretch>
          </a:blipFill>
        </p:spPr>
        <p:txBody>
          <a:bodyPr/>
          <a:lstStyle/>
          <a:p>
            <a:endParaRPr lang="fr-FR"/>
          </a:p>
        </p:txBody>
      </p:sp>
      <p:grpSp>
        <p:nvGrpSpPr>
          <p:cNvPr id="3" name="Group 3"/>
          <p:cNvGrpSpPr/>
          <p:nvPr/>
        </p:nvGrpSpPr>
        <p:grpSpPr>
          <a:xfrm>
            <a:off x="0" y="6557987"/>
            <a:ext cx="13939587" cy="2059145"/>
            <a:chOff x="0" y="0"/>
            <a:chExt cx="3671331" cy="542326"/>
          </a:xfrm>
        </p:grpSpPr>
        <p:sp>
          <p:nvSpPr>
            <p:cNvPr id="4" name="Freeform 4"/>
            <p:cNvSpPr/>
            <p:nvPr/>
          </p:nvSpPr>
          <p:spPr>
            <a:xfrm>
              <a:off x="0" y="0"/>
              <a:ext cx="3671331" cy="542326"/>
            </a:xfrm>
            <a:custGeom>
              <a:avLst/>
              <a:gdLst/>
              <a:ahLst/>
              <a:cxnLst/>
              <a:rect l="l" t="t" r="r" b="b"/>
              <a:pathLst>
                <a:path w="3671331" h="542326">
                  <a:moveTo>
                    <a:pt x="2777" y="0"/>
                  </a:moveTo>
                  <a:lnTo>
                    <a:pt x="3668554" y="0"/>
                  </a:lnTo>
                  <a:cubicBezTo>
                    <a:pt x="3669291" y="0"/>
                    <a:pt x="3669997" y="293"/>
                    <a:pt x="3670518" y="813"/>
                  </a:cubicBezTo>
                  <a:cubicBezTo>
                    <a:pt x="3671039" y="1334"/>
                    <a:pt x="3671331" y="2040"/>
                    <a:pt x="3671331" y="2777"/>
                  </a:cubicBezTo>
                  <a:lnTo>
                    <a:pt x="3671331" y="539549"/>
                  </a:lnTo>
                  <a:cubicBezTo>
                    <a:pt x="3671331" y="541083"/>
                    <a:pt x="3670088" y="542326"/>
                    <a:pt x="3668554" y="542326"/>
                  </a:cubicBezTo>
                  <a:lnTo>
                    <a:pt x="2777" y="542326"/>
                  </a:lnTo>
                  <a:cubicBezTo>
                    <a:pt x="1243" y="542326"/>
                    <a:pt x="0" y="541083"/>
                    <a:pt x="0" y="539549"/>
                  </a:cubicBezTo>
                  <a:lnTo>
                    <a:pt x="0" y="2777"/>
                  </a:lnTo>
                  <a:cubicBezTo>
                    <a:pt x="0" y="1243"/>
                    <a:pt x="1243" y="0"/>
                    <a:pt x="2777" y="0"/>
                  </a:cubicBezTo>
                  <a:close/>
                </a:path>
              </a:pathLst>
            </a:custGeom>
            <a:solidFill>
              <a:srgbClr val="202020"/>
            </a:solidFill>
          </p:spPr>
          <p:txBody>
            <a:bodyPr/>
            <a:lstStyle/>
            <a:p>
              <a:endParaRPr lang="fr-FR"/>
            </a:p>
          </p:txBody>
        </p:sp>
        <p:sp>
          <p:nvSpPr>
            <p:cNvPr id="5" name="TextBox 5"/>
            <p:cNvSpPr txBox="1"/>
            <p:nvPr/>
          </p:nvSpPr>
          <p:spPr>
            <a:xfrm>
              <a:off x="0" y="-38100"/>
              <a:ext cx="3671331" cy="580426"/>
            </a:xfrm>
            <a:prstGeom prst="rect">
              <a:avLst/>
            </a:prstGeom>
          </p:spPr>
          <p:txBody>
            <a:bodyPr lIns="50800" tIns="50800" rIns="50800" bIns="50800" rtlCol="0" anchor="ctr"/>
            <a:lstStyle/>
            <a:p>
              <a:pPr algn="ctr">
                <a:lnSpc>
                  <a:spcPts val="2659"/>
                </a:lnSpc>
              </a:pPr>
              <a:r>
                <a:rPr lang="en-US" sz="1899">
                  <a:solidFill>
                    <a:srgbClr val="202020"/>
                  </a:solidFill>
                  <a:latin typeface="Open Sans 1"/>
                  <a:ea typeface="Open Sans 1"/>
                  <a:cs typeface="Open Sans 1"/>
                  <a:sym typeface="Open Sans 1"/>
                </a:rPr>
                <a:t>UNE TERRE FERTILE ET ACCUEILLANTE, À HAUT NIVEAU DE SERVICES,</a:t>
              </a:r>
            </a:p>
            <a:p>
              <a:pPr algn="ctr">
                <a:lnSpc>
                  <a:spcPts val="2659"/>
                </a:lnSpc>
              </a:pPr>
              <a:r>
                <a:rPr lang="en-US" sz="1899">
                  <a:solidFill>
                    <a:srgbClr val="202020"/>
                  </a:solidFill>
                  <a:latin typeface="Open Sans 1"/>
                  <a:ea typeface="Open Sans 1"/>
                  <a:cs typeface="Open Sans 1"/>
                  <a:sym typeface="Open Sans 1"/>
                </a:rPr>
                <a:t>VÉRITABLE JARDIN DES MÉTROPOLES AU COEUR DU PARC NATUREL</a:t>
              </a:r>
            </a:p>
            <a:p>
              <a:pPr algn="ctr">
                <a:lnSpc>
                  <a:spcPts val="2659"/>
                </a:lnSpc>
              </a:pPr>
              <a:r>
                <a:rPr lang="en-US" sz="1899">
                  <a:solidFill>
                    <a:srgbClr val="202020"/>
                  </a:solidFill>
                  <a:latin typeface="Open Sans 1"/>
                  <a:ea typeface="Open Sans 1"/>
                  <a:cs typeface="Open Sans 1"/>
                  <a:sym typeface="Open Sans 1"/>
                </a:rPr>
                <a:t>RÉGIONAL DE LORRAINE</a:t>
              </a:r>
            </a:p>
            <a:p>
              <a:pPr algn="ctr">
                <a:lnSpc>
                  <a:spcPts val="2659"/>
                </a:lnSpc>
                <a:spcBef>
                  <a:spcPct val="0"/>
                </a:spcBef>
              </a:pPr>
              <a:endParaRPr lang="en-US" sz="1899">
                <a:solidFill>
                  <a:srgbClr val="202020"/>
                </a:solidFill>
                <a:latin typeface="Open Sans 1"/>
                <a:ea typeface="Open Sans 1"/>
                <a:cs typeface="Open Sans 1"/>
                <a:sym typeface="Open Sans 1"/>
              </a:endParaRPr>
            </a:p>
          </p:txBody>
        </p:sp>
      </p:grpSp>
      <p:sp>
        <p:nvSpPr>
          <p:cNvPr id="6" name="TextBox 6"/>
          <p:cNvSpPr txBox="1"/>
          <p:nvPr/>
        </p:nvSpPr>
        <p:spPr>
          <a:xfrm>
            <a:off x="457200" y="7019725"/>
            <a:ext cx="7578990" cy="471804"/>
          </a:xfrm>
          <a:prstGeom prst="rect">
            <a:avLst/>
          </a:prstGeom>
        </p:spPr>
        <p:txBody>
          <a:bodyPr lIns="0" tIns="0" rIns="0" bIns="0" rtlCol="0" anchor="t">
            <a:spAutoFit/>
          </a:bodyPr>
          <a:lstStyle/>
          <a:p>
            <a:pPr algn="l">
              <a:lnSpc>
                <a:spcPts val="3920"/>
              </a:lnSpc>
            </a:pPr>
            <a:r>
              <a:rPr lang="en-US" sz="2800" dirty="0">
                <a:solidFill>
                  <a:srgbClr val="FFFFFF"/>
                </a:solidFill>
                <a:latin typeface="Montserrat"/>
                <a:ea typeface="Montserrat"/>
                <a:cs typeface="Montserrat"/>
                <a:sym typeface="Montserrat"/>
              </a:rPr>
              <a:t>UNE TERRE À HAUT NIVEAU DE SERVICES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4494CE"/>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394018"/>
            <a:ext cx="16230600" cy="9530076"/>
            <a:chOff x="0" y="0"/>
            <a:chExt cx="4274726" cy="2509979"/>
          </a:xfrm>
        </p:grpSpPr>
        <p:sp>
          <p:nvSpPr>
            <p:cNvPr id="6" name="Freeform 6"/>
            <p:cNvSpPr/>
            <p:nvPr/>
          </p:nvSpPr>
          <p:spPr>
            <a:xfrm>
              <a:off x="0" y="0"/>
              <a:ext cx="4274726" cy="2509979"/>
            </a:xfrm>
            <a:custGeom>
              <a:avLst/>
              <a:gdLst/>
              <a:ahLst/>
              <a:cxnLst/>
              <a:rect l="l" t="t" r="r" b="b"/>
              <a:pathLst>
                <a:path w="4274726" h="2509979">
                  <a:moveTo>
                    <a:pt x="0" y="0"/>
                  </a:moveTo>
                  <a:lnTo>
                    <a:pt x="4274726" y="0"/>
                  </a:lnTo>
                  <a:lnTo>
                    <a:pt x="4274726" y="2509979"/>
                  </a:lnTo>
                  <a:lnTo>
                    <a:pt x="0" y="2509979"/>
                  </a:lnTo>
                  <a:close/>
                </a:path>
              </a:pathLst>
            </a:custGeom>
            <a:solidFill>
              <a:srgbClr val="F4F3F3"/>
            </a:solidFill>
          </p:spPr>
          <p:txBody>
            <a:bodyPr/>
            <a:lstStyle/>
            <a:p>
              <a:endParaRPr lang="fr-FR"/>
            </a:p>
          </p:txBody>
        </p:sp>
        <p:sp>
          <p:nvSpPr>
            <p:cNvPr id="7" name="TextBox 7"/>
            <p:cNvSpPr txBox="1"/>
            <p:nvPr/>
          </p:nvSpPr>
          <p:spPr>
            <a:xfrm>
              <a:off x="0" y="-38100"/>
              <a:ext cx="4274726" cy="254807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2058544" y="958373"/>
            <a:ext cx="4692898" cy="1564299"/>
          </a:xfrm>
          <a:custGeom>
            <a:avLst/>
            <a:gdLst/>
            <a:ahLst/>
            <a:cxnLst/>
            <a:rect l="l" t="t" r="r" b="b"/>
            <a:pathLst>
              <a:path w="4692898" h="1564299">
                <a:moveTo>
                  <a:pt x="0" y="0"/>
                </a:moveTo>
                <a:lnTo>
                  <a:pt x="4692898" y="0"/>
                </a:lnTo>
                <a:lnTo>
                  <a:pt x="4692898" y="1564299"/>
                </a:lnTo>
                <a:lnTo>
                  <a:pt x="0" y="1564299"/>
                </a:lnTo>
                <a:lnTo>
                  <a:pt x="0" y="0"/>
                </a:lnTo>
                <a:close/>
              </a:path>
            </a:pathLst>
          </a:custGeom>
          <a:blipFill>
            <a:blip r:embed="rId2"/>
            <a:stretch>
              <a:fillRect/>
            </a:stretch>
          </a:blipFill>
        </p:spPr>
        <p:txBody>
          <a:bodyPr/>
          <a:lstStyle/>
          <a:p>
            <a:endParaRPr lang="fr-FR"/>
          </a:p>
        </p:txBody>
      </p:sp>
      <p:sp>
        <p:nvSpPr>
          <p:cNvPr id="9" name="Freeform 9"/>
          <p:cNvSpPr/>
          <p:nvPr/>
        </p:nvSpPr>
        <p:spPr>
          <a:xfrm>
            <a:off x="10902046" y="7644176"/>
            <a:ext cx="5007531" cy="1856960"/>
          </a:xfrm>
          <a:custGeom>
            <a:avLst/>
            <a:gdLst/>
            <a:ahLst/>
            <a:cxnLst/>
            <a:rect l="l" t="t" r="r" b="b"/>
            <a:pathLst>
              <a:path w="5007531" h="1856960">
                <a:moveTo>
                  <a:pt x="0" y="0"/>
                </a:moveTo>
                <a:lnTo>
                  <a:pt x="5007531" y="0"/>
                </a:lnTo>
                <a:lnTo>
                  <a:pt x="5007531" y="1856960"/>
                </a:lnTo>
                <a:lnTo>
                  <a:pt x="0" y="1856960"/>
                </a:lnTo>
                <a:lnTo>
                  <a:pt x="0" y="0"/>
                </a:lnTo>
                <a:close/>
              </a:path>
            </a:pathLst>
          </a:custGeom>
          <a:blipFill>
            <a:blip r:embed="rId3"/>
            <a:stretch>
              <a:fillRect/>
            </a:stretch>
          </a:blipFill>
        </p:spPr>
        <p:txBody>
          <a:bodyPr/>
          <a:lstStyle/>
          <a:p>
            <a:endParaRPr lang="fr-FR"/>
          </a:p>
        </p:txBody>
      </p:sp>
      <p:sp>
        <p:nvSpPr>
          <p:cNvPr id="10" name="TextBox 10"/>
          <p:cNvSpPr txBox="1"/>
          <p:nvPr/>
        </p:nvSpPr>
        <p:spPr>
          <a:xfrm>
            <a:off x="1630903" y="3243626"/>
            <a:ext cx="7799752" cy="3439287"/>
          </a:xfrm>
          <a:prstGeom prst="rect">
            <a:avLst/>
          </a:prstGeom>
        </p:spPr>
        <p:txBody>
          <a:bodyPr lIns="0" tIns="0" rIns="0" bIns="0" rtlCol="0" anchor="t">
            <a:spAutoFit/>
          </a:bodyPr>
          <a:lstStyle/>
          <a:p>
            <a:pPr algn="l">
              <a:lnSpc>
                <a:spcPts val="2304"/>
              </a:lnSpc>
            </a:pPr>
            <a:endParaRPr/>
          </a:p>
          <a:p>
            <a:pPr algn="l">
              <a:lnSpc>
                <a:spcPts val="2304"/>
              </a:lnSpc>
            </a:pPr>
            <a:r>
              <a:rPr lang="en-US" sz="1800">
                <a:solidFill>
                  <a:srgbClr val="000000"/>
                </a:solidFill>
                <a:latin typeface="Lato"/>
                <a:ea typeface="Lato"/>
                <a:cs typeface="Lato"/>
                <a:sym typeface="Lato"/>
              </a:rPr>
              <a:t>• Espace France services à Thiaucourt-Regniéville :</a:t>
            </a:r>
          </a:p>
          <a:p>
            <a:pPr algn="l">
              <a:lnSpc>
                <a:spcPts val="2304"/>
              </a:lnSpc>
            </a:pPr>
            <a:r>
              <a:rPr lang="en-US" sz="1800">
                <a:solidFill>
                  <a:srgbClr val="000000"/>
                </a:solidFill>
                <a:latin typeface="Lato Bold"/>
                <a:ea typeface="Lato Bold"/>
                <a:cs typeface="Lato Bold"/>
                <a:sym typeface="Lato Bold"/>
              </a:rPr>
              <a:t>Accompagnement </a:t>
            </a:r>
            <a:r>
              <a:rPr lang="en-US" sz="1800">
                <a:solidFill>
                  <a:srgbClr val="000000"/>
                </a:solidFill>
                <a:latin typeface="Lato"/>
                <a:ea typeface="Lato"/>
                <a:cs typeface="Lato"/>
                <a:sym typeface="Lato"/>
              </a:rPr>
              <a:t>de  près de 1775 usagers</a:t>
            </a:r>
          </a:p>
          <a:p>
            <a:pPr algn="l">
              <a:lnSpc>
                <a:spcPts val="2304"/>
              </a:lnSpc>
            </a:pPr>
            <a:r>
              <a:rPr lang="en-US" sz="1800">
                <a:solidFill>
                  <a:srgbClr val="000000"/>
                </a:solidFill>
                <a:latin typeface="Lato Bold"/>
                <a:ea typeface="Lato Bold"/>
                <a:cs typeface="Lato Bold"/>
                <a:sym typeface="Lato Bold"/>
              </a:rPr>
              <a:t>Réalisation </a:t>
            </a:r>
            <a:r>
              <a:rPr lang="en-US" sz="1800">
                <a:solidFill>
                  <a:srgbClr val="000000"/>
                </a:solidFill>
                <a:latin typeface="Lato"/>
                <a:ea typeface="Lato"/>
                <a:cs typeface="Lato"/>
                <a:sym typeface="Lato"/>
              </a:rPr>
              <a:t>de  2 979 titres d’identité dont 7 titres réalisés à domicile.</a:t>
            </a:r>
          </a:p>
          <a:p>
            <a:pPr algn="l">
              <a:lnSpc>
                <a:spcPts val="2304"/>
              </a:lnSpc>
            </a:pPr>
            <a:r>
              <a:rPr lang="en-US" sz="1800">
                <a:solidFill>
                  <a:srgbClr val="000000"/>
                </a:solidFill>
                <a:latin typeface="Lato"/>
                <a:ea typeface="Lato"/>
                <a:cs typeface="Lato"/>
                <a:sym typeface="Lato"/>
              </a:rPr>
              <a:t>• Des </a:t>
            </a:r>
            <a:r>
              <a:rPr lang="en-US" sz="1800">
                <a:solidFill>
                  <a:srgbClr val="000000"/>
                </a:solidFill>
                <a:latin typeface="Lato Bold"/>
                <a:ea typeface="Lato Bold"/>
                <a:cs typeface="Lato Bold"/>
                <a:sym typeface="Lato Bold"/>
              </a:rPr>
              <a:t>permanences </a:t>
            </a:r>
            <a:r>
              <a:rPr lang="en-US" sz="1800">
                <a:solidFill>
                  <a:srgbClr val="000000"/>
                </a:solidFill>
                <a:latin typeface="Lato"/>
                <a:ea typeface="Lato"/>
                <a:cs typeface="Lato"/>
                <a:sym typeface="Lato"/>
              </a:rPr>
              <a:t>délocalisées : mises  en place à Onville, Beaumont et Mars-la-Tour au pôle mutli-services</a:t>
            </a:r>
          </a:p>
          <a:p>
            <a:pPr algn="l">
              <a:lnSpc>
                <a:spcPts val="2304"/>
              </a:lnSpc>
            </a:pPr>
            <a:r>
              <a:rPr lang="en-US" sz="1800">
                <a:solidFill>
                  <a:srgbClr val="000000"/>
                </a:solidFill>
                <a:latin typeface="Lato"/>
                <a:ea typeface="Lato"/>
                <a:cs typeface="Lato"/>
                <a:sym typeface="Lato"/>
              </a:rPr>
              <a:t>(1 demi-journée tous les 15 jours).</a:t>
            </a:r>
          </a:p>
          <a:p>
            <a:pPr algn="l">
              <a:lnSpc>
                <a:spcPts val="2304"/>
              </a:lnSpc>
            </a:pPr>
            <a:r>
              <a:rPr lang="en-US" sz="1800">
                <a:solidFill>
                  <a:srgbClr val="000000"/>
                </a:solidFill>
                <a:latin typeface="Lato"/>
                <a:ea typeface="Lato"/>
                <a:cs typeface="Lato"/>
                <a:sym typeface="Lato"/>
              </a:rPr>
              <a:t>• Espace France services à Ancy-Dornot </a:t>
            </a:r>
          </a:p>
          <a:p>
            <a:pPr algn="l">
              <a:lnSpc>
                <a:spcPts val="2304"/>
              </a:lnSpc>
            </a:pPr>
            <a:r>
              <a:rPr lang="en-US" sz="1800">
                <a:solidFill>
                  <a:srgbClr val="000000"/>
                </a:solidFill>
                <a:latin typeface="Lato Bold"/>
                <a:ea typeface="Lato Bold"/>
                <a:cs typeface="Lato Bold"/>
                <a:sym typeface="Lato Bold"/>
              </a:rPr>
              <a:t>traitement </a:t>
            </a:r>
            <a:r>
              <a:rPr lang="en-US" sz="1800">
                <a:solidFill>
                  <a:srgbClr val="000000"/>
                </a:solidFill>
                <a:latin typeface="Lato"/>
                <a:ea typeface="Lato"/>
                <a:cs typeface="Lato"/>
                <a:sym typeface="Lato"/>
              </a:rPr>
              <a:t>de 2766 demandes.</a:t>
            </a:r>
          </a:p>
          <a:p>
            <a:pPr algn="l">
              <a:lnSpc>
                <a:spcPts val="2304"/>
              </a:lnSpc>
            </a:pPr>
            <a:r>
              <a:rPr lang="en-US" sz="1800">
                <a:solidFill>
                  <a:srgbClr val="000000"/>
                </a:solidFill>
                <a:latin typeface="Lato"/>
                <a:ea typeface="Lato"/>
                <a:cs typeface="Lato"/>
                <a:sym typeface="Lato"/>
              </a:rPr>
              <a:t>• délocalisation d’une </a:t>
            </a:r>
            <a:r>
              <a:rPr lang="en-US" sz="1800">
                <a:solidFill>
                  <a:srgbClr val="000000"/>
                </a:solidFill>
                <a:latin typeface="Lato Bold"/>
                <a:ea typeface="Lato Bold"/>
                <a:cs typeface="Lato Bold"/>
                <a:sym typeface="Lato Bold"/>
              </a:rPr>
              <a:t>permanence </a:t>
            </a:r>
            <a:r>
              <a:rPr lang="en-US" sz="1800">
                <a:solidFill>
                  <a:srgbClr val="000000"/>
                </a:solidFill>
                <a:latin typeface="Lato"/>
                <a:ea typeface="Lato"/>
                <a:cs typeface="Lato"/>
                <a:sym typeface="Lato"/>
              </a:rPr>
              <a:t>à Gorze mise en place (1 demi-journée tous les 15 jours) </a:t>
            </a:r>
          </a:p>
          <a:p>
            <a:pPr algn="l">
              <a:lnSpc>
                <a:spcPts val="2304"/>
              </a:lnSpc>
            </a:pPr>
            <a:r>
              <a:rPr lang="en-US" sz="1800">
                <a:solidFill>
                  <a:srgbClr val="000000"/>
                </a:solidFill>
                <a:latin typeface="Lato"/>
                <a:ea typeface="Lato"/>
                <a:cs typeface="Lato"/>
                <a:sym typeface="Lato"/>
              </a:rPr>
              <a:t>43 accompagnements en 2023.</a:t>
            </a:r>
          </a:p>
        </p:txBody>
      </p:sp>
      <p:sp>
        <p:nvSpPr>
          <p:cNvPr id="11" name="TextBox 11"/>
          <p:cNvSpPr txBox="1"/>
          <p:nvPr/>
        </p:nvSpPr>
        <p:spPr>
          <a:xfrm>
            <a:off x="10346836" y="4363486"/>
            <a:ext cx="6691261" cy="31535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 Finalisation de l’étude SIAASP</a:t>
            </a:r>
            <a:r>
              <a:rPr lang="en-US" sz="1800">
                <a:solidFill>
                  <a:srgbClr val="000000"/>
                </a:solidFill>
                <a:latin typeface="Lato"/>
                <a:ea typeface="Lato"/>
                <a:cs typeface="Lato"/>
                <a:sym typeface="Lato"/>
              </a:rPr>
              <a:t> sur secteur sud/ Beaumont ; projet de La Poste/Thiaucourt-Regniéville : </a:t>
            </a:r>
          </a:p>
          <a:p>
            <a:pPr algn="l">
              <a:lnSpc>
                <a:spcPts val="2304"/>
              </a:lnSpc>
            </a:pPr>
            <a:r>
              <a:rPr lang="en-US" sz="1800">
                <a:solidFill>
                  <a:srgbClr val="000000"/>
                </a:solidFill>
                <a:latin typeface="Lato"/>
                <a:ea typeface="Lato"/>
                <a:cs typeface="Lato"/>
                <a:sym typeface="Lato"/>
              </a:rPr>
              <a:t>Rendu du plan d’action et réflexion concernant le pôle multiservices de Thiaucourt-Regniéville et de Beaumont.</a:t>
            </a:r>
          </a:p>
          <a:p>
            <a:pPr algn="l">
              <a:lnSpc>
                <a:spcPts val="2304"/>
              </a:lnSpc>
            </a:pPr>
            <a:r>
              <a:rPr lang="en-US" sz="1800">
                <a:solidFill>
                  <a:srgbClr val="000000"/>
                </a:solidFill>
                <a:latin typeface="Lato"/>
                <a:ea typeface="Lato"/>
                <a:cs typeface="Lato"/>
                <a:sym typeface="Lato"/>
              </a:rPr>
              <a:t>• Projet de création d’une nouvelle </a:t>
            </a:r>
            <a:r>
              <a:rPr lang="en-US" sz="1800">
                <a:solidFill>
                  <a:srgbClr val="000000"/>
                </a:solidFill>
                <a:latin typeface="Lato Bold"/>
                <a:ea typeface="Lato Bold"/>
                <a:cs typeface="Lato Bold"/>
                <a:sym typeface="Lato Bold"/>
              </a:rPr>
              <a:t>caserne de gendarmerie</a:t>
            </a:r>
            <a:r>
              <a:rPr lang="en-US" sz="1800">
                <a:solidFill>
                  <a:srgbClr val="000000"/>
                </a:solidFill>
                <a:latin typeface="Lato"/>
                <a:ea typeface="Lato"/>
                <a:cs typeface="Lato"/>
                <a:sym typeface="Lato"/>
              </a:rPr>
              <a:t> à Thiaucourt-Regniéville.</a:t>
            </a:r>
          </a:p>
          <a:p>
            <a:pPr algn="l">
              <a:lnSpc>
                <a:spcPts val="2304"/>
              </a:lnSpc>
            </a:pPr>
            <a:r>
              <a:rPr lang="en-US" sz="1800">
                <a:solidFill>
                  <a:srgbClr val="000000"/>
                </a:solidFill>
                <a:latin typeface="Lato"/>
                <a:ea typeface="Lato"/>
                <a:cs typeface="Lato"/>
                <a:sym typeface="Lato"/>
              </a:rPr>
              <a:t>•  Ouverture de l’</a:t>
            </a:r>
            <a:r>
              <a:rPr lang="en-US" sz="1800">
                <a:solidFill>
                  <a:srgbClr val="000000"/>
                </a:solidFill>
                <a:latin typeface="Lato Bold"/>
                <a:ea typeface="Lato Bold"/>
                <a:cs typeface="Lato Bold"/>
                <a:sym typeface="Lato Bold"/>
              </a:rPr>
              <a:t>agence postale intercommunale</a:t>
            </a:r>
            <a:r>
              <a:rPr lang="en-US" sz="1800">
                <a:solidFill>
                  <a:srgbClr val="000000"/>
                </a:solidFill>
                <a:latin typeface="Lato"/>
                <a:ea typeface="Lato"/>
                <a:cs typeface="Lato"/>
                <a:sym typeface="Lato"/>
              </a:rPr>
              <a:t> en janvier 2024 et intégration à l’Espace France services de Thiaucourt-Regniéville ; Réorganisation physique de l’espace.</a:t>
            </a:r>
          </a:p>
          <a:p>
            <a:pPr algn="l">
              <a:lnSpc>
                <a:spcPts val="2304"/>
              </a:lnSpc>
            </a:pPr>
            <a:r>
              <a:rPr lang="en-US" sz="1800">
                <a:solidFill>
                  <a:srgbClr val="000000"/>
                </a:solidFill>
                <a:latin typeface="Lato"/>
                <a:ea typeface="Lato"/>
                <a:cs typeface="Lato"/>
                <a:sym typeface="Lato"/>
              </a:rPr>
              <a:t>•  Création de </a:t>
            </a:r>
            <a:r>
              <a:rPr lang="en-US" sz="1800">
                <a:solidFill>
                  <a:srgbClr val="000000"/>
                </a:solidFill>
                <a:latin typeface="Lato Bold"/>
                <a:ea typeface="Lato Bold"/>
                <a:cs typeface="Lato Bold"/>
                <a:sym typeface="Lato Bold"/>
              </a:rPr>
              <a:t>Points d’Informations Touristiques</a:t>
            </a:r>
            <a:r>
              <a:rPr lang="en-US" sz="1800">
                <a:solidFill>
                  <a:srgbClr val="000000"/>
                </a:solidFill>
                <a:latin typeface="Lato"/>
                <a:ea typeface="Lato"/>
                <a:cs typeface="Lato"/>
                <a:sym typeface="Lato"/>
              </a:rPr>
              <a:t> dans les espaces France services.</a:t>
            </a:r>
          </a:p>
        </p:txBody>
      </p:sp>
      <p:sp>
        <p:nvSpPr>
          <p:cNvPr id="12" name="TextBox 12"/>
          <p:cNvSpPr txBox="1"/>
          <p:nvPr/>
        </p:nvSpPr>
        <p:spPr>
          <a:xfrm>
            <a:off x="1630903" y="7906028"/>
            <a:ext cx="7794543" cy="14390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Poursuite et développement des </a:t>
            </a:r>
            <a:r>
              <a:rPr lang="en-US" sz="1800">
                <a:solidFill>
                  <a:srgbClr val="000000"/>
                </a:solidFill>
                <a:latin typeface="Lato Bold"/>
                <a:ea typeface="Lato Bold"/>
                <a:cs typeface="Lato Bold"/>
                <a:sym typeface="Lato Bold"/>
              </a:rPr>
              <a:t>ateliers numériques collectifs.</a:t>
            </a:r>
          </a:p>
          <a:p>
            <a:pPr algn="l">
              <a:lnSpc>
                <a:spcPts val="2304"/>
              </a:lnSpc>
            </a:pPr>
            <a:r>
              <a:rPr lang="en-US" sz="1800">
                <a:solidFill>
                  <a:srgbClr val="000000"/>
                </a:solidFill>
                <a:latin typeface="Lato"/>
                <a:ea typeface="Lato"/>
                <a:cs typeface="Lato"/>
                <a:sym typeface="Lato"/>
              </a:rPr>
              <a:t>• Déploiement d’un projet autour de l’</a:t>
            </a:r>
            <a:r>
              <a:rPr lang="en-US" sz="1800">
                <a:solidFill>
                  <a:srgbClr val="000000"/>
                </a:solidFill>
                <a:latin typeface="Lato Bold"/>
                <a:ea typeface="Lato Bold"/>
                <a:cs typeface="Lato Bold"/>
                <a:sym typeface="Lato Bold"/>
              </a:rPr>
              <a:t>imprimante 3D  et réemploi.</a:t>
            </a:r>
          </a:p>
          <a:p>
            <a:pPr algn="l">
              <a:lnSpc>
                <a:spcPts val="2304"/>
              </a:lnSpc>
            </a:pPr>
            <a:r>
              <a:rPr lang="en-US" sz="1800">
                <a:solidFill>
                  <a:srgbClr val="000000"/>
                </a:solidFill>
                <a:latin typeface="Lato"/>
                <a:ea typeface="Lato"/>
                <a:cs typeface="Lato"/>
                <a:sym typeface="Lato"/>
              </a:rPr>
              <a:t>• Espaces France services : Déploiement de nouveaux partenaires en 2024 : ANAH et France Rénov’ et partenariat avec l’Espace France services d’Ars-sur-Moselle et de Domèvre-en-Haye.</a:t>
            </a:r>
          </a:p>
        </p:txBody>
      </p:sp>
      <p:sp>
        <p:nvSpPr>
          <p:cNvPr id="13" name="TextBox 13"/>
          <p:cNvSpPr txBox="1"/>
          <p:nvPr/>
        </p:nvSpPr>
        <p:spPr>
          <a:xfrm>
            <a:off x="2999218" y="1142232"/>
            <a:ext cx="8811676" cy="1086939"/>
          </a:xfrm>
          <a:prstGeom prst="rect">
            <a:avLst/>
          </a:prstGeom>
        </p:spPr>
        <p:txBody>
          <a:bodyPr lIns="0" tIns="0" rIns="0" bIns="0" rtlCol="0" anchor="t">
            <a:spAutoFit/>
          </a:bodyPr>
          <a:lstStyle/>
          <a:p>
            <a:pPr algn="l">
              <a:lnSpc>
                <a:spcPts val="8864"/>
              </a:lnSpc>
            </a:pPr>
            <a:r>
              <a:rPr lang="en-US" sz="6332">
                <a:solidFill>
                  <a:srgbClr val="4494CE"/>
                </a:solidFill>
                <a:latin typeface="Montserrat Bold"/>
                <a:ea typeface="Montserrat Bold"/>
                <a:cs typeface="Montserrat Bold"/>
                <a:sym typeface="Montserrat Bold"/>
              </a:rPr>
              <a:t>SERVICES PUBLICS</a:t>
            </a:r>
          </a:p>
        </p:txBody>
      </p:sp>
      <p:sp>
        <p:nvSpPr>
          <p:cNvPr id="14" name="TextBox 14"/>
          <p:cNvSpPr txBox="1"/>
          <p:nvPr/>
        </p:nvSpPr>
        <p:spPr>
          <a:xfrm>
            <a:off x="134424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05</a:t>
            </a:r>
          </a:p>
        </p:txBody>
      </p:sp>
      <p:sp>
        <p:nvSpPr>
          <p:cNvPr id="15" name="TextBox 15"/>
          <p:cNvSpPr txBox="1"/>
          <p:nvPr/>
        </p:nvSpPr>
        <p:spPr>
          <a:xfrm>
            <a:off x="1344248" y="2940231"/>
            <a:ext cx="7192955"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DES ESPACES FRANCE SERVICES</a:t>
            </a:r>
          </a:p>
        </p:txBody>
      </p:sp>
      <p:sp>
        <p:nvSpPr>
          <p:cNvPr id="16" name="TextBox 16"/>
          <p:cNvSpPr txBox="1"/>
          <p:nvPr/>
        </p:nvSpPr>
        <p:spPr>
          <a:xfrm>
            <a:off x="1344248" y="7182238"/>
            <a:ext cx="7192955"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 DES ESPACES FRANCE SERVICES</a:t>
            </a:r>
          </a:p>
        </p:txBody>
      </p:sp>
      <p:sp>
        <p:nvSpPr>
          <p:cNvPr id="17" name="TextBox 17"/>
          <p:cNvSpPr txBox="1"/>
          <p:nvPr/>
        </p:nvSpPr>
        <p:spPr>
          <a:xfrm>
            <a:off x="10060181" y="2940231"/>
            <a:ext cx="6691261" cy="10177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ÉTUDE SUR L’ACCESSIBILITÉ DES SERVICES AUX PUBLICS (SIASSP) : </a:t>
            </a:r>
          </a:p>
          <a:p>
            <a:pPr algn="l">
              <a:lnSpc>
                <a:spcPts val="2702"/>
              </a:lnSpc>
            </a:pPr>
            <a:r>
              <a:rPr lang="en-US" sz="1930" spc="484">
                <a:solidFill>
                  <a:srgbClr val="000000"/>
                </a:solidFill>
                <a:latin typeface="Lato"/>
                <a:ea typeface="Lato"/>
                <a:cs typeface="Lato"/>
                <a:sym typeface="Lato"/>
              </a:rPr>
              <a:t>LES PERSPECTIVES ...</a:t>
            </a:r>
          </a:p>
        </p:txBody>
      </p:sp>
      <p:grpSp>
        <p:nvGrpSpPr>
          <p:cNvPr id="18" name="Group 18"/>
          <p:cNvGrpSpPr/>
          <p:nvPr/>
        </p:nvGrpSpPr>
        <p:grpSpPr>
          <a:xfrm>
            <a:off x="12776307" y="0"/>
            <a:ext cx="5511693" cy="571652"/>
            <a:chOff x="0" y="0"/>
            <a:chExt cx="1364004" cy="141469"/>
          </a:xfrm>
        </p:grpSpPr>
        <p:sp>
          <p:nvSpPr>
            <p:cNvPr id="19" name="Freeform 19"/>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20" name="TextBox 20"/>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3267578" y="150330"/>
            <a:ext cx="4693563"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Loïc Condé / conde@cc-madetmoselle.fr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89879"/>
            <a:ext cx="18288000" cy="1963094"/>
            <a:chOff x="0" y="0"/>
            <a:chExt cx="4816593" cy="517029"/>
          </a:xfrm>
        </p:grpSpPr>
        <p:sp>
          <p:nvSpPr>
            <p:cNvPr id="3" name="Freeform 3"/>
            <p:cNvSpPr/>
            <p:nvPr/>
          </p:nvSpPr>
          <p:spPr>
            <a:xfrm>
              <a:off x="0" y="0"/>
              <a:ext cx="4816592" cy="517029"/>
            </a:xfrm>
            <a:custGeom>
              <a:avLst/>
              <a:gdLst/>
              <a:ahLst/>
              <a:cxnLst/>
              <a:rect l="l" t="t" r="r" b="b"/>
              <a:pathLst>
                <a:path w="4816592" h="517029">
                  <a:moveTo>
                    <a:pt x="0" y="0"/>
                  </a:moveTo>
                  <a:lnTo>
                    <a:pt x="4816592" y="0"/>
                  </a:lnTo>
                  <a:lnTo>
                    <a:pt x="4816592" y="517029"/>
                  </a:lnTo>
                  <a:lnTo>
                    <a:pt x="0" y="517029"/>
                  </a:lnTo>
                  <a:close/>
                </a:path>
              </a:pathLst>
            </a:custGeom>
            <a:solidFill>
              <a:srgbClr val="4494CE"/>
            </a:solidFill>
          </p:spPr>
          <p:txBody>
            <a:bodyPr/>
            <a:lstStyle/>
            <a:p>
              <a:endParaRPr lang="fr-FR"/>
            </a:p>
          </p:txBody>
        </p:sp>
        <p:sp>
          <p:nvSpPr>
            <p:cNvPr id="4" name="TextBox 4"/>
            <p:cNvSpPr txBox="1"/>
            <p:nvPr/>
          </p:nvSpPr>
          <p:spPr>
            <a:xfrm>
              <a:off x="0" y="-38100"/>
              <a:ext cx="4816593" cy="555129"/>
            </a:xfrm>
            <a:prstGeom prst="rect">
              <a:avLst/>
            </a:prstGeom>
          </p:spPr>
          <p:txBody>
            <a:bodyPr lIns="50800" tIns="50800" rIns="50800" bIns="50800" rtlCol="0" anchor="ctr"/>
            <a:lstStyle/>
            <a:p>
              <a:pPr algn="ctr">
                <a:lnSpc>
                  <a:spcPts val="2659"/>
                </a:lnSpc>
                <a:spcBef>
                  <a:spcPct val="0"/>
                </a:spcBef>
              </a:pPr>
              <a:endParaRPr/>
            </a:p>
          </p:txBody>
        </p:sp>
      </p:grpSp>
      <p:sp>
        <p:nvSpPr>
          <p:cNvPr id="5" name="AutoShape 5"/>
          <p:cNvSpPr/>
          <p:nvPr/>
        </p:nvSpPr>
        <p:spPr>
          <a:xfrm>
            <a:off x="1404885" y="2693310"/>
            <a:ext cx="0" cy="3315341"/>
          </a:xfrm>
          <a:prstGeom prst="line">
            <a:avLst/>
          </a:prstGeom>
          <a:ln w="19050" cap="flat">
            <a:solidFill>
              <a:srgbClr val="000000"/>
            </a:solidFill>
            <a:prstDash val="solid"/>
            <a:headEnd type="none" w="sm" len="sm"/>
            <a:tailEnd type="none" w="sm" len="sm"/>
          </a:ln>
        </p:spPr>
        <p:txBody>
          <a:bodyPr/>
          <a:lstStyle/>
          <a:p>
            <a:endParaRPr lang="fr-FR"/>
          </a:p>
        </p:txBody>
      </p:sp>
      <p:sp>
        <p:nvSpPr>
          <p:cNvPr id="6" name="AutoShape 6"/>
          <p:cNvSpPr/>
          <p:nvPr/>
        </p:nvSpPr>
        <p:spPr>
          <a:xfrm>
            <a:off x="10408700" y="2693310"/>
            <a:ext cx="0" cy="2922556"/>
          </a:xfrm>
          <a:prstGeom prst="line">
            <a:avLst/>
          </a:prstGeom>
          <a:ln w="19050" cap="flat">
            <a:solidFill>
              <a:srgbClr val="000000"/>
            </a:solidFill>
            <a:prstDash val="solid"/>
            <a:headEnd type="none" w="sm" len="sm"/>
            <a:tailEnd type="none" w="sm" len="sm"/>
          </a:ln>
        </p:spPr>
        <p:txBody>
          <a:bodyPr/>
          <a:lstStyle/>
          <a:p>
            <a:endParaRPr lang="fr-FR"/>
          </a:p>
        </p:txBody>
      </p:sp>
      <p:sp>
        <p:nvSpPr>
          <p:cNvPr id="7" name="Freeform 7"/>
          <p:cNvSpPr/>
          <p:nvPr/>
        </p:nvSpPr>
        <p:spPr>
          <a:xfrm>
            <a:off x="12693353" y="5901616"/>
            <a:ext cx="2421513" cy="2421513"/>
          </a:xfrm>
          <a:custGeom>
            <a:avLst/>
            <a:gdLst/>
            <a:ahLst/>
            <a:cxnLst/>
            <a:rect l="l" t="t" r="r" b="b"/>
            <a:pathLst>
              <a:path w="2421513" h="2421513">
                <a:moveTo>
                  <a:pt x="0" y="0"/>
                </a:moveTo>
                <a:lnTo>
                  <a:pt x="2421513" y="0"/>
                </a:lnTo>
                <a:lnTo>
                  <a:pt x="2421513" y="2421513"/>
                </a:lnTo>
                <a:lnTo>
                  <a:pt x="0" y="2421513"/>
                </a:lnTo>
                <a:lnTo>
                  <a:pt x="0" y="0"/>
                </a:lnTo>
                <a:close/>
              </a:path>
            </a:pathLst>
          </a:custGeom>
          <a:blipFill>
            <a:blip r:embed="rId2"/>
            <a:stretch>
              <a:fillRect/>
            </a:stretch>
          </a:blipFill>
        </p:spPr>
        <p:txBody>
          <a:bodyPr/>
          <a:lstStyle/>
          <a:p>
            <a:endParaRPr lang="fr-FR"/>
          </a:p>
        </p:txBody>
      </p:sp>
      <p:sp>
        <p:nvSpPr>
          <p:cNvPr id="8" name="Freeform 8"/>
          <p:cNvSpPr/>
          <p:nvPr/>
        </p:nvSpPr>
        <p:spPr>
          <a:xfrm>
            <a:off x="1414410" y="6248454"/>
            <a:ext cx="3384547" cy="2501621"/>
          </a:xfrm>
          <a:custGeom>
            <a:avLst/>
            <a:gdLst/>
            <a:ahLst/>
            <a:cxnLst/>
            <a:rect l="l" t="t" r="r" b="b"/>
            <a:pathLst>
              <a:path w="3384547" h="2501621">
                <a:moveTo>
                  <a:pt x="0" y="0"/>
                </a:moveTo>
                <a:lnTo>
                  <a:pt x="3384546" y="0"/>
                </a:lnTo>
                <a:lnTo>
                  <a:pt x="3384546" y="2501621"/>
                </a:lnTo>
                <a:lnTo>
                  <a:pt x="0" y="2501621"/>
                </a:lnTo>
                <a:lnTo>
                  <a:pt x="0" y="0"/>
                </a:lnTo>
                <a:close/>
              </a:path>
            </a:pathLst>
          </a:custGeom>
          <a:blipFill>
            <a:blip r:embed="rId3"/>
            <a:stretch>
              <a:fillRect l="-4673" r="-4673"/>
            </a:stretch>
          </a:blipFill>
        </p:spPr>
        <p:txBody>
          <a:bodyPr/>
          <a:lstStyle/>
          <a:p>
            <a:endParaRPr lang="fr-FR"/>
          </a:p>
        </p:txBody>
      </p:sp>
      <p:sp>
        <p:nvSpPr>
          <p:cNvPr id="9" name="Freeform 9"/>
          <p:cNvSpPr/>
          <p:nvPr/>
        </p:nvSpPr>
        <p:spPr>
          <a:xfrm>
            <a:off x="6123982" y="6248454"/>
            <a:ext cx="3384547" cy="2501621"/>
          </a:xfrm>
          <a:custGeom>
            <a:avLst/>
            <a:gdLst/>
            <a:ahLst/>
            <a:cxnLst/>
            <a:rect l="l" t="t" r="r" b="b"/>
            <a:pathLst>
              <a:path w="3384547" h="2501621">
                <a:moveTo>
                  <a:pt x="0" y="0"/>
                </a:moveTo>
                <a:lnTo>
                  <a:pt x="3384546" y="0"/>
                </a:lnTo>
                <a:lnTo>
                  <a:pt x="3384546" y="2501621"/>
                </a:lnTo>
                <a:lnTo>
                  <a:pt x="0" y="2501621"/>
                </a:lnTo>
                <a:lnTo>
                  <a:pt x="0" y="0"/>
                </a:lnTo>
                <a:close/>
              </a:path>
            </a:pathLst>
          </a:custGeom>
          <a:blipFill>
            <a:blip r:embed="rId4"/>
            <a:stretch>
              <a:fillRect/>
            </a:stretch>
          </a:blipFill>
        </p:spPr>
        <p:txBody>
          <a:bodyPr/>
          <a:lstStyle/>
          <a:p>
            <a:endParaRPr lang="fr-FR"/>
          </a:p>
        </p:txBody>
      </p:sp>
      <p:sp>
        <p:nvSpPr>
          <p:cNvPr id="10" name="TextBox 10"/>
          <p:cNvSpPr txBox="1"/>
          <p:nvPr/>
        </p:nvSpPr>
        <p:spPr>
          <a:xfrm>
            <a:off x="1789395" y="2655210"/>
            <a:ext cx="3733491" cy="621030"/>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Ô COMME 3 POMMES</a:t>
            </a:r>
          </a:p>
          <a:p>
            <a:pPr algn="l">
              <a:lnSpc>
                <a:spcPts val="2520"/>
              </a:lnSpc>
            </a:pPr>
            <a:endParaRPr lang="en-US" sz="1800">
              <a:solidFill>
                <a:srgbClr val="000000"/>
              </a:solidFill>
              <a:latin typeface="Montserrat Bold"/>
              <a:ea typeface="Montserrat Bold"/>
              <a:cs typeface="Montserrat Bold"/>
              <a:sym typeface="Montserrat Bold"/>
            </a:endParaRPr>
          </a:p>
        </p:txBody>
      </p:sp>
      <p:sp>
        <p:nvSpPr>
          <p:cNvPr id="11" name="TextBox 11"/>
          <p:cNvSpPr txBox="1"/>
          <p:nvPr/>
        </p:nvSpPr>
        <p:spPr>
          <a:xfrm>
            <a:off x="10638455" y="2654970"/>
            <a:ext cx="2413373"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GRAINES D’ÉVEIL</a:t>
            </a:r>
          </a:p>
        </p:txBody>
      </p:sp>
      <p:sp>
        <p:nvSpPr>
          <p:cNvPr id="12" name="TextBox 12"/>
          <p:cNvSpPr txBox="1"/>
          <p:nvPr/>
        </p:nvSpPr>
        <p:spPr>
          <a:xfrm>
            <a:off x="1789395" y="2913810"/>
            <a:ext cx="6925013" cy="630555"/>
          </a:xfrm>
          <a:prstGeom prst="rect">
            <a:avLst/>
          </a:prstGeom>
        </p:spPr>
        <p:txBody>
          <a:bodyPr lIns="0" tIns="0" rIns="0" bIns="0" rtlCol="0" anchor="t">
            <a:spAutoFit/>
          </a:bodyPr>
          <a:lstStyle/>
          <a:p>
            <a:pPr algn="l">
              <a:lnSpc>
                <a:spcPts val="2520"/>
              </a:lnSpc>
            </a:pPr>
            <a:r>
              <a:rPr lang="en-US" sz="1800">
                <a:solidFill>
                  <a:srgbClr val="000000"/>
                </a:solidFill>
                <a:latin typeface="Lato Italics"/>
                <a:ea typeface="Lato Italics"/>
                <a:cs typeface="Lato Italics"/>
                <a:sym typeface="Lato Italics"/>
              </a:rPr>
              <a:t>LE CENTRE MULTI-ACCUEIL DE BAYONVILLE-SUR-MAD</a:t>
            </a:r>
          </a:p>
          <a:p>
            <a:pPr algn="l">
              <a:lnSpc>
                <a:spcPts val="2520"/>
              </a:lnSpc>
            </a:pPr>
            <a:endParaRPr lang="en-US" sz="1800">
              <a:solidFill>
                <a:srgbClr val="000000"/>
              </a:solidFill>
              <a:latin typeface="Lato Italics"/>
              <a:ea typeface="Lato Italics"/>
              <a:cs typeface="Lato Italics"/>
              <a:sym typeface="Lato Italics"/>
            </a:endParaRPr>
          </a:p>
        </p:txBody>
      </p:sp>
      <p:sp>
        <p:nvSpPr>
          <p:cNvPr id="13" name="TextBox 13"/>
          <p:cNvSpPr txBox="1"/>
          <p:nvPr/>
        </p:nvSpPr>
        <p:spPr>
          <a:xfrm>
            <a:off x="10638455" y="2913571"/>
            <a:ext cx="4476411" cy="316230"/>
          </a:xfrm>
          <a:prstGeom prst="rect">
            <a:avLst/>
          </a:prstGeom>
        </p:spPr>
        <p:txBody>
          <a:bodyPr lIns="0" tIns="0" rIns="0" bIns="0" rtlCol="0" anchor="t">
            <a:spAutoFit/>
          </a:bodyPr>
          <a:lstStyle/>
          <a:p>
            <a:pPr algn="l">
              <a:lnSpc>
                <a:spcPts val="2520"/>
              </a:lnSpc>
            </a:pPr>
            <a:r>
              <a:rPr lang="en-US" sz="1800">
                <a:solidFill>
                  <a:srgbClr val="000000"/>
                </a:solidFill>
                <a:latin typeface="Lato Italics"/>
                <a:ea typeface="Lato Italics"/>
                <a:cs typeface="Lato Italics"/>
                <a:sym typeface="Lato Italics"/>
              </a:rPr>
              <a:t>LE RELAIS PETITE ENFANCE</a:t>
            </a:r>
          </a:p>
        </p:txBody>
      </p:sp>
      <p:sp>
        <p:nvSpPr>
          <p:cNvPr id="14" name="TextBox 14"/>
          <p:cNvSpPr txBox="1"/>
          <p:nvPr/>
        </p:nvSpPr>
        <p:spPr>
          <a:xfrm>
            <a:off x="2999218" y="1142232"/>
            <a:ext cx="8811676" cy="1086939"/>
          </a:xfrm>
          <a:prstGeom prst="rect">
            <a:avLst/>
          </a:prstGeom>
        </p:spPr>
        <p:txBody>
          <a:bodyPr lIns="0" tIns="0" rIns="0" bIns="0" rtlCol="0" anchor="t">
            <a:spAutoFit/>
          </a:bodyPr>
          <a:lstStyle/>
          <a:p>
            <a:pPr algn="l">
              <a:lnSpc>
                <a:spcPts val="8864"/>
              </a:lnSpc>
            </a:pPr>
            <a:r>
              <a:rPr lang="en-US" sz="6332">
                <a:solidFill>
                  <a:srgbClr val="4494CE"/>
                </a:solidFill>
                <a:latin typeface="Montserrat Bold"/>
                <a:ea typeface="Montserrat Bold"/>
                <a:cs typeface="Montserrat Bold"/>
                <a:sym typeface="Montserrat Bold"/>
              </a:rPr>
              <a:t>PETITE ENFANCE</a:t>
            </a:r>
          </a:p>
        </p:txBody>
      </p:sp>
      <p:sp>
        <p:nvSpPr>
          <p:cNvPr id="15" name="TextBox 15"/>
          <p:cNvSpPr txBox="1"/>
          <p:nvPr/>
        </p:nvSpPr>
        <p:spPr>
          <a:xfrm>
            <a:off x="134424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06</a:t>
            </a:r>
          </a:p>
        </p:txBody>
      </p:sp>
      <p:sp>
        <p:nvSpPr>
          <p:cNvPr id="16" name="TextBox 16"/>
          <p:cNvSpPr txBox="1"/>
          <p:nvPr/>
        </p:nvSpPr>
        <p:spPr>
          <a:xfrm>
            <a:off x="1811404" y="3293818"/>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a:t>
            </a:r>
          </a:p>
        </p:txBody>
      </p:sp>
      <p:sp>
        <p:nvSpPr>
          <p:cNvPr id="17" name="TextBox 17"/>
          <p:cNvSpPr txBox="1"/>
          <p:nvPr/>
        </p:nvSpPr>
        <p:spPr>
          <a:xfrm>
            <a:off x="10660463" y="3512893"/>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a:t>
            </a:r>
          </a:p>
        </p:txBody>
      </p:sp>
      <p:sp>
        <p:nvSpPr>
          <p:cNvPr id="18" name="TextBox 18"/>
          <p:cNvSpPr txBox="1"/>
          <p:nvPr/>
        </p:nvSpPr>
        <p:spPr>
          <a:xfrm>
            <a:off x="1811404" y="5102465"/>
            <a:ext cx="7117422" cy="331970"/>
          </a:xfrm>
          <a:prstGeom prst="rect">
            <a:avLst/>
          </a:prstGeom>
        </p:spPr>
        <p:txBody>
          <a:bodyPr lIns="0" tIns="0" rIns="0" bIns="0" rtlCol="0" anchor="t">
            <a:spAutoFit/>
          </a:bodyPr>
          <a:lstStyle/>
          <a:p>
            <a:pPr algn="l">
              <a:lnSpc>
                <a:spcPts val="2702"/>
              </a:lnSpc>
            </a:pPr>
            <a:r>
              <a:rPr lang="en-US" sz="1930" spc="484" dirty="0">
                <a:solidFill>
                  <a:srgbClr val="000000"/>
                </a:solidFill>
                <a:latin typeface="Lato"/>
                <a:ea typeface="Lato"/>
                <a:cs typeface="Lato"/>
                <a:sym typeface="Lato"/>
              </a:rPr>
              <a:t>PERSPECTIVES</a:t>
            </a:r>
          </a:p>
        </p:txBody>
      </p:sp>
      <p:sp>
        <p:nvSpPr>
          <p:cNvPr id="19" name="TextBox 19"/>
          <p:cNvSpPr txBox="1"/>
          <p:nvPr/>
        </p:nvSpPr>
        <p:spPr>
          <a:xfrm>
            <a:off x="2084672" y="3786099"/>
            <a:ext cx="6611660" cy="944880"/>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Lato"/>
                <a:ea typeface="Lato"/>
                <a:cs typeface="Lato"/>
                <a:sym typeface="Lato"/>
              </a:rPr>
              <a:t>• 33564 </a:t>
            </a:r>
            <a:r>
              <a:rPr lang="en-US" sz="1800">
                <a:solidFill>
                  <a:srgbClr val="000000"/>
                </a:solidFill>
                <a:latin typeface="Lato Bold"/>
                <a:ea typeface="Lato Bold"/>
                <a:cs typeface="Lato Bold"/>
                <a:sym typeface="Lato Bold"/>
              </a:rPr>
              <a:t>heures d’accueil réalisées</a:t>
            </a:r>
            <a:r>
              <a:rPr lang="en-US" sz="1800">
                <a:solidFill>
                  <a:srgbClr val="000000"/>
                </a:solidFill>
                <a:latin typeface="Lato"/>
                <a:ea typeface="Lato"/>
                <a:cs typeface="Lato"/>
                <a:sym typeface="Lato"/>
              </a:rPr>
              <a:t> en 2023</a:t>
            </a:r>
          </a:p>
          <a:p>
            <a:pPr algn="ctr">
              <a:lnSpc>
                <a:spcPts val="2520"/>
              </a:lnSpc>
              <a:spcBef>
                <a:spcPct val="0"/>
              </a:spcBef>
            </a:pPr>
            <a:r>
              <a:rPr lang="en-US" sz="1800">
                <a:solidFill>
                  <a:srgbClr val="000000"/>
                </a:solidFill>
                <a:latin typeface="Lato"/>
                <a:ea typeface="Lato"/>
                <a:cs typeface="Lato"/>
                <a:sym typeface="Lato"/>
              </a:rPr>
              <a:t>• L’établissement a </a:t>
            </a:r>
            <a:r>
              <a:rPr lang="en-US" sz="1800">
                <a:solidFill>
                  <a:srgbClr val="000000"/>
                </a:solidFill>
                <a:latin typeface="Lato Bold"/>
                <a:ea typeface="Lato Bold"/>
                <a:cs typeface="Lato Bold"/>
                <a:sym typeface="Lato Bold"/>
              </a:rPr>
              <a:t>accueilli </a:t>
            </a:r>
            <a:r>
              <a:rPr lang="en-US" sz="1800">
                <a:solidFill>
                  <a:srgbClr val="000000"/>
                </a:solidFill>
                <a:latin typeface="Lato"/>
                <a:ea typeface="Lato"/>
                <a:cs typeface="Lato"/>
                <a:sym typeface="Lato"/>
              </a:rPr>
              <a:t>50 enfants sur 227 </a:t>
            </a:r>
            <a:r>
              <a:rPr lang="en-US" sz="1800">
                <a:solidFill>
                  <a:srgbClr val="000000"/>
                </a:solidFill>
                <a:latin typeface="Lato Bold"/>
                <a:ea typeface="Lato Bold"/>
                <a:cs typeface="Lato Bold"/>
                <a:sym typeface="Lato Bold"/>
              </a:rPr>
              <a:t>jours d’ouverture.</a:t>
            </a:r>
          </a:p>
          <a:p>
            <a:pPr algn="l">
              <a:lnSpc>
                <a:spcPts val="2520"/>
              </a:lnSpc>
              <a:spcBef>
                <a:spcPct val="0"/>
              </a:spcBef>
            </a:pPr>
            <a:r>
              <a:rPr lang="en-US" sz="1800">
                <a:solidFill>
                  <a:srgbClr val="000000"/>
                </a:solidFill>
                <a:latin typeface="Lato"/>
                <a:ea typeface="Lato"/>
                <a:cs typeface="Lato"/>
                <a:sym typeface="Lato"/>
              </a:rPr>
              <a:t>• Relance du conseil de crèches.</a:t>
            </a:r>
          </a:p>
        </p:txBody>
      </p:sp>
      <p:sp>
        <p:nvSpPr>
          <p:cNvPr id="20" name="TextBox 20"/>
          <p:cNvSpPr txBox="1"/>
          <p:nvPr/>
        </p:nvSpPr>
        <p:spPr>
          <a:xfrm>
            <a:off x="10933732" y="4005174"/>
            <a:ext cx="6927448" cy="1259205"/>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Lato"/>
                <a:ea typeface="Lato"/>
                <a:cs typeface="Lato"/>
                <a:sym typeface="Lato"/>
              </a:rPr>
              <a:t>• 182 </a:t>
            </a:r>
            <a:r>
              <a:rPr lang="en-US" sz="1800">
                <a:solidFill>
                  <a:srgbClr val="000000"/>
                </a:solidFill>
                <a:latin typeface="Lato Bold"/>
                <a:ea typeface="Lato Bold"/>
                <a:cs typeface="Lato Bold"/>
                <a:sym typeface="Lato Bold"/>
              </a:rPr>
              <a:t>contacts </a:t>
            </a:r>
            <a:r>
              <a:rPr lang="en-US" sz="1800">
                <a:solidFill>
                  <a:srgbClr val="000000"/>
                </a:solidFill>
                <a:latin typeface="Lato"/>
                <a:ea typeface="Lato"/>
                <a:cs typeface="Lato"/>
                <a:sym typeface="Lato"/>
              </a:rPr>
              <a:t>avec des familles ou  des assistants maternels à la recherche d’informations.</a:t>
            </a:r>
          </a:p>
          <a:p>
            <a:pPr algn="l">
              <a:lnSpc>
                <a:spcPts val="2520"/>
              </a:lnSpc>
              <a:spcBef>
                <a:spcPct val="0"/>
              </a:spcBef>
            </a:pPr>
            <a:r>
              <a:rPr lang="en-US" sz="1800">
                <a:solidFill>
                  <a:srgbClr val="000000"/>
                </a:solidFill>
                <a:latin typeface="Lato"/>
                <a:ea typeface="Lato"/>
                <a:cs typeface="Lato"/>
                <a:sym typeface="Lato"/>
              </a:rPr>
              <a:t>•  86 assistants maternels et 129 enfants présents aux différentes </a:t>
            </a:r>
            <a:r>
              <a:rPr lang="en-US" sz="1800">
                <a:solidFill>
                  <a:srgbClr val="000000"/>
                </a:solidFill>
                <a:latin typeface="Lato Bold"/>
                <a:ea typeface="Lato Bold"/>
                <a:cs typeface="Lato Bold"/>
                <a:sym typeface="Lato Bold"/>
              </a:rPr>
              <a:t>animations</a:t>
            </a:r>
            <a:r>
              <a:rPr lang="en-US" sz="1800">
                <a:solidFill>
                  <a:srgbClr val="000000"/>
                </a:solidFill>
                <a:latin typeface="Lato"/>
                <a:ea typeface="Lato"/>
                <a:cs typeface="Lato"/>
                <a:sym typeface="Lato"/>
              </a:rPr>
              <a:t>.</a:t>
            </a:r>
          </a:p>
        </p:txBody>
      </p:sp>
      <p:sp>
        <p:nvSpPr>
          <p:cNvPr id="21" name="TextBox 21"/>
          <p:cNvSpPr txBox="1"/>
          <p:nvPr/>
        </p:nvSpPr>
        <p:spPr>
          <a:xfrm>
            <a:off x="2084672" y="5579745"/>
            <a:ext cx="6611673" cy="630555"/>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Lato"/>
                <a:ea typeface="Lato"/>
                <a:cs typeface="Lato"/>
                <a:sym typeface="Lato"/>
              </a:rPr>
              <a:t>• Amélioration renforcée de </a:t>
            </a:r>
            <a:r>
              <a:rPr lang="en-US" sz="1800">
                <a:solidFill>
                  <a:srgbClr val="000000"/>
                </a:solidFill>
                <a:latin typeface="Lato Bold"/>
                <a:ea typeface="Lato Bold"/>
                <a:cs typeface="Lato Bold"/>
                <a:sym typeface="Lato Bold"/>
              </a:rPr>
              <a:t>l’accueil.</a:t>
            </a:r>
          </a:p>
          <a:p>
            <a:pPr algn="l">
              <a:lnSpc>
                <a:spcPts val="2520"/>
              </a:lnSpc>
              <a:spcBef>
                <a:spcPct val="0"/>
              </a:spcBef>
            </a:pPr>
            <a:r>
              <a:rPr lang="en-US" sz="1800">
                <a:solidFill>
                  <a:srgbClr val="000000"/>
                </a:solidFill>
                <a:latin typeface="Lato"/>
                <a:ea typeface="Lato"/>
                <a:cs typeface="Lato"/>
                <a:sym typeface="Lato"/>
              </a:rPr>
              <a:t>• Évaluation et définition du </a:t>
            </a:r>
            <a:r>
              <a:rPr lang="en-US" sz="1800">
                <a:solidFill>
                  <a:srgbClr val="000000"/>
                </a:solidFill>
                <a:latin typeface="Lato Bold"/>
                <a:ea typeface="Lato Bold"/>
                <a:cs typeface="Lato Bold"/>
                <a:sym typeface="Lato Bold"/>
              </a:rPr>
              <a:t>Projet Éducatif</a:t>
            </a:r>
            <a:r>
              <a:rPr lang="en-US" sz="1800">
                <a:solidFill>
                  <a:srgbClr val="000000"/>
                </a:solidFill>
                <a:latin typeface="Lato"/>
                <a:ea typeface="Lato"/>
                <a:cs typeface="Lato"/>
                <a:sym typeface="Lato"/>
              </a:rPr>
              <a:t> de Territoire.</a:t>
            </a:r>
          </a:p>
        </p:txBody>
      </p:sp>
      <p:sp>
        <p:nvSpPr>
          <p:cNvPr id="22" name="AutoShape 22"/>
          <p:cNvSpPr/>
          <p:nvPr/>
        </p:nvSpPr>
        <p:spPr>
          <a:xfrm flipH="1">
            <a:off x="5417740" y="6353073"/>
            <a:ext cx="9525" cy="2255806"/>
          </a:xfrm>
          <a:prstGeom prst="line">
            <a:avLst/>
          </a:prstGeom>
          <a:ln w="19050" cap="flat">
            <a:solidFill>
              <a:srgbClr val="000000"/>
            </a:solidFill>
            <a:prstDash val="solid"/>
            <a:headEnd type="none" w="sm" len="sm"/>
            <a:tailEnd type="none" w="sm" len="sm"/>
          </a:ln>
        </p:spPr>
        <p:txBody>
          <a:bodyPr/>
          <a:lstStyle/>
          <a:p>
            <a:endParaRPr lang="fr-FR"/>
          </a:p>
        </p:txBody>
      </p:sp>
      <p:grpSp>
        <p:nvGrpSpPr>
          <p:cNvPr id="23" name="Group 23"/>
          <p:cNvGrpSpPr/>
          <p:nvPr/>
        </p:nvGrpSpPr>
        <p:grpSpPr>
          <a:xfrm>
            <a:off x="12434931" y="-28148"/>
            <a:ext cx="5853069" cy="571652"/>
            <a:chOff x="0" y="0"/>
            <a:chExt cx="1448486" cy="141469"/>
          </a:xfrm>
        </p:grpSpPr>
        <p:sp>
          <p:nvSpPr>
            <p:cNvPr id="24" name="Freeform 24"/>
            <p:cNvSpPr/>
            <p:nvPr/>
          </p:nvSpPr>
          <p:spPr>
            <a:xfrm>
              <a:off x="0" y="0"/>
              <a:ext cx="1448486" cy="141469"/>
            </a:xfrm>
            <a:custGeom>
              <a:avLst/>
              <a:gdLst/>
              <a:ahLst/>
              <a:cxnLst/>
              <a:rect l="l" t="t" r="r" b="b"/>
              <a:pathLst>
                <a:path w="1448486" h="141469">
                  <a:moveTo>
                    <a:pt x="6614" y="0"/>
                  </a:moveTo>
                  <a:lnTo>
                    <a:pt x="1441873" y="0"/>
                  </a:lnTo>
                  <a:cubicBezTo>
                    <a:pt x="1445525" y="0"/>
                    <a:pt x="1448486" y="2961"/>
                    <a:pt x="1448486" y="6614"/>
                  </a:cubicBezTo>
                  <a:lnTo>
                    <a:pt x="1448486" y="134856"/>
                  </a:lnTo>
                  <a:cubicBezTo>
                    <a:pt x="1448486" y="136610"/>
                    <a:pt x="1447790" y="138292"/>
                    <a:pt x="1446549" y="139532"/>
                  </a:cubicBezTo>
                  <a:cubicBezTo>
                    <a:pt x="1445309" y="140773"/>
                    <a:pt x="1443627" y="141469"/>
                    <a:pt x="1441873" y="141469"/>
                  </a:cubicBezTo>
                  <a:lnTo>
                    <a:pt x="6614" y="141469"/>
                  </a:lnTo>
                  <a:cubicBezTo>
                    <a:pt x="2961" y="141469"/>
                    <a:pt x="0" y="138508"/>
                    <a:pt x="0" y="134856"/>
                  </a:cubicBezTo>
                  <a:lnTo>
                    <a:pt x="0" y="6614"/>
                  </a:lnTo>
                  <a:cubicBezTo>
                    <a:pt x="0" y="2961"/>
                    <a:pt x="2961" y="0"/>
                    <a:pt x="6614" y="0"/>
                  </a:cubicBezTo>
                  <a:close/>
                </a:path>
              </a:pathLst>
            </a:custGeom>
            <a:solidFill>
              <a:srgbClr val="F4F3F3"/>
            </a:solidFill>
          </p:spPr>
          <p:txBody>
            <a:bodyPr/>
            <a:lstStyle/>
            <a:p>
              <a:endParaRPr lang="fr-FR"/>
            </a:p>
          </p:txBody>
        </p:sp>
        <p:sp>
          <p:nvSpPr>
            <p:cNvPr id="25" name="TextBox 25"/>
            <p:cNvSpPr txBox="1"/>
            <p:nvPr/>
          </p:nvSpPr>
          <p:spPr>
            <a:xfrm>
              <a:off x="0" y="-38100"/>
              <a:ext cx="1448486" cy="179569"/>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12509612" y="111311"/>
            <a:ext cx="5778388" cy="264160"/>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pen Sans 2"/>
                <a:ea typeface="Open Sans 2"/>
                <a:cs typeface="Open Sans 2"/>
                <a:sym typeface="Open Sans 2"/>
              </a:rPr>
              <a:t>Contact : Sandrine MANSION / mansion@cc-madetmoselle.fr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9603" y="2685327"/>
            <a:ext cx="8744397" cy="2828111"/>
            <a:chOff x="0" y="0"/>
            <a:chExt cx="1797497" cy="581346"/>
          </a:xfrm>
        </p:grpSpPr>
        <p:sp>
          <p:nvSpPr>
            <p:cNvPr id="3" name="Freeform 3"/>
            <p:cNvSpPr/>
            <p:nvPr/>
          </p:nvSpPr>
          <p:spPr>
            <a:xfrm>
              <a:off x="0" y="0"/>
              <a:ext cx="1797497" cy="581346"/>
            </a:xfrm>
            <a:custGeom>
              <a:avLst/>
              <a:gdLst/>
              <a:ahLst/>
              <a:cxnLst/>
              <a:rect l="l" t="t" r="r" b="b"/>
              <a:pathLst>
                <a:path w="1797497" h="581346">
                  <a:moveTo>
                    <a:pt x="0" y="0"/>
                  </a:moveTo>
                  <a:lnTo>
                    <a:pt x="1797497" y="0"/>
                  </a:lnTo>
                  <a:lnTo>
                    <a:pt x="1797497" y="581346"/>
                  </a:lnTo>
                  <a:lnTo>
                    <a:pt x="0" y="581346"/>
                  </a:lnTo>
                  <a:close/>
                </a:path>
              </a:pathLst>
            </a:custGeom>
            <a:solidFill>
              <a:srgbClr val="4494CE">
                <a:alpha val="70980"/>
              </a:srgbClr>
            </a:solidFill>
          </p:spPr>
          <p:txBody>
            <a:bodyPr/>
            <a:lstStyle/>
            <a:p>
              <a:endParaRPr lang="fr-FR"/>
            </a:p>
          </p:txBody>
        </p:sp>
        <p:sp>
          <p:nvSpPr>
            <p:cNvPr id="4" name="TextBox 4"/>
            <p:cNvSpPr txBox="1"/>
            <p:nvPr/>
          </p:nvSpPr>
          <p:spPr>
            <a:xfrm>
              <a:off x="0" y="-38100"/>
              <a:ext cx="1797497" cy="619446"/>
            </a:xfrm>
            <a:prstGeom prst="rect">
              <a:avLst/>
            </a:prstGeom>
          </p:spPr>
          <p:txBody>
            <a:bodyPr lIns="50800" tIns="50800" rIns="50800" bIns="50800" rtlCol="0" anchor="ctr"/>
            <a:lstStyle/>
            <a:p>
              <a:pPr algn="ctr">
                <a:lnSpc>
                  <a:spcPts val="2775"/>
                </a:lnSpc>
              </a:pPr>
              <a:endParaRPr/>
            </a:p>
          </p:txBody>
        </p:sp>
      </p:grpSp>
      <p:grpSp>
        <p:nvGrpSpPr>
          <p:cNvPr id="5" name="Group 5"/>
          <p:cNvGrpSpPr/>
          <p:nvPr/>
        </p:nvGrpSpPr>
        <p:grpSpPr>
          <a:xfrm>
            <a:off x="1387158" y="5513438"/>
            <a:ext cx="7756842" cy="2048311"/>
            <a:chOff x="0" y="0"/>
            <a:chExt cx="908303" cy="239851"/>
          </a:xfrm>
        </p:grpSpPr>
        <p:sp>
          <p:nvSpPr>
            <p:cNvPr id="6" name="Freeform 6"/>
            <p:cNvSpPr/>
            <p:nvPr/>
          </p:nvSpPr>
          <p:spPr>
            <a:xfrm>
              <a:off x="0" y="0"/>
              <a:ext cx="908303" cy="239851"/>
            </a:xfrm>
            <a:custGeom>
              <a:avLst/>
              <a:gdLst/>
              <a:ahLst/>
              <a:cxnLst/>
              <a:rect l="l" t="t" r="r" b="b"/>
              <a:pathLst>
                <a:path w="908303" h="239851">
                  <a:moveTo>
                    <a:pt x="113647" y="0"/>
                  </a:moveTo>
                  <a:lnTo>
                    <a:pt x="794656" y="0"/>
                  </a:lnTo>
                  <a:cubicBezTo>
                    <a:pt x="857421" y="0"/>
                    <a:pt x="908303" y="50881"/>
                    <a:pt x="908303" y="113647"/>
                  </a:cubicBezTo>
                  <a:lnTo>
                    <a:pt x="908303" y="126204"/>
                  </a:lnTo>
                  <a:cubicBezTo>
                    <a:pt x="908303" y="188970"/>
                    <a:pt x="857421" y="239851"/>
                    <a:pt x="794656" y="239851"/>
                  </a:cubicBezTo>
                  <a:lnTo>
                    <a:pt x="113647" y="239851"/>
                  </a:lnTo>
                  <a:cubicBezTo>
                    <a:pt x="50881" y="239851"/>
                    <a:pt x="0" y="188970"/>
                    <a:pt x="0" y="126204"/>
                  </a:cubicBezTo>
                  <a:lnTo>
                    <a:pt x="0" y="113647"/>
                  </a:lnTo>
                  <a:cubicBezTo>
                    <a:pt x="0" y="50881"/>
                    <a:pt x="50881" y="0"/>
                    <a:pt x="113647" y="0"/>
                  </a:cubicBezTo>
                  <a:close/>
                </a:path>
              </a:pathLst>
            </a:custGeom>
            <a:solidFill>
              <a:srgbClr val="4494CE">
                <a:alpha val="70980"/>
              </a:srgbClr>
            </a:solidFill>
          </p:spPr>
          <p:txBody>
            <a:bodyPr/>
            <a:lstStyle/>
            <a:p>
              <a:endParaRPr lang="fr-FR"/>
            </a:p>
          </p:txBody>
        </p:sp>
        <p:sp>
          <p:nvSpPr>
            <p:cNvPr id="7" name="TextBox 7"/>
            <p:cNvSpPr txBox="1"/>
            <p:nvPr/>
          </p:nvSpPr>
          <p:spPr>
            <a:xfrm>
              <a:off x="0" y="-38100"/>
              <a:ext cx="908303" cy="277951"/>
            </a:xfrm>
            <a:prstGeom prst="rect">
              <a:avLst/>
            </a:prstGeom>
          </p:spPr>
          <p:txBody>
            <a:bodyPr lIns="50800" tIns="50800" rIns="50800" bIns="50800" rtlCol="0" anchor="ctr"/>
            <a:lstStyle/>
            <a:p>
              <a:pPr algn="ctr">
                <a:lnSpc>
                  <a:spcPts val="2775"/>
                </a:lnSpc>
              </a:pPr>
              <a:endParaRPr/>
            </a:p>
          </p:txBody>
        </p:sp>
      </p:grpSp>
      <p:grpSp>
        <p:nvGrpSpPr>
          <p:cNvPr id="8" name="Group 8"/>
          <p:cNvGrpSpPr/>
          <p:nvPr/>
        </p:nvGrpSpPr>
        <p:grpSpPr>
          <a:xfrm>
            <a:off x="10175086" y="1856391"/>
            <a:ext cx="6944361" cy="2254796"/>
            <a:chOff x="0" y="0"/>
            <a:chExt cx="1308664" cy="424916"/>
          </a:xfrm>
        </p:grpSpPr>
        <p:sp>
          <p:nvSpPr>
            <p:cNvPr id="9" name="Freeform 9"/>
            <p:cNvSpPr/>
            <p:nvPr/>
          </p:nvSpPr>
          <p:spPr>
            <a:xfrm>
              <a:off x="0" y="0"/>
              <a:ext cx="1308664" cy="424916"/>
            </a:xfrm>
            <a:custGeom>
              <a:avLst/>
              <a:gdLst/>
              <a:ahLst/>
              <a:cxnLst/>
              <a:rect l="l" t="t" r="r" b="b"/>
              <a:pathLst>
                <a:path w="1308664" h="424916">
                  <a:moveTo>
                    <a:pt x="0" y="0"/>
                  </a:moveTo>
                  <a:lnTo>
                    <a:pt x="1308664" y="0"/>
                  </a:lnTo>
                  <a:lnTo>
                    <a:pt x="1308664" y="424916"/>
                  </a:lnTo>
                  <a:lnTo>
                    <a:pt x="0" y="424916"/>
                  </a:lnTo>
                  <a:close/>
                </a:path>
              </a:pathLst>
            </a:custGeom>
            <a:solidFill>
              <a:srgbClr val="F4F3F3"/>
            </a:solidFill>
          </p:spPr>
          <p:txBody>
            <a:bodyPr/>
            <a:lstStyle/>
            <a:p>
              <a:endParaRPr lang="fr-FR"/>
            </a:p>
          </p:txBody>
        </p:sp>
        <p:sp>
          <p:nvSpPr>
            <p:cNvPr id="10" name="TextBox 10"/>
            <p:cNvSpPr txBox="1"/>
            <p:nvPr/>
          </p:nvSpPr>
          <p:spPr>
            <a:xfrm>
              <a:off x="0" y="-38100"/>
              <a:ext cx="1308664" cy="463016"/>
            </a:xfrm>
            <a:prstGeom prst="rect">
              <a:avLst/>
            </a:prstGeom>
          </p:spPr>
          <p:txBody>
            <a:bodyPr lIns="50800" tIns="50800" rIns="50800" bIns="50800" rtlCol="0" anchor="ctr"/>
            <a:lstStyle/>
            <a:p>
              <a:pPr algn="ctr">
                <a:lnSpc>
                  <a:spcPts val="2775"/>
                </a:lnSpc>
              </a:pPr>
              <a:endParaRPr/>
            </a:p>
          </p:txBody>
        </p:sp>
      </p:grpSp>
      <p:grpSp>
        <p:nvGrpSpPr>
          <p:cNvPr id="11" name="Group 11"/>
          <p:cNvGrpSpPr/>
          <p:nvPr/>
        </p:nvGrpSpPr>
        <p:grpSpPr>
          <a:xfrm>
            <a:off x="10175086" y="4427178"/>
            <a:ext cx="6944361" cy="5681627"/>
            <a:chOff x="0" y="0"/>
            <a:chExt cx="1308664" cy="1070701"/>
          </a:xfrm>
        </p:grpSpPr>
        <p:sp>
          <p:nvSpPr>
            <p:cNvPr id="12" name="Freeform 12"/>
            <p:cNvSpPr/>
            <p:nvPr/>
          </p:nvSpPr>
          <p:spPr>
            <a:xfrm>
              <a:off x="0" y="0"/>
              <a:ext cx="1308664" cy="1070702"/>
            </a:xfrm>
            <a:custGeom>
              <a:avLst/>
              <a:gdLst/>
              <a:ahLst/>
              <a:cxnLst/>
              <a:rect l="l" t="t" r="r" b="b"/>
              <a:pathLst>
                <a:path w="1308664" h="1070702">
                  <a:moveTo>
                    <a:pt x="0" y="0"/>
                  </a:moveTo>
                  <a:lnTo>
                    <a:pt x="1308664" y="0"/>
                  </a:lnTo>
                  <a:lnTo>
                    <a:pt x="1308664" y="1070702"/>
                  </a:lnTo>
                  <a:lnTo>
                    <a:pt x="0" y="1070702"/>
                  </a:lnTo>
                  <a:close/>
                </a:path>
              </a:pathLst>
            </a:custGeom>
            <a:solidFill>
              <a:srgbClr val="F4F3F3"/>
            </a:solidFill>
          </p:spPr>
          <p:txBody>
            <a:bodyPr/>
            <a:lstStyle/>
            <a:p>
              <a:endParaRPr lang="fr-FR"/>
            </a:p>
          </p:txBody>
        </p:sp>
        <p:sp>
          <p:nvSpPr>
            <p:cNvPr id="13" name="TextBox 13"/>
            <p:cNvSpPr txBox="1"/>
            <p:nvPr/>
          </p:nvSpPr>
          <p:spPr>
            <a:xfrm>
              <a:off x="0" y="-38100"/>
              <a:ext cx="1308664" cy="1108801"/>
            </a:xfrm>
            <a:prstGeom prst="rect">
              <a:avLst/>
            </a:prstGeom>
          </p:spPr>
          <p:txBody>
            <a:bodyPr lIns="50800" tIns="50800" rIns="50800" bIns="50800" rtlCol="0" anchor="ctr"/>
            <a:lstStyle/>
            <a:p>
              <a:pPr algn="ctr">
                <a:lnSpc>
                  <a:spcPts val="2775"/>
                </a:lnSpc>
              </a:pPr>
              <a:endParaRPr/>
            </a:p>
          </p:txBody>
        </p:sp>
      </p:grpSp>
      <p:grpSp>
        <p:nvGrpSpPr>
          <p:cNvPr id="14" name="Group 14"/>
          <p:cNvGrpSpPr/>
          <p:nvPr/>
        </p:nvGrpSpPr>
        <p:grpSpPr>
          <a:xfrm>
            <a:off x="0" y="0"/>
            <a:ext cx="18288000" cy="485714"/>
            <a:chOff x="0" y="0"/>
            <a:chExt cx="4816593" cy="127925"/>
          </a:xfrm>
        </p:grpSpPr>
        <p:sp>
          <p:nvSpPr>
            <p:cNvPr id="15" name="Freeform 15"/>
            <p:cNvSpPr/>
            <p:nvPr/>
          </p:nvSpPr>
          <p:spPr>
            <a:xfrm>
              <a:off x="0" y="0"/>
              <a:ext cx="4816592" cy="127925"/>
            </a:xfrm>
            <a:custGeom>
              <a:avLst/>
              <a:gdLst/>
              <a:ahLst/>
              <a:cxnLst/>
              <a:rect l="l" t="t" r="r" b="b"/>
              <a:pathLst>
                <a:path w="4816592" h="127925">
                  <a:moveTo>
                    <a:pt x="0" y="0"/>
                  </a:moveTo>
                  <a:lnTo>
                    <a:pt x="4816592" y="0"/>
                  </a:lnTo>
                  <a:lnTo>
                    <a:pt x="4816592" y="127925"/>
                  </a:lnTo>
                  <a:lnTo>
                    <a:pt x="0" y="127925"/>
                  </a:lnTo>
                  <a:close/>
                </a:path>
              </a:pathLst>
            </a:custGeom>
            <a:solidFill>
              <a:srgbClr val="4494CE"/>
            </a:solidFill>
          </p:spPr>
          <p:txBody>
            <a:bodyPr/>
            <a:lstStyle/>
            <a:p>
              <a:endParaRPr lang="fr-FR"/>
            </a:p>
          </p:txBody>
        </p:sp>
        <p:sp>
          <p:nvSpPr>
            <p:cNvPr id="16" name="TextBox 16"/>
            <p:cNvSpPr txBox="1"/>
            <p:nvPr/>
          </p:nvSpPr>
          <p:spPr>
            <a:xfrm>
              <a:off x="0" y="-38100"/>
              <a:ext cx="4816593" cy="166025"/>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2434931" y="-28148"/>
            <a:ext cx="5853069" cy="571652"/>
            <a:chOff x="0" y="0"/>
            <a:chExt cx="1448486" cy="141469"/>
          </a:xfrm>
        </p:grpSpPr>
        <p:sp>
          <p:nvSpPr>
            <p:cNvPr id="18" name="Freeform 18"/>
            <p:cNvSpPr/>
            <p:nvPr/>
          </p:nvSpPr>
          <p:spPr>
            <a:xfrm>
              <a:off x="0" y="0"/>
              <a:ext cx="1448486" cy="141469"/>
            </a:xfrm>
            <a:custGeom>
              <a:avLst/>
              <a:gdLst/>
              <a:ahLst/>
              <a:cxnLst/>
              <a:rect l="l" t="t" r="r" b="b"/>
              <a:pathLst>
                <a:path w="1448486" h="141469">
                  <a:moveTo>
                    <a:pt x="6614" y="0"/>
                  </a:moveTo>
                  <a:lnTo>
                    <a:pt x="1441873" y="0"/>
                  </a:lnTo>
                  <a:cubicBezTo>
                    <a:pt x="1445525" y="0"/>
                    <a:pt x="1448486" y="2961"/>
                    <a:pt x="1448486" y="6614"/>
                  </a:cubicBezTo>
                  <a:lnTo>
                    <a:pt x="1448486" y="134856"/>
                  </a:lnTo>
                  <a:cubicBezTo>
                    <a:pt x="1448486" y="136610"/>
                    <a:pt x="1447790" y="138292"/>
                    <a:pt x="1446549" y="139532"/>
                  </a:cubicBezTo>
                  <a:cubicBezTo>
                    <a:pt x="1445309" y="140773"/>
                    <a:pt x="1443627" y="141469"/>
                    <a:pt x="1441873" y="141469"/>
                  </a:cubicBezTo>
                  <a:lnTo>
                    <a:pt x="6614" y="141469"/>
                  </a:lnTo>
                  <a:cubicBezTo>
                    <a:pt x="2961" y="141469"/>
                    <a:pt x="0" y="138508"/>
                    <a:pt x="0" y="134856"/>
                  </a:cubicBezTo>
                  <a:lnTo>
                    <a:pt x="0" y="6614"/>
                  </a:lnTo>
                  <a:cubicBezTo>
                    <a:pt x="0" y="2961"/>
                    <a:pt x="2961" y="0"/>
                    <a:pt x="6614" y="0"/>
                  </a:cubicBezTo>
                  <a:close/>
                </a:path>
              </a:pathLst>
            </a:custGeom>
            <a:solidFill>
              <a:srgbClr val="F4F3F3"/>
            </a:solidFill>
          </p:spPr>
          <p:txBody>
            <a:bodyPr/>
            <a:lstStyle/>
            <a:p>
              <a:endParaRPr lang="fr-FR"/>
            </a:p>
          </p:txBody>
        </p:sp>
        <p:sp>
          <p:nvSpPr>
            <p:cNvPr id="19" name="TextBox 19"/>
            <p:cNvSpPr txBox="1"/>
            <p:nvPr/>
          </p:nvSpPr>
          <p:spPr>
            <a:xfrm>
              <a:off x="0" y="-38100"/>
              <a:ext cx="1448486" cy="179569"/>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flipH="1">
            <a:off x="10439254" y="6972440"/>
            <a:ext cx="988843" cy="943896"/>
          </a:xfrm>
          <a:custGeom>
            <a:avLst/>
            <a:gdLst/>
            <a:ahLst/>
            <a:cxnLst/>
            <a:rect l="l" t="t" r="r" b="b"/>
            <a:pathLst>
              <a:path w="988843" h="943896">
                <a:moveTo>
                  <a:pt x="988843" y="0"/>
                </a:moveTo>
                <a:lnTo>
                  <a:pt x="0" y="0"/>
                </a:lnTo>
                <a:lnTo>
                  <a:pt x="0" y="943896"/>
                </a:lnTo>
                <a:lnTo>
                  <a:pt x="988843" y="943896"/>
                </a:lnTo>
                <a:lnTo>
                  <a:pt x="98884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21" name="Freeform 21"/>
          <p:cNvSpPr/>
          <p:nvPr/>
        </p:nvSpPr>
        <p:spPr>
          <a:xfrm>
            <a:off x="9684496" y="8040107"/>
            <a:ext cx="2498360" cy="1895919"/>
          </a:xfrm>
          <a:custGeom>
            <a:avLst/>
            <a:gdLst/>
            <a:ahLst/>
            <a:cxnLst/>
            <a:rect l="l" t="t" r="r" b="b"/>
            <a:pathLst>
              <a:path w="2498360" h="1895919">
                <a:moveTo>
                  <a:pt x="0" y="0"/>
                </a:moveTo>
                <a:lnTo>
                  <a:pt x="2498360" y="0"/>
                </a:lnTo>
                <a:lnTo>
                  <a:pt x="2498360" y="1895918"/>
                </a:lnTo>
                <a:lnTo>
                  <a:pt x="0" y="1895918"/>
                </a:lnTo>
                <a:lnTo>
                  <a:pt x="0" y="0"/>
                </a:lnTo>
                <a:close/>
              </a:path>
            </a:pathLst>
          </a:custGeom>
          <a:blipFill>
            <a:blip r:embed="rId4"/>
            <a:stretch>
              <a:fillRect/>
            </a:stretch>
          </a:blipFill>
        </p:spPr>
        <p:txBody>
          <a:bodyPr/>
          <a:lstStyle/>
          <a:p>
            <a:endParaRPr lang="fr-FR"/>
          </a:p>
        </p:txBody>
      </p:sp>
      <p:sp>
        <p:nvSpPr>
          <p:cNvPr id="22" name="TextBox 22"/>
          <p:cNvSpPr txBox="1"/>
          <p:nvPr/>
        </p:nvSpPr>
        <p:spPr>
          <a:xfrm>
            <a:off x="1166815" y="3124861"/>
            <a:ext cx="7694840" cy="2202180"/>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1 326</a:t>
            </a:r>
            <a:r>
              <a:rPr lang="en-US" sz="1800">
                <a:solidFill>
                  <a:srgbClr val="000000"/>
                </a:solidFill>
                <a:latin typeface="Lato"/>
                <a:ea typeface="Lato"/>
                <a:cs typeface="Lato"/>
                <a:sym typeface="Lato"/>
              </a:rPr>
              <a:t> enfants accueillis au total (soit 8% de plus que l’année précédente)</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900</a:t>
            </a:r>
            <a:r>
              <a:rPr lang="en-US" sz="1800">
                <a:solidFill>
                  <a:srgbClr val="000000"/>
                </a:solidFill>
                <a:latin typeface="Lato"/>
                <a:ea typeface="Lato"/>
                <a:cs typeface="Lato"/>
                <a:sym typeface="Lato"/>
              </a:rPr>
              <a:t> familles concernées</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227 000 </a:t>
            </a:r>
            <a:r>
              <a:rPr lang="en-US" sz="1800">
                <a:solidFill>
                  <a:srgbClr val="000000"/>
                </a:solidFill>
                <a:latin typeface="Lato"/>
                <a:ea typeface="Lato"/>
                <a:cs typeface="Lato"/>
                <a:sym typeface="Lato"/>
              </a:rPr>
              <a:t>heures d’accueil (soit 26% en plus que l’année précédente)</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Reprise </a:t>
            </a:r>
            <a:r>
              <a:rPr lang="en-US" sz="1800">
                <a:solidFill>
                  <a:srgbClr val="000000"/>
                </a:solidFill>
                <a:latin typeface="Lato"/>
                <a:ea typeface="Lato"/>
                <a:cs typeface="Lato"/>
                <a:sym typeface="Lato"/>
              </a:rPr>
              <a:t>de l’accueil périscolaire et des accueils extrascolaires organisés à </a:t>
            </a:r>
            <a:r>
              <a:rPr lang="en-US" sz="1800">
                <a:solidFill>
                  <a:srgbClr val="000000"/>
                </a:solidFill>
                <a:latin typeface="Lato Bold"/>
                <a:ea typeface="Lato Bold"/>
                <a:cs typeface="Lato Bold"/>
                <a:sym typeface="Lato Bold"/>
              </a:rPr>
              <a:t>Jouy-aux-Arches</a:t>
            </a:r>
            <a:r>
              <a:rPr lang="en-US" sz="1800">
                <a:solidFill>
                  <a:srgbClr val="000000"/>
                </a:solidFill>
                <a:latin typeface="Lato"/>
                <a:ea typeface="Lato"/>
                <a:cs typeface="Lato"/>
                <a:sym typeface="Lato"/>
              </a:rPr>
              <a:t> (1er novembre 2023)</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Aide financière de 24 862 €</a:t>
            </a:r>
            <a:r>
              <a:rPr lang="en-US" sz="1800">
                <a:solidFill>
                  <a:srgbClr val="000000"/>
                </a:solidFill>
                <a:latin typeface="Lato"/>
                <a:ea typeface="Lato"/>
                <a:cs typeface="Lato"/>
                <a:sym typeface="Lato"/>
              </a:rPr>
              <a:t> à la commune de Flirey, via les fonds RTE, pour l’amélioration thermique de la salle de restauration.</a:t>
            </a:r>
          </a:p>
        </p:txBody>
      </p:sp>
      <p:sp>
        <p:nvSpPr>
          <p:cNvPr id="23" name="TextBox 23"/>
          <p:cNvSpPr txBox="1"/>
          <p:nvPr/>
        </p:nvSpPr>
        <p:spPr>
          <a:xfrm>
            <a:off x="736189" y="2794693"/>
            <a:ext cx="3238222" cy="340091"/>
          </a:xfrm>
          <a:prstGeom prst="rect">
            <a:avLst/>
          </a:prstGeom>
        </p:spPr>
        <p:txBody>
          <a:bodyPr lIns="0" tIns="0" rIns="0" bIns="0" rtlCol="0" anchor="t">
            <a:spAutoFit/>
          </a:bodyPr>
          <a:lstStyle/>
          <a:p>
            <a:pPr algn="l">
              <a:lnSpc>
                <a:spcPts val="2779"/>
              </a:lnSpc>
            </a:pPr>
            <a:r>
              <a:rPr lang="en-US" sz="1985" dirty="0">
                <a:solidFill>
                  <a:srgbClr val="000000"/>
                </a:solidFill>
                <a:latin typeface="Montserrat"/>
                <a:ea typeface="Montserrat"/>
                <a:cs typeface="Montserrat"/>
                <a:sym typeface="Montserrat"/>
              </a:rPr>
              <a:t>LE BILAN ... </a:t>
            </a:r>
          </a:p>
        </p:txBody>
      </p:sp>
      <p:sp>
        <p:nvSpPr>
          <p:cNvPr id="24" name="TextBox 24"/>
          <p:cNvSpPr txBox="1"/>
          <p:nvPr/>
        </p:nvSpPr>
        <p:spPr>
          <a:xfrm>
            <a:off x="10591080" y="2401179"/>
            <a:ext cx="3238222" cy="340091"/>
          </a:xfrm>
          <a:prstGeom prst="rect">
            <a:avLst/>
          </a:prstGeom>
        </p:spPr>
        <p:txBody>
          <a:bodyPr lIns="0" tIns="0" rIns="0" bIns="0" rtlCol="0" anchor="t">
            <a:spAutoFit/>
          </a:bodyPr>
          <a:lstStyle/>
          <a:p>
            <a:pPr algn="l">
              <a:lnSpc>
                <a:spcPts val="2779"/>
              </a:lnSpc>
            </a:pPr>
            <a:r>
              <a:rPr lang="en-US" sz="1985">
                <a:solidFill>
                  <a:srgbClr val="000000"/>
                </a:solidFill>
                <a:latin typeface="Montserrat"/>
                <a:ea typeface="Montserrat"/>
                <a:cs typeface="Montserrat"/>
                <a:sym typeface="Montserrat"/>
              </a:rPr>
              <a:t>LE BILAN ... </a:t>
            </a:r>
          </a:p>
        </p:txBody>
      </p:sp>
      <p:sp>
        <p:nvSpPr>
          <p:cNvPr id="25" name="TextBox 25"/>
          <p:cNvSpPr txBox="1"/>
          <p:nvPr/>
        </p:nvSpPr>
        <p:spPr>
          <a:xfrm>
            <a:off x="1998752" y="5506950"/>
            <a:ext cx="6862903" cy="1933863"/>
          </a:xfrm>
          <a:prstGeom prst="rect">
            <a:avLst/>
          </a:prstGeom>
        </p:spPr>
        <p:txBody>
          <a:bodyPr lIns="0" tIns="0" rIns="0" bIns="0" rtlCol="0" anchor="t">
            <a:spAutoFit/>
          </a:bodyPr>
          <a:lstStyle/>
          <a:p>
            <a:pPr>
              <a:lnSpc>
                <a:spcPts val="2779"/>
              </a:lnSpc>
            </a:pPr>
            <a:r>
              <a:rPr lang="en-US" sz="1985" dirty="0">
                <a:solidFill>
                  <a:srgbClr val="000000"/>
                </a:solidFill>
                <a:latin typeface="Montserrat"/>
                <a:sym typeface="Lato"/>
              </a:rPr>
              <a:t>la restauration </a:t>
            </a:r>
            <a:r>
              <a:rPr lang="en-US" sz="1985" dirty="0" err="1">
                <a:solidFill>
                  <a:srgbClr val="000000"/>
                </a:solidFill>
                <a:latin typeface="Montserrat"/>
                <a:sym typeface="Lato"/>
              </a:rPr>
              <a:t>périscolaire</a:t>
            </a:r>
            <a:endParaRPr lang="en-US" sz="1985" dirty="0">
              <a:solidFill>
                <a:srgbClr val="000000"/>
              </a:solidFill>
              <a:latin typeface="Montserrat"/>
              <a:sym typeface="Lato"/>
            </a:endParaRPr>
          </a:p>
          <a:p>
            <a:pPr algn="just">
              <a:lnSpc>
                <a:spcPts val="2520"/>
              </a:lnSpc>
            </a:pPr>
            <a:r>
              <a:rPr lang="en-US" sz="1800" dirty="0">
                <a:solidFill>
                  <a:srgbClr val="000000"/>
                </a:solidFill>
                <a:latin typeface="Lato"/>
                <a:ea typeface="Lato"/>
                <a:cs typeface="Lato"/>
                <a:sym typeface="Lato"/>
              </a:rPr>
              <a:t>■ 30 à 40% de </a:t>
            </a:r>
            <a:r>
              <a:rPr lang="en-US" sz="1800" dirty="0" err="1">
                <a:solidFill>
                  <a:srgbClr val="000000"/>
                </a:solidFill>
                <a:latin typeface="Lato"/>
                <a:ea typeface="Lato"/>
                <a:cs typeface="Lato"/>
                <a:sym typeface="Lato"/>
              </a:rPr>
              <a:t>produits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locaux</a:t>
            </a:r>
            <a:r>
              <a:rPr lang="en-US" sz="1800" dirty="0">
                <a:solidFill>
                  <a:srgbClr val="000000"/>
                </a:solidFill>
                <a:latin typeface="Lato"/>
                <a:ea typeface="Lato"/>
                <a:cs typeface="Lato"/>
                <a:sym typeface="Lato"/>
              </a:rPr>
              <a:t> et 20% à 50% de </a:t>
            </a:r>
            <a:r>
              <a:rPr lang="en-US" sz="1800" dirty="0" err="1">
                <a:solidFill>
                  <a:srgbClr val="000000"/>
                </a:solidFill>
                <a:latin typeface="Lato"/>
                <a:ea typeface="Lato"/>
                <a:cs typeface="Lato"/>
                <a:sym typeface="Lato"/>
              </a:rPr>
              <a:t>produits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régionaux</a:t>
            </a:r>
            <a:endParaRPr lang="en-US" sz="1800" dirty="0">
              <a:solidFill>
                <a:srgbClr val="000000"/>
              </a:solidFill>
              <a:latin typeface="Lato"/>
              <a:ea typeface="Lato"/>
              <a:cs typeface="Lato"/>
              <a:sym typeface="Lato"/>
            </a:endParaRPr>
          </a:p>
          <a:p>
            <a:pPr algn="just">
              <a:lnSpc>
                <a:spcPts val="2520"/>
              </a:lnSpc>
            </a:pPr>
            <a:r>
              <a:rPr lang="en-US" sz="1800" dirty="0">
                <a:solidFill>
                  <a:srgbClr val="000000"/>
                </a:solidFill>
                <a:latin typeface="Lato"/>
                <a:ea typeface="Lato"/>
                <a:cs typeface="Lato"/>
                <a:sym typeface="Lato"/>
              </a:rPr>
              <a:t>■ 80% de </a:t>
            </a:r>
            <a:r>
              <a:rPr lang="en-US" sz="1800" dirty="0" err="1">
                <a:solidFill>
                  <a:srgbClr val="000000"/>
                </a:solidFill>
                <a:latin typeface="Lato"/>
                <a:ea typeface="Lato"/>
                <a:cs typeface="Lato"/>
                <a:sym typeface="Lato"/>
              </a:rPr>
              <a:t>produits</a:t>
            </a:r>
            <a:r>
              <a:rPr lang="en-US" sz="1800" dirty="0">
                <a:solidFill>
                  <a:srgbClr val="000000"/>
                </a:solidFill>
                <a:latin typeface="Lato"/>
                <a:ea typeface="Lato"/>
                <a:cs typeface="Lato"/>
                <a:sym typeface="Lato"/>
              </a:rPr>
              <a:t> frais</a:t>
            </a:r>
          </a:p>
          <a:p>
            <a:pPr algn="just">
              <a:lnSpc>
                <a:spcPts val="2520"/>
              </a:lnSpc>
            </a:pPr>
            <a:r>
              <a:rPr lang="en-US" sz="1800" dirty="0">
                <a:solidFill>
                  <a:srgbClr val="000000"/>
                </a:solidFill>
                <a:latin typeface="Lato"/>
                <a:ea typeface="Lato"/>
                <a:cs typeface="Lato"/>
                <a:sym typeface="Lato"/>
              </a:rPr>
              <a:t>■ Des aliments </a:t>
            </a:r>
            <a:r>
              <a:rPr lang="en-US" sz="1800" dirty="0" err="1">
                <a:solidFill>
                  <a:srgbClr val="000000"/>
                </a:solidFill>
                <a:latin typeface="Lato"/>
                <a:ea typeface="Lato"/>
                <a:cs typeface="Lato"/>
                <a:sym typeface="Lato"/>
              </a:rPr>
              <a:t>variés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respectant</a:t>
            </a:r>
            <a:r>
              <a:rPr lang="en-US" sz="1800" dirty="0">
                <a:solidFill>
                  <a:srgbClr val="000000"/>
                </a:solidFill>
                <a:latin typeface="Lato"/>
                <a:ea typeface="Lato"/>
                <a:cs typeface="Lato"/>
                <a:sym typeface="Lato"/>
              </a:rPr>
              <a:t> la </a:t>
            </a:r>
            <a:r>
              <a:rPr lang="en-US" sz="1800" dirty="0" err="1">
                <a:solidFill>
                  <a:srgbClr val="000000"/>
                </a:solidFill>
                <a:latin typeface="Lato"/>
                <a:ea typeface="Lato"/>
                <a:cs typeface="Lato"/>
                <a:sym typeface="Lato"/>
              </a:rPr>
              <a:t>saisonnalité</a:t>
            </a:r>
            <a:endParaRPr lang="en-US" sz="1800" dirty="0">
              <a:solidFill>
                <a:srgbClr val="000000"/>
              </a:solidFill>
              <a:latin typeface="Lato"/>
              <a:ea typeface="Lato"/>
              <a:cs typeface="Lato"/>
              <a:sym typeface="Lato"/>
            </a:endParaRPr>
          </a:p>
          <a:p>
            <a:pPr algn="just">
              <a:lnSpc>
                <a:spcPts val="2520"/>
              </a:lnSpc>
            </a:pP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Lutte</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contre</a:t>
            </a:r>
            <a:r>
              <a:rPr lang="en-US" sz="1800" dirty="0">
                <a:solidFill>
                  <a:srgbClr val="000000"/>
                </a:solidFill>
                <a:latin typeface="Lato"/>
                <a:ea typeface="Lato"/>
                <a:cs typeface="Lato"/>
                <a:sym typeface="Lato"/>
              </a:rPr>
              <a:t> le </a:t>
            </a:r>
            <a:r>
              <a:rPr lang="en-US" sz="1800" dirty="0" err="1">
                <a:solidFill>
                  <a:srgbClr val="000000"/>
                </a:solidFill>
                <a:latin typeface="Lato"/>
                <a:ea typeface="Lato"/>
                <a:cs typeface="Lato"/>
                <a:sym typeface="Lato"/>
              </a:rPr>
              <a:t>gaspillage</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alimentaire</a:t>
            </a:r>
            <a:endParaRPr lang="en-US" sz="1800" dirty="0">
              <a:solidFill>
                <a:srgbClr val="000000"/>
              </a:solidFill>
              <a:latin typeface="Lato"/>
              <a:ea typeface="Lato"/>
              <a:cs typeface="Lato"/>
              <a:sym typeface="Lato"/>
            </a:endParaRPr>
          </a:p>
          <a:p>
            <a:pPr algn="just">
              <a:lnSpc>
                <a:spcPts val="2520"/>
              </a:lnSpc>
            </a:pP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Sensibilisation</a:t>
            </a:r>
            <a:r>
              <a:rPr lang="en-US" sz="1800" dirty="0">
                <a:solidFill>
                  <a:srgbClr val="000000"/>
                </a:solidFill>
                <a:latin typeface="Lato"/>
                <a:ea typeface="Lato"/>
                <a:cs typeface="Lato"/>
                <a:sym typeface="Lato"/>
              </a:rPr>
              <a:t> au goût...</a:t>
            </a:r>
          </a:p>
        </p:txBody>
      </p:sp>
      <p:sp>
        <p:nvSpPr>
          <p:cNvPr id="26" name="TextBox 26"/>
          <p:cNvSpPr txBox="1"/>
          <p:nvPr/>
        </p:nvSpPr>
        <p:spPr>
          <a:xfrm rot="-5400000">
            <a:off x="57130" y="6387610"/>
            <a:ext cx="2095421"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ZOOM SUR</a:t>
            </a:r>
          </a:p>
        </p:txBody>
      </p:sp>
      <p:sp>
        <p:nvSpPr>
          <p:cNvPr id="27" name="TextBox 27"/>
          <p:cNvSpPr txBox="1"/>
          <p:nvPr/>
        </p:nvSpPr>
        <p:spPr>
          <a:xfrm>
            <a:off x="0" y="342839"/>
            <a:ext cx="1472378" cy="1350136"/>
          </a:xfrm>
          <a:prstGeom prst="rect">
            <a:avLst/>
          </a:prstGeom>
        </p:spPr>
        <p:txBody>
          <a:bodyPr lIns="0" tIns="0" rIns="0" bIns="0" rtlCol="0" anchor="t">
            <a:spAutoFit/>
          </a:bodyPr>
          <a:lstStyle/>
          <a:p>
            <a:pPr algn="r">
              <a:lnSpc>
                <a:spcPts val="11158"/>
              </a:lnSpc>
            </a:pPr>
            <a:r>
              <a:rPr lang="en-US" sz="7970">
                <a:solidFill>
                  <a:srgbClr val="000000"/>
                </a:solidFill>
                <a:latin typeface="Montserrat"/>
                <a:ea typeface="Montserrat"/>
                <a:cs typeface="Montserrat"/>
                <a:sym typeface="Montserrat"/>
              </a:rPr>
              <a:t>07</a:t>
            </a:r>
          </a:p>
        </p:txBody>
      </p:sp>
      <p:sp>
        <p:nvSpPr>
          <p:cNvPr id="28" name="TextBox 28"/>
          <p:cNvSpPr txBox="1"/>
          <p:nvPr/>
        </p:nvSpPr>
        <p:spPr>
          <a:xfrm>
            <a:off x="1644382" y="615091"/>
            <a:ext cx="17061408" cy="853259"/>
          </a:xfrm>
          <a:prstGeom prst="rect">
            <a:avLst/>
          </a:prstGeom>
        </p:spPr>
        <p:txBody>
          <a:bodyPr lIns="0" tIns="0" rIns="0" bIns="0" rtlCol="0" anchor="t">
            <a:spAutoFit/>
          </a:bodyPr>
          <a:lstStyle/>
          <a:p>
            <a:pPr algn="l">
              <a:lnSpc>
                <a:spcPts val="7044"/>
              </a:lnSpc>
            </a:pPr>
            <a:r>
              <a:rPr lang="en-US" sz="5032">
                <a:solidFill>
                  <a:srgbClr val="4494CE"/>
                </a:solidFill>
                <a:latin typeface="Montserrat"/>
                <a:ea typeface="Montserrat"/>
                <a:cs typeface="Montserrat"/>
                <a:sym typeface="Montserrat"/>
              </a:rPr>
              <a:t>PÉRISCOLAIRE - EXTRASCOLAIRE - JEUNESSE</a:t>
            </a:r>
          </a:p>
        </p:txBody>
      </p:sp>
      <p:sp>
        <p:nvSpPr>
          <p:cNvPr id="29" name="TextBox 29"/>
          <p:cNvSpPr txBox="1"/>
          <p:nvPr/>
        </p:nvSpPr>
        <p:spPr>
          <a:xfrm>
            <a:off x="399603" y="1904912"/>
            <a:ext cx="8010868" cy="656590"/>
          </a:xfrm>
          <a:prstGeom prst="rect">
            <a:avLst/>
          </a:prstGeom>
        </p:spPr>
        <p:txBody>
          <a:bodyPr lIns="0" tIns="0" rIns="0" bIns="0" rtlCol="0" anchor="t">
            <a:spAutoFit/>
          </a:bodyPr>
          <a:lstStyle/>
          <a:p>
            <a:pPr algn="l">
              <a:lnSpc>
                <a:spcPts val="2659"/>
              </a:lnSpc>
            </a:pPr>
            <a:r>
              <a:rPr lang="en-US" sz="1899" spc="476">
                <a:solidFill>
                  <a:srgbClr val="000000"/>
                </a:solidFill>
                <a:latin typeface="Lato"/>
                <a:ea typeface="Lato"/>
                <a:cs typeface="Lato"/>
                <a:sym typeface="Lato"/>
              </a:rPr>
              <a:t>LES SERVICES D’ACCUEIL PÉRISCOLAIRE </a:t>
            </a:r>
          </a:p>
          <a:p>
            <a:pPr algn="l">
              <a:lnSpc>
                <a:spcPts val="2659"/>
              </a:lnSpc>
            </a:pPr>
            <a:r>
              <a:rPr lang="en-US" sz="1899" spc="476">
                <a:solidFill>
                  <a:srgbClr val="000000"/>
                </a:solidFill>
                <a:latin typeface="Lato"/>
                <a:ea typeface="Lato"/>
                <a:cs typeface="Lato"/>
                <a:sym typeface="Lato"/>
              </a:rPr>
              <a:t>LES MERCREDIS ÉDUCATIFS REGROUPÉS</a:t>
            </a:r>
          </a:p>
        </p:txBody>
      </p:sp>
      <p:sp>
        <p:nvSpPr>
          <p:cNvPr id="30" name="TextBox 30"/>
          <p:cNvSpPr txBox="1"/>
          <p:nvPr/>
        </p:nvSpPr>
        <p:spPr>
          <a:xfrm>
            <a:off x="10505163" y="1994161"/>
            <a:ext cx="6034351" cy="323215"/>
          </a:xfrm>
          <a:prstGeom prst="rect">
            <a:avLst/>
          </a:prstGeom>
        </p:spPr>
        <p:txBody>
          <a:bodyPr lIns="0" tIns="0" rIns="0" bIns="0" rtlCol="0" anchor="t">
            <a:spAutoFit/>
          </a:bodyPr>
          <a:lstStyle/>
          <a:p>
            <a:pPr algn="ctr">
              <a:lnSpc>
                <a:spcPts val="2659"/>
              </a:lnSpc>
            </a:pPr>
            <a:r>
              <a:rPr lang="en-US" sz="1899" spc="476">
                <a:solidFill>
                  <a:srgbClr val="000000"/>
                </a:solidFill>
                <a:latin typeface="Lato"/>
                <a:ea typeface="Lato"/>
                <a:cs typeface="Lato"/>
                <a:sym typeface="Lato"/>
              </a:rPr>
              <a:t>LES ACCUEILS EXTRA-SCOLAIRES</a:t>
            </a:r>
          </a:p>
        </p:txBody>
      </p:sp>
      <p:sp>
        <p:nvSpPr>
          <p:cNvPr id="31" name="TextBox 31"/>
          <p:cNvSpPr txBox="1"/>
          <p:nvPr/>
        </p:nvSpPr>
        <p:spPr>
          <a:xfrm>
            <a:off x="10175086" y="4561345"/>
            <a:ext cx="6944361" cy="323215"/>
          </a:xfrm>
          <a:prstGeom prst="rect">
            <a:avLst/>
          </a:prstGeom>
        </p:spPr>
        <p:txBody>
          <a:bodyPr lIns="0" tIns="0" rIns="0" bIns="0" rtlCol="0" anchor="t">
            <a:spAutoFit/>
          </a:bodyPr>
          <a:lstStyle/>
          <a:p>
            <a:pPr algn="ctr">
              <a:lnSpc>
                <a:spcPts val="2659"/>
              </a:lnSpc>
            </a:pPr>
            <a:r>
              <a:rPr lang="en-US" sz="1899" spc="476">
                <a:solidFill>
                  <a:srgbClr val="000000"/>
                </a:solidFill>
                <a:latin typeface="Lato"/>
                <a:ea typeface="Lato"/>
                <a:cs typeface="Lato"/>
                <a:sym typeface="Lato"/>
              </a:rPr>
              <a:t>LES ACTIONS EN FAVEUR DES JEUNES</a:t>
            </a:r>
          </a:p>
        </p:txBody>
      </p:sp>
      <p:sp>
        <p:nvSpPr>
          <p:cNvPr id="32" name="TextBox 32"/>
          <p:cNvSpPr txBox="1"/>
          <p:nvPr/>
        </p:nvSpPr>
        <p:spPr>
          <a:xfrm>
            <a:off x="11532872" y="7062065"/>
            <a:ext cx="5586574" cy="316230"/>
          </a:xfrm>
          <a:prstGeom prst="rect">
            <a:avLst/>
          </a:prstGeom>
        </p:spPr>
        <p:txBody>
          <a:bodyPr lIns="0" tIns="0" rIns="0" bIns="0" rtlCol="0" anchor="t">
            <a:spAutoFit/>
          </a:bodyPr>
          <a:lstStyle/>
          <a:p>
            <a:pPr algn="ctr">
              <a:lnSpc>
                <a:spcPts val="2520"/>
              </a:lnSpc>
            </a:pPr>
            <a:r>
              <a:rPr lang="en-US" sz="1800" spc="451">
                <a:solidFill>
                  <a:srgbClr val="000000"/>
                </a:solidFill>
                <a:latin typeface="Lato"/>
                <a:ea typeface="Lato"/>
                <a:cs typeface="Lato"/>
                <a:sym typeface="Lato"/>
              </a:rPr>
              <a:t>ZOOM SUR LES CHANTIERS JEUNES</a:t>
            </a:r>
          </a:p>
        </p:txBody>
      </p:sp>
      <p:sp>
        <p:nvSpPr>
          <p:cNvPr id="33" name="TextBox 33"/>
          <p:cNvSpPr txBox="1"/>
          <p:nvPr/>
        </p:nvSpPr>
        <p:spPr>
          <a:xfrm>
            <a:off x="969402" y="8002007"/>
            <a:ext cx="7996914" cy="1573530"/>
          </a:xfrm>
          <a:prstGeom prst="rect">
            <a:avLst/>
          </a:prstGeom>
        </p:spPr>
        <p:txBody>
          <a:bodyPr lIns="0" tIns="0" rIns="0" bIns="0" rtlCol="0" anchor="t">
            <a:spAutoFit/>
          </a:bodyPr>
          <a:lstStyle/>
          <a:p>
            <a:pPr algn="l">
              <a:lnSpc>
                <a:spcPts val="2520"/>
              </a:lnSpc>
              <a:spcBef>
                <a:spcPct val="0"/>
              </a:spcBef>
            </a:pPr>
            <a:r>
              <a:rPr lang="en-US" sz="1800">
                <a:solidFill>
                  <a:srgbClr val="000000"/>
                </a:solidFill>
                <a:latin typeface="Lato"/>
                <a:ea typeface="Lato"/>
                <a:cs typeface="Lato"/>
                <a:sym typeface="Lato"/>
              </a:rPr>
              <a:t>■ Accompagnement de la commune de Beaumont pour la mise aux normes des bâtiments qui accueillent les services extrascolaires, via le fonds RTE 58 902 €</a:t>
            </a:r>
          </a:p>
          <a:p>
            <a:pPr algn="l">
              <a:lnSpc>
                <a:spcPts val="2520"/>
              </a:lnSpc>
              <a:spcBef>
                <a:spcPct val="0"/>
              </a:spcBef>
            </a:pPr>
            <a:r>
              <a:rPr lang="en-US" sz="1800">
                <a:solidFill>
                  <a:srgbClr val="000000"/>
                </a:solidFill>
                <a:latin typeface="Lato"/>
                <a:ea typeface="Lato"/>
                <a:cs typeface="Lato"/>
                <a:sym typeface="Lato"/>
              </a:rPr>
              <a:t>■ Accompagnement du Syndicat scolaire de la Vallée du Trey pour le remplacement des luminaires du groupe scolaire/ périscolaire, via le fonds RTE 5000 €</a:t>
            </a:r>
          </a:p>
        </p:txBody>
      </p:sp>
      <p:sp>
        <p:nvSpPr>
          <p:cNvPr id="34" name="TextBox 34"/>
          <p:cNvSpPr txBox="1"/>
          <p:nvPr/>
        </p:nvSpPr>
        <p:spPr>
          <a:xfrm>
            <a:off x="10962482" y="2825073"/>
            <a:ext cx="5577033" cy="944880"/>
          </a:xfrm>
          <a:prstGeom prst="rect">
            <a:avLst/>
          </a:prstGeom>
        </p:spPr>
        <p:txBody>
          <a:bodyPr lIns="0" tIns="0" rIns="0" bIns="0" rtlCol="0" anchor="t">
            <a:spAutoFit/>
          </a:bodyPr>
          <a:lstStyle/>
          <a:p>
            <a:pPr algn="l">
              <a:lnSpc>
                <a:spcPts val="2520"/>
              </a:lnSpc>
            </a:pPr>
            <a:r>
              <a:rPr lang="en-US" sz="1800">
                <a:solidFill>
                  <a:srgbClr val="000000"/>
                </a:solidFill>
                <a:latin typeface="Lato"/>
                <a:ea typeface="Lato"/>
                <a:cs typeface="Lato"/>
                <a:sym typeface="Lato"/>
              </a:rPr>
              <a:t>• Plus de </a:t>
            </a:r>
            <a:r>
              <a:rPr lang="en-US" sz="1800">
                <a:solidFill>
                  <a:srgbClr val="000000"/>
                </a:solidFill>
                <a:latin typeface="Lato Bold"/>
                <a:ea typeface="Lato Bold"/>
                <a:cs typeface="Lato Bold"/>
                <a:sym typeface="Lato Bold"/>
              </a:rPr>
              <a:t>500 </a:t>
            </a:r>
            <a:r>
              <a:rPr lang="en-US" sz="1800">
                <a:solidFill>
                  <a:srgbClr val="000000"/>
                </a:solidFill>
                <a:latin typeface="Lato"/>
                <a:ea typeface="Lato"/>
                <a:cs typeface="Lato"/>
                <a:sym typeface="Lato"/>
              </a:rPr>
              <a:t>enfants inscrits</a:t>
            </a:r>
          </a:p>
          <a:p>
            <a:pPr algn="l">
              <a:lnSpc>
                <a:spcPts val="2520"/>
              </a:lnSpc>
            </a:pPr>
            <a:r>
              <a:rPr lang="en-US" sz="1800">
                <a:solidFill>
                  <a:srgbClr val="000000"/>
                </a:solidFill>
                <a:latin typeface="Lato"/>
                <a:ea typeface="Lato"/>
                <a:cs typeface="Lato"/>
                <a:sym typeface="Lato"/>
              </a:rPr>
              <a:t>• Soit plus de </a:t>
            </a:r>
            <a:r>
              <a:rPr lang="en-US" sz="1800">
                <a:solidFill>
                  <a:srgbClr val="000000"/>
                </a:solidFill>
                <a:latin typeface="Lato Bold"/>
                <a:ea typeface="Lato Bold"/>
                <a:cs typeface="Lato Bold"/>
                <a:sym typeface="Lato Bold"/>
              </a:rPr>
              <a:t>25 600 heures d’accueil</a:t>
            </a:r>
            <a:r>
              <a:rPr lang="en-US" sz="1800">
                <a:solidFill>
                  <a:srgbClr val="000000"/>
                </a:solidFill>
                <a:latin typeface="Lato"/>
                <a:ea typeface="Lato"/>
                <a:cs typeface="Lato"/>
                <a:sym typeface="Lato"/>
              </a:rPr>
              <a:t> </a:t>
            </a:r>
          </a:p>
          <a:p>
            <a:pPr algn="l">
              <a:lnSpc>
                <a:spcPts val="2520"/>
              </a:lnSpc>
              <a:spcBef>
                <a:spcPct val="0"/>
              </a:spcBef>
            </a:pPr>
            <a:r>
              <a:rPr lang="en-US" sz="1800">
                <a:solidFill>
                  <a:srgbClr val="000000"/>
                </a:solidFill>
                <a:latin typeface="Lato"/>
                <a:ea typeface="Lato"/>
                <a:cs typeface="Lato"/>
                <a:sym typeface="Lato"/>
              </a:rPr>
              <a:t>(soit 30% en plus que l’année précédente).</a:t>
            </a:r>
          </a:p>
        </p:txBody>
      </p:sp>
      <p:sp>
        <p:nvSpPr>
          <p:cNvPr id="35" name="TextBox 35"/>
          <p:cNvSpPr txBox="1"/>
          <p:nvPr/>
        </p:nvSpPr>
        <p:spPr>
          <a:xfrm>
            <a:off x="10933676" y="5008385"/>
            <a:ext cx="5671748" cy="1573530"/>
          </a:xfrm>
          <a:prstGeom prst="rect">
            <a:avLst/>
          </a:prstGeom>
        </p:spPr>
        <p:txBody>
          <a:bodyPr lIns="0" tIns="0" rIns="0" bIns="0" rtlCol="0" anchor="t">
            <a:spAutoFit/>
          </a:bodyPr>
          <a:lstStyle/>
          <a:p>
            <a:pPr algn="l">
              <a:lnSpc>
                <a:spcPts val="2520"/>
              </a:lnSpc>
            </a:pPr>
            <a:r>
              <a:rPr lang="en-US" sz="1800">
                <a:solidFill>
                  <a:srgbClr val="000000"/>
                </a:solidFill>
                <a:latin typeface="Lato"/>
                <a:ea typeface="Lato"/>
                <a:cs typeface="Lato"/>
                <a:sym typeface="Lato"/>
              </a:rPr>
              <a:t>• Mise en oeuvre d’un budget participatif pour faciliter l’implication des jeunes</a:t>
            </a:r>
          </a:p>
          <a:p>
            <a:pPr algn="l">
              <a:lnSpc>
                <a:spcPts val="2520"/>
              </a:lnSpc>
              <a:spcBef>
                <a:spcPct val="0"/>
              </a:spcBef>
            </a:pPr>
            <a:r>
              <a:rPr lang="en-US" sz="1800">
                <a:solidFill>
                  <a:srgbClr val="000000"/>
                </a:solidFill>
                <a:latin typeface="Lato"/>
                <a:ea typeface="Lato"/>
                <a:cs typeface="Lato"/>
                <a:sym typeface="Lato"/>
              </a:rPr>
              <a:t>• Installation d’un conseil communautaire des jeunes et définition d’un plan d’actions transversales en faveur de la jeunesse</a:t>
            </a:r>
          </a:p>
        </p:txBody>
      </p:sp>
      <p:sp>
        <p:nvSpPr>
          <p:cNvPr id="36" name="TextBox 36"/>
          <p:cNvSpPr txBox="1"/>
          <p:nvPr/>
        </p:nvSpPr>
        <p:spPr>
          <a:xfrm>
            <a:off x="12551193" y="7683095"/>
            <a:ext cx="4568253" cy="2666243"/>
          </a:xfrm>
          <a:prstGeom prst="rect">
            <a:avLst/>
          </a:prstGeom>
        </p:spPr>
        <p:txBody>
          <a:bodyPr wrap="square" lIns="0" tIns="0" rIns="0" bIns="0" rtlCol="0" anchor="t">
            <a:spAutoFit/>
          </a:bodyPr>
          <a:lstStyle/>
          <a:p>
            <a:pPr algn="l">
              <a:lnSpc>
                <a:spcPts val="2076"/>
              </a:lnSpc>
            </a:pPr>
            <a:r>
              <a:rPr lang="en-US" sz="1483" dirty="0">
                <a:solidFill>
                  <a:srgbClr val="000000"/>
                </a:solidFill>
                <a:latin typeface="Lato"/>
                <a:ea typeface="Lato"/>
                <a:cs typeface="Lato"/>
                <a:sym typeface="Lato"/>
              </a:rPr>
              <a:t>• Voyage aux USA Connecticut pour 12 </a:t>
            </a:r>
            <a:r>
              <a:rPr lang="en-US" sz="1483" dirty="0" err="1">
                <a:solidFill>
                  <a:srgbClr val="000000"/>
                </a:solidFill>
                <a:latin typeface="Lato"/>
                <a:ea typeface="Lato"/>
                <a:cs typeface="Lato"/>
                <a:sym typeface="Lato"/>
              </a:rPr>
              <a:t>jeunes</a:t>
            </a:r>
            <a:endParaRPr lang="en-US" sz="1483" dirty="0">
              <a:solidFill>
                <a:srgbClr val="000000"/>
              </a:solidFill>
              <a:latin typeface="Lato"/>
              <a:ea typeface="Lato"/>
              <a:cs typeface="Lato"/>
              <a:sym typeface="Lato"/>
            </a:endParaRPr>
          </a:p>
          <a:p>
            <a:pPr algn="l">
              <a:lnSpc>
                <a:spcPts val="2076"/>
              </a:lnSpc>
            </a:pPr>
            <a:r>
              <a:rPr lang="en-US" sz="1483" dirty="0">
                <a:solidFill>
                  <a:srgbClr val="000000"/>
                </a:solidFill>
                <a:latin typeface="Lato"/>
                <a:ea typeface="Lato"/>
                <a:cs typeface="Lato"/>
                <a:sym typeface="Lato"/>
              </a:rPr>
              <a:t>• Saint-</a:t>
            </a:r>
            <a:r>
              <a:rPr lang="en-US" sz="1483" dirty="0" err="1">
                <a:solidFill>
                  <a:srgbClr val="000000"/>
                </a:solidFill>
                <a:latin typeface="Lato"/>
                <a:ea typeface="Lato"/>
                <a:cs typeface="Lato"/>
                <a:sym typeface="Lato"/>
              </a:rPr>
              <a:t>Baussant</a:t>
            </a:r>
            <a:r>
              <a:rPr lang="en-US" sz="1483" dirty="0">
                <a:solidFill>
                  <a:srgbClr val="000000"/>
                </a:solidFill>
                <a:latin typeface="Lato"/>
                <a:ea typeface="Lato"/>
                <a:cs typeface="Lato"/>
                <a:sym typeface="Lato"/>
              </a:rPr>
              <a:t> - 12 </a:t>
            </a:r>
            <a:r>
              <a:rPr lang="en-US" sz="1483" dirty="0" err="1">
                <a:solidFill>
                  <a:srgbClr val="000000"/>
                </a:solidFill>
                <a:latin typeface="Lato"/>
                <a:ea typeface="Lato"/>
                <a:cs typeface="Lato"/>
                <a:sym typeface="Lato"/>
              </a:rPr>
              <a:t>jeunes</a:t>
            </a:r>
            <a:r>
              <a:rPr lang="en-US" sz="1483" dirty="0">
                <a:solidFill>
                  <a:srgbClr val="000000"/>
                </a:solidFill>
                <a:latin typeface="Lato"/>
                <a:ea typeface="Lato"/>
                <a:cs typeface="Lato"/>
                <a:sym typeface="Lato"/>
              </a:rPr>
              <a:t> pour </a:t>
            </a:r>
            <a:r>
              <a:rPr lang="en-US" sz="1483" dirty="0" err="1">
                <a:solidFill>
                  <a:srgbClr val="000000"/>
                </a:solidFill>
                <a:latin typeface="Lato"/>
                <a:ea typeface="Lato"/>
                <a:cs typeface="Lato"/>
                <a:sym typeface="Lato"/>
              </a:rPr>
              <a:t>restaurer</a:t>
            </a:r>
            <a:r>
              <a:rPr lang="en-US" sz="1483" dirty="0">
                <a:solidFill>
                  <a:srgbClr val="000000"/>
                </a:solidFill>
                <a:latin typeface="Lato"/>
                <a:ea typeface="Lato"/>
                <a:cs typeface="Lato"/>
                <a:sym typeface="Lato"/>
              </a:rPr>
              <a:t> les </a:t>
            </a:r>
            <a:r>
              <a:rPr lang="en-US" sz="1483" dirty="0" err="1">
                <a:solidFill>
                  <a:srgbClr val="000000"/>
                </a:solidFill>
                <a:latin typeface="Lato"/>
                <a:ea typeface="Lato"/>
                <a:cs typeface="Lato"/>
                <a:sym typeface="Lato"/>
              </a:rPr>
              <a:t>tranchées</a:t>
            </a:r>
            <a:endParaRPr lang="en-US" sz="1483" dirty="0">
              <a:solidFill>
                <a:srgbClr val="000000"/>
              </a:solidFill>
              <a:latin typeface="Lato"/>
              <a:ea typeface="Lato"/>
              <a:cs typeface="Lato"/>
              <a:sym typeface="Lato"/>
            </a:endParaRPr>
          </a:p>
          <a:p>
            <a:pPr algn="l">
              <a:lnSpc>
                <a:spcPts val="2076"/>
              </a:lnSpc>
            </a:pPr>
            <a:r>
              <a:rPr lang="en-US" sz="1483" dirty="0">
                <a:solidFill>
                  <a:srgbClr val="000000"/>
                </a:solidFill>
                <a:latin typeface="Lato"/>
                <a:ea typeface="Lato"/>
                <a:cs typeface="Lato"/>
                <a:sym typeface="Lato"/>
              </a:rPr>
              <a:t>• Limey - 10 </a:t>
            </a:r>
            <a:r>
              <a:rPr lang="en-US" sz="1483" dirty="0" err="1">
                <a:solidFill>
                  <a:srgbClr val="000000"/>
                </a:solidFill>
                <a:latin typeface="Lato"/>
                <a:ea typeface="Lato"/>
                <a:cs typeface="Lato"/>
                <a:sym typeface="Lato"/>
              </a:rPr>
              <a:t>jeunes</a:t>
            </a:r>
            <a:r>
              <a:rPr lang="en-US" sz="1483" dirty="0">
                <a:solidFill>
                  <a:srgbClr val="000000"/>
                </a:solidFill>
                <a:latin typeface="Lato"/>
                <a:ea typeface="Lato"/>
                <a:cs typeface="Lato"/>
                <a:sym typeface="Lato"/>
              </a:rPr>
              <a:t> pour </a:t>
            </a:r>
            <a:r>
              <a:rPr lang="en-US" sz="1483" dirty="0" err="1">
                <a:solidFill>
                  <a:srgbClr val="000000"/>
                </a:solidFill>
                <a:latin typeface="Lato"/>
                <a:ea typeface="Lato"/>
                <a:cs typeface="Lato"/>
                <a:sym typeface="Lato"/>
              </a:rPr>
              <a:t>mettre</a:t>
            </a:r>
            <a:r>
              <a:rPr lang="en-US" sz="1483" dirty="0">
                <a:solidFill>
                  <a:srgbClr val="000000"/>
                </a:solidFill>
                <a:latin typeface="Lato"/>
                <a:ea typeface="Lato"/>
                <a:cs typeface="Lato"/>
                <a:sym typeface="Lato"/>
              </a:rPr>
              <a:t> </a:t>
            </a:r>
            <a:r>
              <a:rPr lang="en-US" sz="1483" dirty="0" err="1">
                <a:solidFill>
                  <a:srgbClr val="000000"/>
                </a:solidFill>
                <a:latin typeface="Lato"/>
                <a:ea typeface="Lato"/>
                <a:cs typeface="Lato"/>
                <a:sym typeface="Lato"/>
              </a:rPr>
              <a:t>en</a:t>
            </a:r>
            <a:r>
              <a:rPr lang="en-US" sz="1483" dirty="0">
                <a:solidFill>
                  <a:srgbClr val="000000"/>
                </a:solidFill>
                <a:latin typeface="Lato"/>
                <a:ea typeface="Lato"/>
                <a:cs typeface="Lato"/>
                <a:sym typeface="Lato"/>
              </a:rPr>
              <a:t> </a:t>
            </a:r>
            <a:r>
              <a:rPr lang="en-US" sz="1483" dirty="0" err="1">
                <a:solidFill>
                  <a:srgbClr val="000000"/>
                </a:solidFill>
                <a:latin typeface="Lato"/>
                <a:ea typeface="Lato"/>
                <a:cs typeface="Lato"/>
                <a:sym typeface="Lato"/>
              </a:rPr>
              <a:t>peinture</a:t>
            </a:r>
            <a:r>
              <a:rPr lang="en-US" sz="1483" dirty="0">
                <a:solidFill>
                  <a:srgbClr val="000000"/>
                </a:solidFill>
                <a:latin typeface="Lato"/>
                <a:ea typeface="Lato"/>
                <a:cs typeface="Lato"/>
                <a:sym typeface="Lato"/>
              </a:rPr>
              <a:t> </a:t>
            </a:r>
            <a:r>
              <a:rPr lang="en-US" sz="1483" dirty="0" err="1">
                <a:solidFill>
                  <a:srgbClr val="000000"/>
                </a:solidFill>
                <a:latin typeface="Lato"/>
                <a:ea typeface="Lato"/>
                <a:cs typeface="Lato"/>
                <a:sym typeface="Lato"/>
              </a:rPr>
              <a:t>l’abri</a:t>
            </a:r>
            <a:r>
              <a:rPr lang="en-US" sz="1483" dirty="0">
                <a:solidFill>
                  <a:srgbClr val="000000"/>
                </a:solidFill>
                <a:latin typeface="Lato"/>
                <a:ea typeface="Lato"/>
                <a:cs typeface="Lato"/>
                <a:sym typeface="Lato"/>
              </a:rPr>
              <a:t> de bus</a:t>
            </a:r>
          </a:p>
          <a:p>
            <a:pPr algn="l">
              <a:lnSpc>
                <a:spcPts val="2076"/>
              </a:lnSpc>
            </a:pPr>
            <a:r>
              <a:rPr lang="en-US" sz="1483" dirty="0">
                <a:solidFill>
                  <a:srgbClr val="000000"/>
                </a:solidFill>
                <a:latin typeface="Lato"/>
                <a:ea typeface="Lato"/>
                <a:cs typeface="Lato"/>
                <a:sym typeface="Lato"/>
              </a:rPr>
              <a:t>• </a:t>
            </a:r>
            <a:r>
              <a:rPr lang="en-US" sz="1483" dirty="0" err="1">
                <a:solidFill>
                  <a:srgbClr val="000000"/>
                </a:solidFill>
                <a:latin typeface="Lato"/>
                <a:ea typeface="Lato"/>
                <a:cs typeface="Lato"/>
                <a:sym typeface="Lato"/>
              </a:rPr>
              <a:t>Lironville</a:t>
            </a:r>
            <a:r>
              <a:rPr lang="en-US" sz="1483" dirty="0">
                <a:solidFill>
                  <a:srgbClr val="000000"/>
                </a:solidFill>
                <a:latin typeface="Lato"/>
                <a:ea typeface="Lato"/>
                <a:cs typeface="Lato"/>
                <a:sym typeface="Lato"/>
              </a:rPr>
              <a:t>- 8 </a:t>
            </a:r>
            <a:r>
              <a:rPr lang="en-US" sz="1483" dirty="0" err="1">
                <a:solidFill>
                  <a:srgbClr val="000000"/>
                </a:solidFill>
                <a:latin typeface="Lato"/>
                <a:ea typeface="Lato"/>
                <a:cs typeface="Lato"/>
                <a:sym typeface="Lato"/>
              </a:rPr>
              <a:t>jeunes</a:t>
            </a:r>
            <a:r>
              <a:rPr lang="en-US" sz="1483" dirty="0">
                <a:solidFill>
                  <a:srgbClr val="000000"/>
                </a:solidFill>
                <a:latin typeface="Lato"/>
                <a:ea typeface="Lato"/>
                <a:cs typeface="Lato"/>
                <a:sym typeface="Lato"/>
              </a:rPr>
              <a:t> pour </a:t>
            </a:r>
            <a:r>
              <a:rPr lang="en-US" sz="1483" dirty="0" err="1">
                <a:solidFill>
                  <a:srgbClr val="000000"/>
                </a:solidFill>
                <a:latin typeface="Lato"/>
                <a:ea typeface="Lato"/>
                <a:cs typeface="Lato"/>
                <a:sym typeface="Lato"/>
              </a:rPr>
              <a:t>réhabiliter</a:t>
            </a:r>
            <a:r>
              <a:rPr lang="en-US" sz="1483" dirty="0">
                <a:solidFill>
                  <a:srgbClr val="000000"/>
                </a:solidFill>
                <a:latin typeface="Lato"/>
                <a:ea typeface="Lato"/>
                <a:cs typeface="Lato"/>
                <a:sym typeface="Lato"/>
              </a:rPr>
              <a:t> un </a:t>
            </a:r>
            <a:r>
              <a:rPr lang="en-US" sz="1483" dirty="0" err="1">
                <a:solidFill>
                  <a:srgbClr val="000000"/>
                </a:solidFill>
                <a:latin typeface="Lato"/>
                <a:ea typeface="Lato"/>
                <a:cs typeface="Lato"/>
                <a:sym typeface="Lato"/>
              </a:rPr>
              <a:t>sentier</a:t>
            </a:r>
            <a:r>
              <a:rPr lang="en-US" sz="1483" dirty="0">
                <a:solidFill>
                  <a:srgbClr val="000000"/>
                </a:solidFill>
                <a:latin typeface="Lato"/>
                <a:ea typeface="Lato"/>
                <a:cs typeface="Lato"/>
                <a:sym typeface="Lato"/>
              </a:rPr>
              <a:t> </a:t>
            </a:r>
            <a:r>
              <a:rPr lang="en-US" sz="1483" dirty="0" err="1">
                <a:solidFill>
                  <a:srgbClr val="000000"/>
                </a:solidFill>
                <a:latin typeface="Lato"/>
                <a:ea typeface="Lato"/>
                <a:cs typeface="Lato"/>
                <a:sym typeface="Lato"/>
              </a:rPr>
              <a:t>forestier</a:t>
            </a:r>
            <a:endParaRPr lang="en-US" sz="1483" dirty="0">
              <a:solidFill>
                <a:srgbClr val="000000"/>
              </a:solidFill>
              <a:latin typeface="Lato"/>
              <a:ea typeface="Lato"/>
              <a:cs typeface="Lato"/>
              <a:sym typeface="Lato"/>
            </a:endParaRPr>
          </a:p>
          <a:p>
            <a:pPr algn="l">
              <a:lnSpc>
                <a:spcPts val="2076"/>
              </a:lnSpc>
            </a:pPr>
            <a:r>
              <a:rPr lang="en-US" sz="1483" dirty="0">
                <a:solidFill>
                  <a:srgbClr val="000000"/>
                </a:solidFill>
                <a:latin typeface="Lato"/>
                <a:ea typeface="Lato"/>
                <a:cs typeface="Lato"/>
                <a:sym typeface="Lato"/>
              </a:rPr>
              <a:t>• </a:t>
            </a:r>
            <a:r>
              <a:rPr lang="en-US" sz="1483" dirty="0" err="1">
                <a:solidFill>
                  <a:srgbClr val="000000"/>
                </a:solidFill>
                <a:latin typeface="Lato"/>
                <a:ea typeface="Lato"/>
                <a:cs typeface="Lato"/>
                <a:sym typeface="Lato"/>
              </a:rPr>
              <a:t>Ancy-Dornot</a:t>
            </a:r>
            <a:r>
              <a:rPr lang="en-US" sz="1483" dirty="0">
                <a:solidFill>
                  <a:srgbClr val="000000"/>
                </a:solidFill>
                <a:latin typeface="Lato"/>
                <a:ea typeface="Lato"/>
                <a:cs typeface="Lato"/>
                <a:sym typeface="Lato"/>
              </a:rPr>
              <a:t> - 8 </a:t>
            </a:r>
            <a:r>
              <a:rPr lang="en-US" sz="1483" dirty="0" err="1">
                <a:solidFill>
                  <a:srgbClr val="000000"/>
                </a:solidFill>
                <a:latin typeface="Lato"/>
                <a:ea typeface="Lato"/>
                <a:cs typeface="Lato"/>
                <a:sym typeface="Lato"/>
              </a:rPr>
              <a:t>jeunes</a:t>
            </a:r>
            <a:r>
              <a:rPr lang="en-US" sz="1483" dirty="0">
                <a:solidFill>
                  <a:srgbClr val="000000"/>
                </a:solidFill>
                <a:latin typeface="Lato"/>
                <a:ea typeface="Lato"/>
                <a:cs typeface="Lato"/>
                <a:sym typeface="Lato"/>
              </a:rPr>
              <a:t> pour </a:t>
            </a:r>
            <a:r>
              <a:rPr lang="en-US" sz="1483" dirty="0" err="1">
                <a:solidFill>
                  <a:srgbClr val="000000"/>
                </a:solidFill>
                <a:latin typeface="Lato"/>
                <a:ea typeface="Lato"/>
                <a:cs typeface="Lato"/>
                <a:sym typeface="Lato"/>
              </a:rPr>
              <a:t>restaurer</a:t>
            </a:r>
            <a:r>
              <a:rPr lang="en-US" sz="1483" dirty="0">
                <a:solidFill>
                  <a:srgbClr val="000000"/>
                </a:solidFill>
                <a:latin typeface="Lato"/>
                <a:ea typeface="Lato"/>
                <a:cs typeface="Lato"/>
                <a:sym typeface="Lato"/>
              </a:rPr>
              <a:t> les </a:t>
            </a:r>
            <a:r>
              <a:rPr lang="en-US" sz="1483" dirty="0" err="1">
                <a:solidFill>
                  <a:srgbClr val="000000"/>
                </a:solidFill>
                <a:latin typeface="Lato"/>
                <a:ea typeface="Lato"/>
                <a:cs typeface="Lato"/>
                <a:sym typeface="Lato"/>
              </a:rPr>
              <a:t>pistes</a:t>
            </a:r>
            <a:endParaRPr lang="en-US" sz="1483" dirty="0">
              <a:solidFill>
                <a:srgbClr val="000000"/>
              </a:solidFill>
              <a:latin typeface="Lato"/>
              <a:ea typeface="Lato"/>
              <a:cs typeface="Lato"/>
              <a:sym typeface="Lato"/>
            </a:endParaRPr>
          </a:p>
          <a:p>
            <a:pPr algn="l">
              <a:lnSpc>
                <a:spcPts val="2076"/>
              </a:lnSpc>
            </a:pPr>
            <a:r>
              <a:rPr lang="en-US" sz="1483" dirty="0">
                <a:solidFill>
                  <a:srgbClr val="000000"/>
                </a:solidFill>
                <a:latin typeface="Lato"/>
                <a:ea typeface="Lato"/>
                <a:cs typeface="Lato"/>
                <a:sym typeface="Lato"/>
              </a:rPr>
              <a:t>VTT</a:t>
            </a:r>
          </a:p>
          <a:p>
            <a:pPr algn="l">
              <a:lnSpc>
                <a:spcPts val="2076"/>
              </a:lnSpc>
              <a:spcBef>
                <a:spcPct val="0"/>
              </a:spcBef>
            </a:pPr>
            <a:endParaRPr lang="en-US" sz="1483" dirty="0">
              <a:solidFill>
                <a:srgbClr val="000000"/>
              </a:solidFill>
              <a:latin typeface="Lato"/>
              <a:ea typeface="Lato"/>
              <a:cs typeface="Lato"/>
              <a:sym typeface="Lato"/>
            </a:endParaRPr>
          </a:p>
        </p:txBody>
      </p:sp>
      <p:sp>
        <p:nvSpPr>
          <p:cNvPr id="37" name="TextBox 37"/>
          <p:cNvSpPr txBox="1"/>
          <p:nvPr/>
        </p:nvSpPr>
        <p:spPr>
          <a:xfrm>
            <a:off x="12509612" y="111311"/>
            <a:ext cx="5778388" cy="264160"/>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pen Sans 2"/>
                <a:ea typeface="Open Sans 2"/>
                <a:cs typeface="Open Sans 2"/>
                <a:sym typeface="Open Sans 2"/>
              </a:rPr>
              <a:t>Contact : Sandrine MANSION / mansion@cc-madetmoselle.fr</a:t>
            </a:r>
          </a:p>
        </p:txBody>
      </p:sp>
      <p:sp>
        <p:nvSpPr>
          <p:cNvPr id="38" name="TextBox 38"/>
          <p:cNvSpPr txBox="1"/>
          <p:nvPr/>
        </p:nvSpPr>
        <p:spPr>
          <a:xfrm>
            <a:off x="670521" y="7673570"/>
            <a:ext cx="1603712"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Open Sans 1"/>
                <a:ea typeface="Open Sans 1"/>
                <a:cs typeface="Open Sans 1"/>
                <a:sym typeface="Open Sans 1"/>
              </a:rPr>
              <a:t>PERSPECTIVES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
            <a:extLst>
              <a:ext uri="{FF2B5EF4-FFF2-40B4-BE49-F238E27FC236}">
                <a16:creationId xmlns:a16="http://schemas.microsoft.com/office/drawing/2014/main" id="{D62E564F-3D63-2EBA-0576-C87B48728C0B}"/>
              </a:ext>
            </a:extLst>
          </p:cNvPr>
          <p:cNvGrpSpPr/>
          <p:nvPr/>
        </p:nvGrpSpPr>
        <p:grpSpPr>
          <a:xfrm>
            <a:off x="0" y="2010288"/>
            <a:ext cx="8744397" cy="2828111"/>
            <a:chOff x="0" y="0"/>
            <a:chExt cx="1797497" cy="581346"/>
          </a:xfrm>
        </p:grpSpPr>
        <p:sp>
          <p:nvSpPr>
            <p:cNvPr id="28" name="Freeform 3">
              <a:extLst>
                <a:ext uri="{FF2B5EF4-FFF2-40B4-BE49-F238E27FC236}">
                  <a16:creationId xmlns:a16="http://schemas.microsoft.com/office/drawing/2014/main" id="{35CB40F0-F04A-1B66-92A1-73FF99465EE8}"/>
                </a:ext>
              </a:extLst>
            </p:cNvPr>
            <p:cNvSpPr/>
            <p:nvPr/>
          </p:nvSpPr>
          <p:spPr>
            <a:xfrm>
              <a:off x="0" y="0"/>
              <a:ext cx="1797497" cy="581346"/>
            </a:xfrm>
            <a:custGeom>
              <a:avLst/>
              <a:gdLst/>
              <a:ahLst/>
              <a:cxnLst/>
              <a:rect l="l" t="t" r="r" b="b"/>
              <a:pathLst>
                <a:path w="1797497" h="581346">
                  <a:moveTo>
                    <a:pt x="0" y="0"/>
                  </a:moveTo>
                  <a:lnTo>
                    <a:pt x="1797497" y="0"/>
                  </a:lnTo>
                  <a:lnTo>
                    <a:pt x="1797497" y="581346"/>
                  </a:lnTo>
                  <a:lnTo>
                    <a:pt x="0" y="581346"/>
                  </a:lnTo>
                  <a:close/>
                </a:path>
              </a:pathLst>
            </a:custGeom>
            <a:solidFill>
              <a:srgbClr val="4494CE">
                <a:alpha val="70980"/>
              </a:srgbClr>
            </a:solidFill>
          </p:spPr>
          <p:txBody>
            <a:bodyPr/>
            <a:lstStyle/>
            <a:p>
              <a:endParaRPr lang="fr-FR"/>
            </a:p>
          </p:txBody>
        </p:sp>
        <p:sp>
          <p:nvSpPr>
            <p:cNvPr id="29" name="TextBox 4">
              <a:extLst>
                <a:ext uri="{FF2B5EF4-FFF2-40B4-BE49-F238E27FC236}">
                  <a16:creationId xmlns:a16="http://schemas.microsoft.com/office/drawing/2014/main" id="{C8098DFA-9E95-D987-D0FC-38E0A94566CC}"/>
                </a:ext>
              </a:extLst>
            </p:cNvPr>
            <p:cNvSpPr txBox="1"/>
            <p:nvPr/>
          </p:nvSpPr>
          <p:spPr>
            <a:xfrm>
              <a:off x="0" y="-38100"/>
              <a:ext cx="1797497" cy="619446"/>
            </a:xfrm>
            <a:prstGeom prst="rect">
              <a:avLst/>
            </a:prstGeom>
          </p:spPr>
          <p:txBody>
            <a:bodyPr lIns="50800" tIns="50800" rIns="50800" bIns="50800" rtlCol="0" anchor="ctr"/>
            <a:lstStyle/>
            <a:p>
              <a:pPr algn="ctr">
                <a:lnSpc>
                  <a:spcPts val="2775"/>
                </a:lnSpc>
              </a:pPr>
              <a:endParaRPr/>
            </a:p>
          </p:txBody>
        </p:sp>
      </p:grpSp>
      <p:grpSp>
        <p:nvGrpSpPr>
          <p:cNvPr id="2" name="Group 2"/>
          <p:cNvGrpSpPr/>
          <p:nvPr/>
        </p:nvGrpSpPr>
        <p:grpSpPr>
          <a:xfrm>
            <a:off x="17777886" y="0"/>
            <a:ext cx="510114" cy="10287000"/>
            <a:chOff x="0" y="0"/>
            <a:chExt cx="134351" cy="2709333"/>
          </a:xfrm>
        </p:grpSpPr>
        <p:sp>
          <p:nvSpPr>
            <p:cNvPr id="3" name="Freeform 3"/>
            <p:cNvSpPr/>
            <p:nvPr/>
          </p:nvSpPr>
          <p:spPr>
            <a:xfrm>
              <a:off x="0" y="0"/>
              <a:ext cx="134351" cy="2709333"/>
            </a:xfrm>
            <a:custGeom>
              <a:avLst/>
              <a:gdLst/>
              <a:ahLst/>
              <a:cxnLst/>
              <a:rect l="l" t="t" r="r" b="b"/>
              <a:pathLst>
                <a:path w="134351" h="2709333">
                  <a:moveTo>
                    <a:pt x="0" y="0"/>
                  </a:moveTo>
                  <a:lnTo>
                    <a:pt x="134351" y="0"/>
                  </a:lnTo>
                  <a:lnTo>
                    <a:pt x="134351" y="2709333"/>
                  </a:lnTo>
                  <a:lnTo>
                    <a:pt x="0" y="2709333"/>
                  </a:lnTo>
                  <a:close/>
                </a:path>
              </a:pathLst>
            </a:custGeom>
            <a:solidFill>
              <a:srgbClr val="4494CE"/>
            </a:solidFill>
          </p:spPr>
          <p:txBody>
            <a:bodyPr/>
            <a:lstStyle/>
            <a:p>
              <a:endParaRPr lang="fr-FR"/>
            </a:p>
          </p:txBody>
        </p:sp>
        <p:sp>
          <p:nvSpPr>
            <p:cNvPr id="4" name="TextBox 4"/>
            <p:cNvSpPr txBox="1"/>
            <p:nvPr/>
          </p:nvSpPr>
          <p:spPr>
            <a:xfrm>
              <a:off x="0" y="-38100"/>
              <a:ext cx="134351"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53919" y="9345065"/>
            <a:ext cx="423967" cy="449940"/>
            <a:chOff x="0" y="0"/>
            <a:chExt cx="205716" cy="218319"/>
          </a:xfrm>
        </p:grpSpPr>
        <p:sp>
          <p:nvSpPr>
            <p:cNvPr id="6" name="Freeform 6"/>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7" name="TextBox 7"/>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FFFFFF"/>
                  </a:solidFill>
                  <a:latin typeface="Lato"/>
                  <a:ea typeface="Lato"/>
                  <a:cs typeface="Lato"/>
                  <a:sym typeface="Lato"/>
                </a:rPr>
                <a:t>9</a:t>
              </a:r>
            </a:p>
          </p:txBody>
        </p:sp>
      </p:grpSp>
      <p:sp>
        <p:nvSpPr>
          <p:cNvPr id="8" name="Freeform 8"/>
          <p:cNvSpPr/>
          <p:nvPr/>
        </p:nvSpPr>
        <p:spPr>
          <a:xfrm>
            <a:off x="13349397" y="1872389"/>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a:off x="13349397" y="2715112"/>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Freeform 10"/>
          <p:cNvSpPr/>
          <p:nvPr/>
        </p:nvSpPr>
        <p:spPr>
          <a:xfrm>
            <a:off x="13349397" y="3557835"/>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11"/>
          <p:cNvSpPr/>
          <p:nvPr/>
        </p:nvSpPr>
        <p:spPr>
          <a:xfrm>
            <a:off x="13349397" y="4400558"/>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13349397" y="5243281"/>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3" name="Group 13"/>
          <p:cNvGrpSpPr/>
          <p:nvPr/>
        </p:nvGrpSpPr>
        <p:grpSpPr>
          <a:xfrm>
            <a:off x="12246658" y="0"/>
            <a:ext cx="5511693" cy="571652"/>
            <a:chOff x="0" y="0"/>
            <a:chExt cx="1364004" cy="141469"/>
          </a:xfrm>
        </p:grpSpPr>
        <p:sp>
          <p:nvSpPr>
            <p:cNvPr id="14" name="Freeform 14"/>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15" name="TextBox 15"/>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1666331" y="5169573"/>
            <a:ext cx="3758700" cy="4175492"/>
          </a:xfrm>
          <a:custGeom>
            <a:avLst/>
            <a:gdLst/>
            <a:ahLst/>
            <a:cxnLst/>
            <a:rect l="l" t="t" r="r" b="b"/>
            <a:pathLst>
              <a:path w="3758700" h="4175492">
                <a:moveTo>
                  <a:pt x="0" y="0"/>
                </a:moveTo>
                <a:lnTo>
                  <a:pt x="3758700" y="0"/>
                </a:lnTo>
                <a:lnTo>
                  <a:pt x="3758700" y="4175492"/>
                </a:lnTo>
                <a:lnTo>
                  <a:pt x="0" y="4175492"/>
                </a:lnTo>
                <a:lnTo>
                  <a:pt x="0" y="0"/>
                </a:lnTo>
                <a:close/>
              </a:path>
            </a:pathLst>
          </a:custGeom>
          <a:blipFill>
            <a:blip r:embed="rId4"/>
            <a:stretch>
              <a:fillRect/>
            </a:stretch>
          </a:blipFill>
        </p:spPr>
        <p:txBody>
          <a:bodyPr/>
          <a:lstStyle/>
          <a:p>
            <a:endParaRPr lang="fr-FR"/>
          </a:p>
        </p:txBody>
      </p:sp>
      <p:sp>
        <p:nvSpPr>
          <p:cNvPr id="17" name="Freeform 17"/>
          <p:cNvSpPr/>
          <p:nvPr/>
        </p:nvSpPr>
        <p:spPr>
          <a:xfrm>
            <a:off x="5688979" y="2079431"/>
            <a:ext cx="3003173" cy="2767630"/>
          </a:xfrm>
          <a:custGeom>
            <a:avLst/>
            <a:gdLst/>
            <a:ahLst/>
            <a:cxnLst/>
            <a:rect l="l" t="t" r="r" b="b"/>
            <a:pathLst>
              <a:path w="3003173" h="2767630">
                <a:moveTo>
                  <a:pt x="0" y="0"/>
                </a:moveTo>
                <a:lnTo>
                  <a:pt x="3003173" y="0"/>
                </a:lnTo>
                <a:lnTo>
                  <a:pt x="3003173" y="2767630"/>
                </a:lnTo>
                <a:lnTo>
                  <a:pt x="0" y="2767630"/>
                </a:lnTo>
                <a:lnTo>
                  <a:pt x="0" y="0"/>
                </a:lnTo>
                <a:close/>
              </a:path>
            </a:pathLst>
          </a:custGeom>
          <a:blipFill>
            <a:blip r:embed="rId5"/>
            <a:stretch>
              <a:fillRect/>
            </a:stretch>
          </a:blipFill>
        </p:spPr>
        <p:txBody>
          <a:bodyPr/>
          <a:lstStyle/>
          <a:p>
            <a:endParaRPr lang="fr-FR"/>
          </a:p>
        </p:txBody>
      </p:sp>
      <p:sp>
        <p:nvSpPr>
          <p:cNvPr id="18" name="TextBox 18"/>
          <p:cNvSpPr txBox="1"/>
          <p:nvPr/>
        </p:nvSpPr>
        <p:spPr>
          <a:xfrm>
            <a:off x="2157136" y="659783"/>
            <a:ext cx="7789561" cy="1086939"/>
          </a:xfrm>
          <a:prstGeom prst="rect">
            <a:avLst/>
          </a:prstGeom>
        </p:spPr>
        <p:txBody>
          <a:bodyPr lIns="0" tIns="0" rIns="0" bIns="0" rtlCol="0" anchor="t">
            <a:spAutoFit/>
          </a:bodyPr>
          <a:lstStyle/>
          <a:p>
            <a:pPr algn="l">
              <a:lnSpc>
                <a:spcPts val="8864"/>
              </a:lnSpc>
            </a:pPr>
            <a:r>
              <a:rPr lang="en-US" sz="6332">
                <a:solidFill>
                  <a:srgbClr val="4494CE"/>
                </a:solidFill>
                <a:latin typeface="Montserrat Bold"/>
                <a:ea typeface="Montserrat Bold"/>
                <a:cs typeface="Montserrat Bold"/>
                <a:sym typeface="Montserrat Bold"/>
              </a:rPr>
              <a:t>VIE ASSOCIATIVE</a:t>
            </a:r>
          </a:p>
        </p:txBody>
      </p:sp>
      <p:sp>
        <p:nvSpPr>
          <p:cNvPr id="19" name="TextBox 19"/>
          <p:cNvSpPr txBox="1"/>
          <p:nvPr/>
        </p:nvSpPr>
        <p:spPr>
          <a:xfrm>
            <a:off x="686605" y="515062"/>
            <a:ext cx="1461007"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08</a:t>
            </a:r>
          </a:p>
        </p:txBody>
      </p:sp>
      <p:sp>
        <p:nvSpPr>
          <p:cNvPr id="20" name="TextBox 20"/>
          <p:cNvSpPr txBox="1"/>
          <p:nvPr/>
        </p:nvSpPr>
        <p:spPr>
          <a:xfrm>
            <a:off x="463828" y="2728822"/>
            <a:ext cx="4958451" cy="10177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DU SOUTIENT À LA MISE EN PLACE DE PROJETS ET MANIFESTATIONS</a:t>
            </a:r>
          </a:p>
        </p:txBody>
      </p:sp>
      <p:sp>
        <p:nvSpPr>
          <p:cNvPr id="21" name="TextBox 21"/>
          <p:cNvSpPr txBox="1"/>
          <p:nvPr/>
        </p:nvSpPr>
        <p:spPr>
          <a:xfrm>
            <a:off x="10258004" y="2301632"/>
            <a:ext cx="3846466"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22" name="TextBox 22"/>
          <p:cNvSpPr txBox="1"/>
          <p:nvPr/>
        </p:nvSpPr>
        <p:spPr>
          <a:xfrm>
            <a:off x="1222177" y="4963655"/>
            <a:ext cx="8147108" cy="4393558"/>
          </a:xfrm>
          <a:prstGeom prst="rect">
            <a:avLst/>
          </a:prstGeom>
        </p:spPr>
        <p:txBody>
          <a:bodyPr lIns="0" tIns="0" rIns="0" bIns="0" rtlCol="0" anchor="t">
            <a:spAutoFit/>
          </a:bodyPr>
          <a:lstStyle/>
          <a:p>
            <a:pPr algn="just">
              <a:lnSpc>
                <a:spcPts val="2485"/>
              </a:lnSpc>
            </a:pPr>
            <a:r>
              <a:rPr lang="en-US" sz="1775">
                <a:solidFill>
                  <a:srgbClr val="000000"/>
                </a:solidFill>
                <a:latin typeface="Lato Bold"/>
                <a:ea typeface="Lato Bold"/>
                <a:cs typeface="Lato Bold"/>
                <a:sym typeface="Lato Bold"/>
              </a:rPr>
              <a:t> </a:t>
            </a:r>
          </a:p>
          <a:p>
            <a:pPr algn="just">
              <a:lnSpc>
                <a:spcPts val="2485"/>
              </a:lnSpc>
            </a:pPr>
            <a:r>
              <a:rPr lang="en-US" sz="1775">
                <a:solidFill>
                  <a:srgbClr val="000000"/>
                </a:solidFill>
                <a:latin typeface="Lato"/>
                <a:ea typeface="Lato"/>
                <a:cs typeface="Lato"/>
                <a:sym typeface="Lato"/>
              </a:rPr>
              <a:t>8 </a:t>
            </a:r>
            <a:r>
              <a:rPr lang="en-US" sz="1775">
                <a:solidFill>
                  <a:srgbClr val="000000"/>
                </a:solidFill>
                <a:latin typeface="Lato Bold"/>
                <a:ea typeface="Lato Bold"/>
                <a:cs typeface="Lato Bold"/>
                <a:sym typeface="Lato Bold"/>
              </a:rPr>
              <a:t>associations partenaires</a:t>
            </a:r>
            <a:r>
              <a:rPr lang="en-US" sz="1775">
                <a:solidFill>
                  <a:srgbClr val="000000"/>
                </a:solidFill>
                <a:latin typeface="Lato"/>
                <a:ea typeface="Lato"/>
                <a:cs typeface="Lato"/>
                <a:sym typeface="Lato"/>
              </a:rPr>
              <a:t> dans des domaines en lien avec les compétences exercées par la communauté de communes : musique, environnement, mémoire, éducation populaire...</a:t>
            </a:r>
          </a:p>
          <a:p>
            <a:pPr algn="just">
              <a:lnSpc>
                <a:spcPts val="2485"/>
              </a:lnSpc>
            </a:pPr>
            <a:r>
              <a:rPr lang="en-US" sz="1775">
                <a:solidFill>
                  <a:srgbClr val="000000"/>
                </a:solidFill>
                <a:latin typeface="Lato"/>
                <a:ea typeface="Lato"/>
                <a:cs typeface="Lato"/>
                <a:sym typeface="Lato"/>
              </a:rPr>
              <a:t> </a:t>
            </a:r>
          </a:p>
          <a:p>
            <a:pPr algn="just">
              <a:lnSpc>
                <a:spcPts val="2485"/>
              </a:lnSpc>
            </a:pPr>
            <a:r>
              <a:rPr lang="en-US" sz="1775">
                <a:solidFill>
                  <a:srgbClr val="000000"/>
                </a:solidFill>
                <a:latin typeface="Lato"/>
                <a:ea typeface="Lato"/>
                <a:cs typeface="Lato"/>
                <a:sym typeface="Lato"/>
              </a:rPr>
              <a:t>Environ </a:t>
            </a:r>
            <a:r>
              <a:rPr lang="en-US" sz="1775">
                <a:solidFill>
                  <a:srgbClr val="000000"/>
                </a:solidFill>
                <a:latin typeface="Lato Bold"/>
                <a:ea typeface="Lato Bold"/>
                <a:cs typeface="Lato Bold"/>
                <a:sym typeface="Lato Bold"/>
              </a:rPr>
              <a:t>118 000 €</a:t>
            </a:r>
            <a:r>
              <a:rPr lang="en-US" sz="1775">
                <a:solidFill>
                  <a:srgbClr val="000000"/>
                </a:solidFill>
                <a:latin typeface="Lato"/>
                <a:ea typeface="Lato"/>
                <a:cs typeface="Lato"/>
                <a:sym typeface="Lato"/>
              </a:rPr>
              <a:t>.</a:t>
            </a:r>
          </a:p>
          <a:p>
            <a:pPr algn="just">
              <a:lnSpc>
                <a:spcPts val="2485"/>
              </a:lnSpc>
            </a:pPr>
            <a:endParaRPr lang="en-US" sz="1775">
              <a:solidFill>
                <a:srgbClr val="000000"/>
              </a:solidFill>
              <a:latin typeface="Lato"/>
              <a:ea typeface="Lato"/>
              <a:cs typeface="Lato"/>
              <a:sym typeface="Lato"/>
            </a:endParaRPr>
          </a:p>
          <a:p>
            <a:pPr algn="just">
              <a:lnSpc>
                <a:spcPts val="2485"/>
              </a:lnSpc>
            </a:pPr>
            <a:r>
              <a:rPr lang="en-US" sz="1775">
                <a:solidFill>
                  <a:srgbClr val="000000"/>
                </a:solidFill>
                <a:latin typeface="Lato"/>
                <a:ea typeface="Lato"/>
                <a:cs typeface="Lato"/>
                <a:sym typeface="Lato"/>
              </a:rPr>
              <a:t>38 </a:t>
            </a:r>
            <a:r>
              <a:rPr lang="en-US" sz="1775">
                <a:solidFill>
                  <a:srgbClr val="000000"/>
                </a:solidFill>
                <a:latin typeface="Lato Bold"/>
                <a:ea typeface="Lato Bold"/>
                <a:cs typeface="Lato Bold"/>
                <a:sym typeface="Lato Bold"/>
              </a:rPr>
              <a:t>réservations </a:t>
            </a:r>
            <a:r>
              <a:rPr lang="en-US" sz="1775">
                <a:solidFill>
                  <a:srgbClr val="000000"/>
                </a:solidFill>
                <a:latin typeface="Lato"/>
                <a:ea typeface="Lato"/>
                <a:cs typeface="Lato"/>
                <a:sym typeface="Lato"/>
              </a:rPr>
              <a:t>de </a:t>
            </a:r>
            <a:r>
              <a:rPr lang="en-US" sz="1775">
                <a:solidFill>
                  <a:srgbClr val="000000"/>
                </a:solidFill>
                <a:latin typeface="Lato Bold"/>
                <a:ea typeface="Lato Bold"/>
                <a:cs typeface="Lato Bold"/>
                <a:sym typeface="Lato Bold"/>
              </a:rPr>
              <a:t>matériel</a:t>
            </a:r>
            <a:r>
              <a:rPr lang="en-US" sz="1775">
                <a:solidFill>
                  <a:srgbClr val="000000"/>
                </a:solidFill>
                <a:latin typeface="Lato"/>
                <a:ea typeface="Lato"/>
                <a:cs typeface="Lato"/>
                <a:sym typeface="Lato"/>
              </a:rPr>
              <a:t>, dont 22 en été, ayant bénéficié à 31 associations ou communes.</a:t>
            </a:r>
          </a:p>
          <a:p>
            <a:pPr algn="just">
              <a:lnSpc>
                <a:spcPts val="2485"/>
              </a:lnSpc>
            </a:pPr>
            <a:r>
              <a:rPr lang="en-US" sz="1775">
                <a:solidFill>
                  <a:srgbClr val="000000"/>
                </a:solidFill>
                <a:latin typeface="Lato"/>
                <a:ea typeface="Lato"/>
                <a:cs typeface="Lato"/>
                <a:sym typeface="Lato"/>
              </a:rPr>
              <a:t>Vente du chapiteau en cours d’année.</a:t>
            </a:r>
          </a:p>
          <a:p>
            <a:pPr algn="just">
              <a:lnSpc>
                <a:spcPts val="2485"/>
              </a:lnSpc>
            </a:pPr>
            <a:endParaRPr lang="en-US" sz="1775">
              <a:solidFill>
                <a:srgbClr val="000000"/>
              </a:solidFill>
              <a:latin typeface="Lato"/>
              <a:ea typeface="Lato"/>
              <a:cs typeface="Lato"/>
              <a:sym typeface="Lato"/>
            </a:endParaRPr>
          </a:p>
          <a:p>
            <a:pPr algn="just">
              <a:lnSpc>
                <a:spcPts val="2485"/>
              </a:lnSpc>
            </a:pPr>
            <a:r>
              <a:rPr lang="en-US" sz="1775">
                <a:solidFill>
                  <a:srgbClr val="000000"/>
                </a:solidFill>
                <a:latin typeface="Lato Bold"/>
                <a:ea typeface="Lato Bold"/>
                <a:cs typeface="Lato Bold"/>
                <a:sym typeface="Lato Bold"/>
              </a:rPr>
              <a:t>75 réservations  pour le véhicule </a:t>
            </a:r>
            <a:r>
              <a:rPr lang="en-US" sz="1775">
                <a:solidFill>
                  <a:srgbClr val="000000"/>
                </a:solidFill>
                <a:latin typeface="Lato"/>
                <a:ea typeface="Lato"/>
                <a:cs typeface="Lato"/>
                <a:sym typeface="Lato"/>
              </a:rPr>
              <a:t>à Thiaucourt-Regniéville, représentant 151 jours de prêt.</a:t>
            </a:r>
          </a:p>
          <a:p>
            <a:pPr algn="just">
              <a:lnSpc>
                <a:spcPts val="2485"/>
              </a:lnSpc>
            </a:pPr>
            <a:r>
              <a:rPr lang="en-US" sz="1775">
                <a:solidFill>
                  <a:srgbClr val="000000"/>
                </a:solidFill>
                <a:latin typeface="Lato"/>
                <a:ea typeface="Lato"/>
                <a:cs typeface="Lato"/>
                <a:sym typeface="Lato"/>
              </a:rPr>
              <a:t>31 </a:t>
            </a:r>
            <a:r>
              <a:rPr lang="en-US" sz="1775">
                <a:solidFill>
                  <a:srgbClr val="000000"/>
                </a:solidFill>
                <a:latin typeface="Lato Bold"/>
                <a:ea typeface="Lato Bold"/>
                <a:cs typeface="Lato Bold"/>
                <a:sym typeface="Lato Bold"/>
              </a:rPr>
              <a:t>réservations  pour le véhicule d’Ancy-Dornot </a:t>
            </a:r>
            <a:r>
              <a:rPr lang="en-US" sz="1775">
                <a:solidFill>
                  <a:srgbClr val="000000"/>
                </a:solidFill>
                <a:latin typeface="Lato"/>
                <a:ea typeface="Lato"/>
                <a:cs typeface="Lato"/>
                <a:sym typeface="Lato"/>
              </a:rPr>
              <a:t>représentant 148 jours de prêt.</a:t>
            </a:r>
          </a:p>
        </p:txBody>
      </p:sp>
      <p:sp>
        <p:nvSpPr>
          <p:cNvPr id="23" name="TextBox 23"/>
          <p:cNvSpPr txBox="1"/>
          <p:nvPr/>
        </p:nvSpPr>
        <p:spPr>
          <a:xfrm>
            <a:off x="732855" y="4963655"/>
            <a:ext cx="7921823" cy="4707883"/>
          </a:xfrm>
          <a:prstGeom prst="rect">
            <a:avLst/>
          </a:prstGeom>
        </p:spPr>
        <p:txBody>
          <a:bodyPr lIns="0" tIns="0" rIns="0" bIns="0" rtlCol="0" anchor="t">
            <a:spAutoFit/>
          </a:bodyPr>
          <a:lstStyle/>
          <a:p>
            <a:pPr algn="just">
              <a:lnSpc>
                <a:spcPts val="2485"/>
              </a:lnSpc>
            </a:pPr>
            <a:r>
              <a:rPr lang="en-US" sz="1775" dirty="0">
                <a:solidFill>
                  <a:srgbClr val="000000"/>
                </a:solidFill>
                <a:latin typeface="Lato Bold"/>
                <a:ea typeface="Lato Bold"/>
                <a:cs typeface="Lato Bold"/>
                <a:sym typeface="Lato Bold"/>
              </a:rPr>
              <a:t>• </a:t>
            </a:r>
            <a:r>
              <a:rPr lang="en-US" sz="1775" dirty="0">
                <a:solidFill>
                  <a:srgbClr val="000000"/>
                </a:solidFill>
                <a:latin typeface="Lato"/>
                <a:ea typeface="Lato"/>
                <a:cs typeface="Lato"/>
                <a:sym typeface="Lato"/>
              </a:rPr>
              <a:t>Convention de </a:t>
            </a:r>
            <a:r>
              <a:rPr lang="en-US" sz="1775" dirty="0" err="1">
                <a:solidFill>
                  <a:srgbClr val="000000"/>
                </a:solidFill>
                <a:latin typeface="Lato"/>
                <a:ea typeface="Lato"/>
                <a:cs typeface="Lato"/>
                <a:sym typeface="Lato"/>
              </a:rPr>
              <a:t>partenariat</a:t>
            </a:r>
            <a:r>
              <a:rPr lang="en-US" sz="1775" dirty="0">
                <a:solidFill>
                  <a:srgbClr val="000000"/>
                </a:solidFill>
                <a:latin typeface="Lato"/>
                <a:ea typeface="Lato"/>
                <a:cs typeface="Lato"/>
                <a:sym typeface="Lato"/>
              </a:rPr>
              <a:t> :</a:t>
            </a: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a:p>
            <a:pPr algn="just">
              <a:lnSpc>
                <a:spcPts val="2485"/>
              </a:lnSpc>
            </a:pPr>
            <a:r>
              <a:rPr lang="en-US" sz="1775" dirty="0">
                <a:solidFill>
                  <a:srgbClr val="000000"/>
                </a:solidFill>
                <a:latin typeface="Lato"/>
                <a:ea typeface="Lato"/>
                <a:cs typeface="Lato"/>
                <a:sym typeface="Lato"/>
              </a:rPr>
              <a:t>• Subventions </a:t>
            </a:r>
            <a:r>
              <a:rPr lang="en-US" sz="1775" dirty="0" err="1">
                <a:solidFill>
                  <a:srgbClr val="000000"/>
                </a:solidFill>
                <a:latin typeface="Lato"/>
                <a:ea typeface="Lato"/>
                <a:cs typeface="Lato"/>
                <a:sym typeface="Lato"/>
              </a:rPr>
              <a:t>versées</a:t>
            </a:r>
            <a:r>
              <a:rPr lang="en-US" sz="1775" dirty="0">
                <a:solidFill>
                  <a:srgbClr val="000000"/>
                </a:solidFill>
                <a:latin typeface="Lato"/>
                <a:ea typeface="Lato"/>
                <a:cs typeface="Lato"/>
                <a:sym typeface="Lato"/>
              </a:rPr>
              <a:t> aux associations :</a:t>
            </a:r>
          </a:p>
          <a:p>
            <a:pPr algn="just">
              <a:lnSpc>
                <a:spcPts val="2485"/>
              </a:lnSpc>
            </a:pPr>
            <a:endParaRPr lang="en-US" sz="1775" dirty="0">
              <a:solidFill>
                <a:srgbClr val="000000"/>
              </a:solidFill>
              <a:latin typeface="Lato"/>
              <a:ea typeface="Lato"/>
              <a:cs typeface="Lato"/>
              <a:sym typeface="Lato"/>
            </a:endParaRPr>
          </a:p>
          <a:p>
            <a:pPr algn="just">
              <a:lnSpc>
                <a:spcPts val="2485"/>
              </a:lnSpc>
            </a:pPr>
            <a:r>
              <a:rPr lang="en-US" sz="1775" dirty="0">
                <a:solidFill>
                  <a:srgbClr val="000000"/>
                </a:solidFill>
                <a:latin typeface="Lato Bold"/>
                <a:ea typeface="Lato Bold"/>
                <a:cs typeface="Lato Bold"/>
                <a:sym typeface="Lato Bold"/>
              </a:rPr>
              <a:t>• </a:t>
            </a:r>
            <a:r>
              <a:rPr lang="en-US" sz="1775" dirty="0">
                <a:solidFill>
                  <a:srgbClr val="000000"/>
                </a:solidFill>
                <a:latin typeface="Lato"/>
                <a:ea typeface="Lato"/>
                <a:cs typeface="Lato"/>
                <a:sym typeface="Lato"/>
              </a:rPr>
              <a:t>Prêt de matériel :</a:t>
            </a: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a:p>
            <a:pPr algn="just">
              <a:lnSpc>
                <a:spcPts val="2485"/>
              </a:lnSpc>
            </a:pPr>
            <a:r>
              <a:rPr lang="en-US" sz="1775" dirty="0">
                <a:solidFill>
                  <a:srgbClr val="000000"/>
                </a:solidFill>
                <a:latin typeface="Lato Bold"/>
                <a:ea typeface="Lato Bold"/>
                <a:cs typeface="Lato Bold"/>
                <a:sym typeface="Lato Bold"/>
              </a:rPr>
              <a:t>• </a:t>
            </a:r>
            <a:r>
              <a:rPr lang="en-US" sz="1775" dirty="0" err="1">
                <a:solidFill>
                  <a:srgbClr val="000000"/>
                </a:solidFill>
                <a:latin typeface="Lato"/>
                <a:ea typeface="Lato"/>
                <a:cs typeface="Lato"/>
                <a:sym typeface="Lato"/>
              </a:rPr>
              <a:t>Véhicules</a:t>
            </a:r>
            <a:r>
              <a:rPr lang="en-US" sz="1775" dirty="0">
                <a:solidFill>
                  <a:srgbClr val="000000"/>
                </a:solidFill>
                <a:latin typeface="Lato"/>
                <a:ea typeface="Lato"/>
                <a:cs typeface="Lato"/>
                <a:sym typeface="Lato"/>
              </a:rPr>
              <a:t> </a:t>
            </a:r>
            <a:r>
              <a:rPr lang="en-US" sz="1775" dirty="0" err="1">
                <a:solidFill>
                  <a:srgbClr val="000000"/>
                </a:solidFill>
                <a:latin typeface="Lato"/>
                <a:ea typeface="Lato"/>
                <a:cs typeface="Lato"/>
                <a:sym typeface="Lato"/>
              </a:rPr>
              <a:t>associatifs</a:t>
            </a:r>
            <a:r>
              <a:rPr lang="en-US" sz="1775" dirty="0">
                <a:solidFill>
                  <a:srgbClr val="000000"/>
                </a:solidFill>
                <a:latin typeface="Lato"/>
                <a:ea typeface="Lato"/>
                <a:cs typeface="Lato"/>
                <a:sym typeface="Lato"/>
              </a:rPr>
              <a:t> :</a:t>
            </a: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a:p>
            <a:pPr algn="just">
              <a:lnSpc>
                <a:spcPts val="2485"/>
              </a:lnSpc>
            </a:pPr>
            <a:endParaRPr lang="en-US" sz="1775" dirty="0">
              <a:solidFill>
                <a:srgbClr val="000000"/>
              </a:solidFill>
              <a:latin typeface="Lato"/>
              <a:ea typeface="Lato"/>
              <a:cs typeface="Lato"/>
              <a:sym typeface="Lato"/>
            </a:endParaRPr>
          </a:p>
        </p:txBody>
      </p:sp>
      <p:sp>
        <p:nvSpPr>
          <p:cNvPr id="24" name="TextBox 24"/>
          <p:cNvSpPr txBox="1"/>
          <p:nvPr/>
        </p:nvSpPr>
        <p:spPr>
          <a:xfrm>
            <a:off x="10603822" y="2861163"/>
            <a:ext cx="7001296" cy="2193283"/>
          </a:xfrm>
          <a:prstGeom prst="rect">
            <a:avLst/>
          </a:prstGeom>
        </p:spPr>
        <p:txBody>
          <a:bodyPr lIns="0" tIns="0" rIns="0" bIns="0" rtlCol="0" anchor="t">
            <a:spAutoFit/>
          </a:bodyPr>
          <a:lstStyle/>
          <a:p>
            <a:pPr algn="just">
              <a:lnSpc>
                <a:spcPts val="2485"/>
              </a:lnSpc>
            </a:pP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Réflexion </a:t>
            </a:r>
            <a:r>
              <a:rPr lang="en-US" sz="1775">
                <a:solidFill>
                  <a:srgbClr val="000000"/>
                </a:solidFill>
                <a:latin typeface="Lato"/>
                <a:ea typeface="Lato"/>
                <a:cs typeface="Lato"/>
                <a:sym typeface="Lato"/>
              </a:rPr>
              <a:t>sur l’évolution du parc de matériel associatif.</a:t>
            </a:r>
          </a:p>
          <a:p>
            <a:pPr algn="just">
              <a:lnSpc>
                <a:spcPts val="2485"/>
              </a:lnSpc>
            </a:pPr>
            <a:endParaRPr lang="en-US" sz="1775">
              <a:solidFill>
                <a:srgbClr val="000000"/>
              </a:solidFill>
              <a:latin typeface="Lato"/>
              <a:ea typeface="Lato"/>
              <a:cs typeface="Lato"/>
              <a:sym typeface="Lato"/>
            </a:endParaRPr>
          </a:p>
          <a:p>
            <a:pPr algn="just">
              <a:lnSpc>
                <a:spcPts val="2485"/>
              </a:lnSpc>
            </a:pP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Évolution </a:t>
            </a:r>
            <a:r>
              <a:rPr lang="en-US" sz="1775">
                <a:solidFill>
                  <a:srgbClr val="000000"/>
                </a:solidFill>
                <a:latin typeface="Lato"/>
                <a:ea typeface="Lato"/>
                <a:cs typeface="Lato"/>
                <a:sym typeface="Lato"/>
              </a:rPr>
              <a:t>de la politique de soutien aux associations, notamment via l’appel à projets et la redéfinition de la politique culturelle intercommunale en lien avec le </a:t>
            </a:r>
            <a:r>
              <a:rPr lang="en-US" sz="1775">
                <a:solidFill>
                  <a:srgbClr val="000000"/>
                </a:solidFill>
                <a:latin typeface="Lato Bold"/>
                <a:ea typeface="Lato Bold"/>
                <a:cs typeface="Lato Bold"/>
                <a:sym typeface="Lato Bold"/>
              </a:rPr>
              <a:t>SIAASP</a:t>
            </a:r>
            <a:r>
              <a:rPr lang="en-US" sz="1775">
                <a:solidFill>
                  <a:srgbClr val="000000"/>
                </a:solidFill>
                <a:latin typeface="Lato"/>
                <a:ea typeface="Lato"/>
                <a:cs typeface="Lato"/>
                <a:sym typeface="Lato"/>
              </a:rPr>
              <a:t>.</a:t>
            </a:r>
          </a:p>
          <a:p>
            <a:pPr algn="just">
              <a:lnSpc>
                <a:spcPts val="2485"/>
              </a:lnSpc>
            </a:pPr>
            <a:endParaRPr lang="en-US" sz="1775">
              <a:solidFill>
                <a:srgbClr val="000000"/>
              </a:solidFill>
              <a:latin typeface="Lato"/>
              <a:ea typeface="Lato"/>
              <a:cs typeface="Lato"/>
              <a:sym typeface="Lato"/>
            </a:endParaRPr>
          </a:p>
          <a:p>
            <a:pPr algn="just">
              <a:lnSpc>
                <a:spcPts val="2485"/>
              </a:lnSpc>
            </a:pPr>
            <a:endParaRPr lang="en-US" sz="1775">
              <a:solidFill>
                <a:srgbClr val="000000"/>
              </a:solidFill>
              <a:latin typeface="Lato"/>
              <a:ea typeface="Lato"/>
              <a:cs typeface="Lato"/>
              <a:sym typeface="Lato"/>
            </a:endParaRPr>
          </a:p>
        </p:txBody>
      </p:sp>
      <p:sp>
        <p:nvSpPr>
          <p:cNvPr id="25" name="TextBox 25"/>
          <p:cNvSpPr txBox="1"/>
          <p:nvPr/>
        </p:nvSpPr>
        <p:spPr>
          <a:xfrm>
            <a:off x="12737928" y="150330"/>
            <a:ext cx="4693563"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Loïc Condé / conde@cc-madetmoselle.fr</a:t>
            </a:r>
          </a:p>
        </p:txBody>
      </p:sp>
      <p:sp>
        <p:nvSpPr>
          <p:cNvPr id="26" name="TextBox 26"/>
          <p:cNvSpPr txBox="1"/>
          <p:nvPr/>
        </p:nvSpPr>
        <p:spPr>
          <a:xfrm>
            <a:off x="12274472" y="9439957"/>
            <a:ext cx="2968360" cy="231582"/>
          </a:xfrm>
          <a:prstGeom prst="rect">
            <a:avLst/>
          </a:prstGeom>
        </p:spPr>
        <p:txBody>
          <a:bodyPr lIns="0" tIns="0" rIns="0" bIns="0" rtlCol="0" anchor="t">
            <a:spAutoFit/>
          </a:bodyPr>
          <a:lstStyle/>
          <a:p>
            <a:pPr algn="ctr">
              <a:lnSpc>
                <a:spcPts val="1935"/>
              </a:lnSpc>
              <a:spcBef>
                <a:spcPct val="0"/>
              </a:spcBef>
            </a:pPr>
            <a:r>
              <a:rPr lang="en-US" sz="1382">
                <a:solidFill>
                  <a:srgbClr val="000000"/>
                </a:solidFill>
                <a:latin typeface="Montserrat Italics"/>
                <a:ea typeface="Montserrat Italics"/>
                <a:cs typeface="Montserrat Italics"/>
                <a:sym typeface="Montserrat Italics"/>
              </a:rPr>
              <a:t>Véhicules publicitaires associatifs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015563" cy="10287000"/>
            <a:chOff x="0" y="0"/>
            <a:chExt cx="530848" cy="2709333"/>
          </a:xfrm>
        </p:grpSpPr>
        <p:sp>
          <p:nvSpPr>
            <p:cNvPr id="3" name="Freeform 3"/>
            <p:cNvSpPr/>
            <p:nvPr/>
          </p:nvSpPr>
          <p:spPr>
            <a:xfrm>
              <a:off x="0" y="0"/>
              <a:ext cx="530848" cy="2709333"/>
            </a:xfrm>
            <a:custGeom>
              <a:avLst/>
              <a:gdLst/>
              <a:ahLst/>
              <a:cxnLst/>
              <a:rect l="l" t="t" r="r" b="b"/>
              <a:pathLst>
                <a:path w="530848" h="2709333">
                  <a:moveTo>
                    <a:pt x="0" y="0"/>
                  </a:moveTo>
                  <a:lnTo>
                    <a:pt x="530848" y="0"/>
                  </a:lnTo>
                  <a:lnTo>
                    <a:pt x="530848" y="2709333"/>
                  </a:lnTo>
                  <a:lnTo>
                    <a:pt x="0" y="2709333"/>
                  </a:lnTo>
                  <a:close/>
                </a:path>
              </a:pathLst>
            </a:custGeom>
            <a:solidFill>
              <a:srgbClr val="4494CE"/>
            </a:solidFill>
          </p:spPr>
          <p:txBody>
            <a:bodyPr/>
            <a:lstStyle/>
            <a:p>
              <a:endParaRPr lang="fr-FR"/>
            </a:p>
          </p:txBody>
        </p:sp>
        <p:sp>
          <p:nvSpPr>
            <p:cNvPr id="4" name="TextBox 4"/>
            <p:cNvSpPr txBox="1"/>
            <p:nvPr/>
          </p:nvSpPr>
          <p:spPr>
            <a:xfrm>
              <a:off x="0" y="-38100"/>
              <a:ext cx="530848"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13249" y="2120476"/>
            <a:ext cx="3332523" cy="7449560"/>
            <a:chOff x="0" y="0"/>
            <a:chExt cx="812800" cy="1816942"/>
          </a:xfrm>
        </p:grpSpPr>
        <p:sp>
          <p:nvSpPr>
            <p:cNvPr id="6" name="Freeform 6"/>
            <p:cNvSpPr/>
            <p:nvPr/>
          </p:nvSpPr>
          <p:spPr>
            <a:xfrm>
              <a:off x="0" y="0"/>
              <a:ext cx="812800" cy="1816942"/>
            </a:xfrm>
            <a:custGeom>
              <a:avLst/>
              <a:gdLst/>
              <a:ahLst/>
              <a:cxnLst/>
              <a:rect l="l" t="t" r="r" b="b"/>
              <a:pathLst>
                <a:path w="812800" h="1816942">
                  <a:moveTo>
                    <a:pt x="0" y="0"/>
                  </a:moveTo>
                  <a:lnTo>
                    <a:pt x="812800" y="0"/>
                  </a:lnTo>
                  <a:lnTo>
                    <a:pt x="812800" y="1816942"/>
                  </a:lnTo>
                  <a:lnTo>
                    <a:pt x="0" y="1816942"/>
                  </a:lnTo>
                  <a:close/>
                </a:path>
              </a:pathLst>
            </a:custGeom>
            <a:blipFill>
              <a:blip r:embed="rId2"/>
              <a:stretch>
                <a:fillRect l="-118481" r="-118481"/>
              </a:stretch>
            </a:blipFill>
          </p:spPr>
          <p:txBody>
            <a:bodyPr/>
            <a:lstStyle/>
            <a:p>
              <a:endParaRPr lang="fr-FR"/>
            </a:p>
          </p:txBody>
        </p:sp>
      </p:grpSp>
      <p:grpSp>
        <p:nvGrpSpPr>
          <p:cNvPr id="7" name="Group 7"/>
          <p:cNvGrpSpPr/>
          <p:nvPr/>
        </p:nvGrpSpPr>
        <p:grpSpPr>
          <a:xfrm>
            <a:off x="12776307" y="0"/>
            <a:ext cx="5511693" cy="571652"/>
            <a:chOff x="0" y="0"/>
            <a:chExt cx="1364004" cy="141469"/>
          </a:xfrm>
        </p:grpSpPr>
        <p:sp>
          <p:nvSpPr>
            <p:cNvPr id="8" name="Freeform 8"/>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9" name="TextBox 9"/>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5726464" y="6180742"/>
            <a:ext cx="3060490" cy="2727739"/>
          </a:xfrm>
          <a:custGeom>
            <a:avLst/>
            <a:gdLst/>
            <a:ahLst/>
            <a:cxnLst/>
            <a:rect l="l" t="t" r="r" b="b"/>
            <a:pathLst>
              <a:path w="3060490" h="2727739">
                <a:moveTo>
                  <a:pt x="0" y="0"/>
                </a:moveTo>
                <a:lnTo>
                  <a:pt x="3060490" y="0"/>
                </a:lnTo>
                <a:lnTo>
                  <a:pt x="3060490" y="2727739"/>
                </a:lnTo>
                <a:lnTo>
                  <a:pt x="0" y="2727739"/>
                </a:lnTo>
                <a:lnTo>
                  <a:pt x="0" y="0"/>
                </a:lnTo>
                <a:close/>
              </a:path>
            </a:pathLst>
          </a:custGeom>
          <a:blipFill>
            <a:blip r:embed="rId3"/>
            <a:stretch>
              <a:fillRect/>
            </a:stretch>
          </a:blipFill>
        </p:spPr>
        <p:txBody>
          <a:bodyPr/>
          <a:lstStyle/>
          <a:p>
            <a:endParaRPr lang="fr-FR"/>
          </a:p>
        </p:txBody>
      </p:sp>
      <p:sp>
        <p:nvSpPr>
          <p:cNvPr id="11" name="TextBox 11"/>
          <p:cNvSpPr txBox="1"/>
          <p:nvPr/>
        </p:nvSpPr>
        <p:spPr>
          <a:xfrm>
            <a:off x="5984485" y="776144"/>
            <a:ext cx="7789561" cy="1086939"/>
          </a:xfrm>
          <a:prstGeom prst="rect">
            <a:avLst/>
          </a:prstGeom>
        </p:spPr>
        <p:txBody>
          <a:bodyPr lIns="0" tIns="0" rIns="0" bIns="0" rtlCol="0" anchor="t">
            <a:spAutoFit/>
          </a:bodyPr>
          <a:lstStyle/>
          <a:p>
            <a:pPr algn="l">
              <a:lnSpc>
                <a:spcPts val="8864"/>
              </a:lnSpc>
            </a:pPr>
            <a:r>
              <a:rPr lang="en-US" sz="6332">
                <a:solidFill>
                  <a:srgbClr val="4494CE"/>
                </a:solidFill>
                <a:latin typeface="Montserrat Bold"/>
                <a:ea typeface="Montserrat Bold"/>
                <a:cs typeface="Montserrat Bold"/>
                <a:sym typeface="Montserrat Bold"/>
              </a:rPr>
              <a:t>OFFRE DE SOINS</a:t>
            </a:r>
          </a:p>
        </p:txBody>
      </p:sp>
      <p:sp>
        <p:nvSpPr>
          <p:cNvPr id="12" name="TextBox 12"/>
          <p:cNvSpPr txBox="1"/>
          <p:nvPr/>
        </p:nvSpPr>
        <p:spPr>
          <a:xfrm>
            <a:off x="4513954" y="631423"/>
            <a:ext cx="1461007"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09</a:t>
            </a:r>
          </a:p>
        </p:txBody>
      </p:sp>
      <p:sp>
        <p:nvSpPr>
          <p:cNvPr id="13" name="TextBox 13"/>
          <p:cNvSpPr txBox="1"/>
          <p:nvPr/>
        </p:nvSpPr>
        <p:spPr>
          <a:xfrm>
            <a:off x="3962400" y="2639098"/>
            <a:ext cx="5335033" cy="603750"/>
          </a:xfrm>
          <a:prstGeom prst="rect">
            <a:avLst/>
          </a:prstGeom>
        </p:spPr>
        <p:txBody>
          <a:bodyPr lIns="0" tIns="0" rIns="0" bIns="0" rtlCol="0" anchor="t">
            <a:spAutoFit/>
          </a:bodyPr>
          <a:lstStyle/>
          <a:p>
            <a:pPr algn="l">
              <a:lnSpc>
                <a:spcPts val="2422"/>
              </a:lnSpc>
            </a:pPr>
            <a:r>
              <a:rPr lang="en-US" sz="1730" spc="434" dirty="0">
                <a:solidFill>
                  <a:srgbClr val="000000"/>
                </a:solidFill>
                <a:latin typeface="Lato"/>
                <a:ea typeface="Lato"/>
                <a:cs typeface="Lato"/>
                <a:sym typeface="Lato"/>
              </a:rPr>
              <a:t>LE BILAN DE LA MAISON MÉDICALE DE MARS-LA-TOUR</a:t>
            </a:r>
          </a:p>
        </p:txBody>
      </p:sp>
      <p:sp>
        <p:nvSpPr>
          <p:cNvPr id="14" name="TextBox 14"/>
          <p:cNvSpPr txBox="1"/>
          <p:nvPr/>
        </p:nvSpPr>
        <p:spPr>
          <a:xfrm>
            <a:off x="9879266" y="2585404"/>
            <a:ext cx="7117422" cy="908550"/>
          </a:xfrm>
          <a:prstGeom prst="rect">
            <a:avLst/>
          </a:prstGeom>
        </p:spPr>
        <p:txBody>
          <a:bodyPr lIns="0" tIns="0" rIns="0" bIns="0" rtlCol="0" anchor="t">
            <a:spAutoFit/>
          </a:bodyPr>
          <a:lstStyle/>
          <a:p>
            <a:pPr algn="l">
              <a:lnSpc>
                <a:spcPts val="2422"/>
              </a:lnSpc>
            </a:pPr>
            <a:r>
              <a:rPr lang="en-US" sz="1730" spc="434">
                <a:solidFill>
                  <a:srgbClr val="000000"/>
                </a:solidFill>
                <a:latin typeface="Lato"/>
                <a:ea typeface="Lato"/>
                <a:cs typeface="Lato"/>
                <a:sym typeface="Lato"/>
              </a:rPr>
              <a:t>LES PERSPECTIVES DU LE BILAN RÈGLEMENT SANTÉ « AIDES À L’INSTALLATION / MODERNISATION »</a:t>
            </a:r>
          </a:p>
        </p:txBody>
      </p:sp>
      <p:sp>
        <p:nvSpPr>
          <p:cNvPr id="15" name="TextBox 15"/>
          <p:cNvSpPr txBox="1"/>
          <p:nvPr/>
        </p:nvSpPr>
        <p:spPr>
          <a:xfrm>
            <a:off x="4381517" y="3893192"/>
            <a:ext cx="4762483" cy="1250308"/>
          </a:xfrm>
          <a:prstGeom prst="rect">
            <a:avLst/>
          </a:prstGeom>
        </p:spPr>
        <p:txBody>
          <a:bodyPr lIns="0" tIns="0" rIns="0" bIns="0" rtlCol="0" anchor="t">
            <a:spAutoFit/>
          </a:bodyPr>
          <a:lstStyle/>
          <a:p>
            <a:pPr algn="just">
              <a:lnSpc>
                <a:spcPts val="2485"/>
              </a:lnSpc>
            </a:pPr>
            <a:r>
              <a:rPr lang="en-US" sz="1775">
                <a:solidFill>
                  <a:srgbClr val="000000"/>
                </a:solidFill>
                <a:latin typeface="Lato Bold"/>
                <a:ea typeface="Lato Bold"/>
                <a:cs typeface="Lato Bold"/>
                <a:sym typeface="Lato Bold"/>
              </a:rPr>
              <a:t>• </a:t>
            </a:r>
            <a:r>
              <a:rPr lang="en-US" sz="1775">
                <a:solidFill>
                  <a:srgbClr val="000000"/>
                </a:solidFill>
                <a:latin typeface="Lato"/>
                <a:ea typeface="Lato"/>
                <a:cs typeface="Lato"/>
                <a:sym typeface="Lato"/>
              </a:rPr>
              <a:t>Un médecin généraliste (2 espaces de consultation)</a:t>
            </a:r>
          </a:p>
          <a:p>
            <a:pPr algn="just">
              <a:lnSpc>
                <a:spcPts val="2485"/>
              </a:lnSpc>
            </a:pPr>
            <a:r>
              <a:rPr lang="en-US" sz="1775">
                <a:solidFill>
                  <a:srgbClr val="000000"/>
                </a:solidFill>
                <a:latin typeface="Lato"/>
                <a:ea typeface="Lato"/>
                <a:cs typeface="Lato"/>
                <a:sym typeface="Lato"/>
              </a:rPr>
              <a:t>• Un chirurgien-dentiste (2 salle de soin)</a:t>
            </a:r>
          </a:p>
          <a:p>
            <a:pPr algn="just">
              <a:lnSpc>
                <a:spcPts val="2485"/>
              </a:lnSpc>
            </a:pPr>
            <a:r>
              <a:rPr lang="en-US" sz="1775">
                <a:solidFill>
                  <a:srgbClr val="000000"/>
                </a:solidFill>
                <a:latin typeface="Lato"/>
                <a:ea typeface="Lato"/>
                <a:cs typeface="Lato"/>
                <a:sym typeface="Lato"/>
              </a:rPr>
              <a:t>• Deux infirmières</a:t>
            </a:r>
          </a:p>
        </p:txBody>
      </p:sp>
      <p:sp>
        <p:nvSpPr>
          <p:cNvPr id="16" name="TextBox 16"/>
          <p:cNvSpPr txBox="1"/>
          <p:nvPr/>
        </p:nvSpPr>
        <p:spPr>
          <a:xfrm>
            <a:off x="10667646" y="3779704"/>
            <a:ext cx="6212800" cy="3764908"/>
          </a:xfrm>
          <a:prstGeom prst="rect">
            <a:avLst/>
          </a:prstGeom>
        </p:spPr>
        <p:txBody>
          <a:bodyPr lIns="0" tIns="0" rIns="0" bIns="0" rtlCol="0" anchor="t">
            <a:spAutoFit/>
          </a:bodyPr>
          <a:lstStyle/>
          <a:p>
            <a:pPr algn="just">
              <a:lnSpc>
                <a:spcPts val="2485"/>
              </a:lnSpc>
            </a:pP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Diagnostic</a:t>
            </a:r>
            <a:r>
              <a:rPr lang="en-US" sz="1775">
                <a:solidFill>
                  <a:srgbClr val="000000"/>
                </a:solidFill>
                <a:latin typeface="Lato"/>
                <a:ea typeface="Lato"/>
                <a:cs typeface="Lato"/>
                <a:sym typeface="Lato"/>
              </a:rPr>
              <a:t> de l’</a:t>
            </a:r>
            <a:r>
              <a:rPr lang="en-US" sz="1775">
                <a:solidFill>
                  <a:srgbClr val="000000"/>
                </a:solidFill>
                <a:latin typeface="Lato Bold"/>
                <a:ea typeface="Lato Bold"/>
                <a:cs typeface="Lato Bold"/>
                <a:sym typeface="Lato Bold"/>
              </a:rPr>
              <a:t>offre médicale</a:t>
            </a:r>
            <a:r>
              <a:rPr lang="en-US" sz="1775">
                <a:solidFill>
                  <a:srgbClr val="000000"/>
                </a:solidFill>
                <a:latin typeface="Lato"/>
                <a:ea typeface="Lato"/>
                <a:cs typeface="Lato"/>
                <a:sym typeface="Lato"/>
              </a:rPr>
              <a:t> du territoire, plan d’action afin de lutter contre les </a:t>
            </a:r>
            <a:r>
              <a:rPr lang="en-US" sz="1775">
                <a:solidFill>
                  <a:srgbClr val="000000"/>
                </a:solidFill>
                <a:latin typeface="Lato Bold"/>
                <a:ea typeface="Lato Bold"/>
                <a:cs typeface="Lato Bold"/>
                <a:sym typeface="Lato Bold"/>
              </a:rPr>
              <a:t>déserts médicaux</a:t>
            </a:r>
            <a:r>
              <a:rPr lang="en-US" sz="1775">
                <a:solidFill>
                  <a:srgbClr val="000000"/>
                </a:solidFill>
                <a:latin typeface="Lato"/>
                <a:ea typeface="Lato"/>
                <a:cs typeface="Lato"/>
                <a:sym typeface="Lato"/>
              </a:rPr>
              <a:t>.</a:t>
            </a:r>
          </a:p>
          <a:p>
            <a:pPr algn="just">
              <a:lnSpc>
                <a:spcPts val="2485"/>
              </a:lnSpc>
            </a:pPr>
            <a:endParaRPr lang="en-US" sz="1775">
              <a:solidFill>
                <a:srgbClr val="000000"/>
              </a:solidFill>
              <a:latin typeface="Lato"/>
              <a:ea typeface="Lato"/>
              <a:cs typeface="Lato"/>
              <a:sym typeface="Lato"/>
            </a:endParaRPr>
          </a:p>
          <a:p>
            <a:pPr algn="just">
              <a:lnSpc>
                <a:spcPts val="2485"/>
              </a:lnSpc>
            </a:pPr>
            <a:r>
              <a:rPr lang="en-US" sz="1775">
                <a:solidFill>
                  <a:srgbClr val="000000"/>
                </a:solidFill>
                <a:latin typeface="Lato"/>
                <a:ea typeface="Lato"/>
                <a:cs typeface="Lato"/>
                <a:sym typeface="Lato"/>
              </a:rPr>
              <a:t>• Signature d’une </a:t>
            </a:r>
            <a:r>
              <a:rPr lang="en-US" sz="1775">
                <a:solidFill>
                  <a:srgbClr val="000000"/>
                </a:solidFill>
                <a:latin typeface="Lato Bold"/>
                <a:ea typeface="Lato Bold"/>
                <a:cs typeface="Lato Bold"/>
                <a:sym typeface="Lato Bold"/>
              </a:rPr>
              <a:t>convention</a:t>
            </a:r>
            <a:r>
              <a:rPr lang="en-US" sz="1775">
                <a:solidFill>
                  <a:srgbClr val="000000"/>
                </a:solidFill>
                <a:latin typeface="Lato"/>
                <a:ea typeface="Lato"/>
                <a:cs typeface="Lato"/>
                <a:sym typeface="Lato"/>
              </a:rPr>
              <a:t> entre la CCM&amp;M et la commune de Domèvre-en-Haye au titre de la lutte contre les déserts médicaux.</a:t>
            </a:r>
          </a:p>
          <a:p>
            <a:pPr algn="just">
              <a:lnSpc>
                <a:spcPts val="2485"/>
              </a:lnSpc>
            </a:pPr>
            <a:endParaRPr lang="en-US" sz="1775">
              <a:solidFill>
                <a:srgbClr val="000000"/>
              </a:solidFill>
              <a:latin typeface="Lato"/>
              <a:ea typeface="Lato"/>
              <a:cs typeface="Lato"/>
              <a:sym typeface="Lato"/>
            </a:endParaRPr>
          </a:p>
          <a:p>
            <a:pPr algn="just">
              <a:lnSpc>
                <a:spcPts val="2485"/>
              </a:lnSpc>
            </a:pPr>
            <a:r>
              <a:rPr lang="en-US" sz="1775">
                <a:solidFill>
                  <a:srgbClr val="000000"/>
                </a:solidFill>
                <a:latin typeface="Lato"/>
                <a:ea typeface="Lato"/>
                <a:cs typeface="Lato"/>
                <a:sym typeface="Lato"/>
              </a:rPr>
              <a:t>• Discussion engagée avec la CC Terres Touloises pour un accompagnement du projet de création d’une m</a:t>
            </a:r>
            <a:r>
              <a:rPr lang="en-US" sz="1775">
                <a:solidFill>
                  <a:srgbClr val="000000"/>
                </a:solidFill>
                <a:latin typeface="Lato Bold"/>
                <a:ea typeface="Lato Bold"/>
                <a:cs typeface="Lato Bold"/>
                <a:sym typeface="Lato Bold"/>
              </a:rPr>
              <a:t>aison pluridisciplinaire à Royaumeix</a:t>
            </a:r>
            <a:r>
              <a:rPr lang="en-US" sz="1775">
                <a:solidFill>
                  <a:srgbClr val="000000"/>
                </a:solidFill>
                <a:latin typeface="Lato"/>
                <a:ea typeface="Lato"/>
                <a:cs typeface="Lato"/>
                <a:sym typeface="Lato"/>
              </a:rPr>
              <a:t>.</a:t>
            </a:r>
          </a:p>
          <a:p>
            <a:pPr algn="just">
              <a:lnSpc>
                <a:spcPts val="2485"/>
              </a:lnSpc>
            </a:pPr>
            <a:endParaRPr lang="en-US" sz="1775">
              <a:solidFill>
                <a:srgbClr val="000000"/>
              </a:solidFill>
              <a:latin typeface="Lato"/>
              <a:ea typeface="Lato"/>
              <a:cs typeface="Lato"/>
              <a:sym typeface="Lato"/>
            </a:endParaRPr>
          </a:p>
          <a:p>
            <a:pPr algn="just">
              <a:lnSpc>
                <a:spcPts val="2485"/>
              </a:lnSpc>
            </a:pPr>
            <a:r>
              <a:rPr lang="en-US" sz="1775">
                <a:solidFill>
                  <a:srgbClr val="000000"/>
                </a:solidFill>
                <a:latin typeface="Lato"/>
                <a:ea typeface="Lato"/>
                <a:cs typeface="Lato"/>
                <a:sym typeface="Lato"/>
              </a:rPr>
              <a:t>• Réflexion sur le </a:t>
            </a:r>
            <a:r>
              <a:rPr lang="en-US" sz="1775">
                <a:solidFill>
                  <a:srgbClr val="000000"/>
                </a:solidFill>
                <a:latin typeface="Lato Bold"/>
                <a:ea typeface="Lato Bold"/>
                <a:cs typeface="Lato Bold"/>
                <a:sym typeface="Lato Bold"/>
              </a:rPr>
              <a:t>développement </a:t>
            </a:r>
            <a:r>
              <a:rPr lang="en-US" sz="1775">
                <a:solidFill>
                  <a:srgbClr val="000000"/>
                </a:solidFill>
                <a:latin typeface="Lato"/>
                <a:ea typeface="Lato"/>
                <a:cs typeface="Lato"/>
                <a:sym typeface="Lato"/>
              </a:rPr>
              <a:t>de la </a:t>
            </a:r>
            <a:r>
              <a:rPr lang="en-US" sz="1775">
                <a:solidFill>
                  <a:srgbClr val="000000"/>
                </a:solidFill>
                <a:latin typeface="Lato Bold"/>
                <a:ea typeface="Lato Bold"/>
                <a:cs typeface="Lato Bold"/>
                <a:sym typeface="Lato Bold"/>
              </a:rPr>
              <a:t>télémédecine</a:t>
            </a:r>
            <a:r>
              <a:rPr lang="en-US" sz="1775">
                <a:solidFill>
                  <a:srgbClr val="000000"/>
                </a:solidFill>
                <a:latin typeface="Lato"/>
                <a:ea typeface="Lato"/>
                <a:cs typeface="Lato"/>
                <a:sym typeface="Lato"/>
              </a:rPr>
              <a:t>.</a:t>
            </a:r>
          </a:p>
        </p:txBody>
      </p:sp>
      <p:sp>
        <p:nvSpPr>
          <p:cNvPr id="17" name="TextBox 17"/>
          <p:cNvSpPr txBox="1"/>
          <p:nvPr/>
        </p:nvSpPr>
        <p:spPr>
          <a:xfrm>
            <a:off x="13267578" y="150330"/>
            <a:ext cx="4693563"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Loïc Condé / conde@cc-madetmoselle.fr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97380"/>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0" y="6557987"/>
            <a:ext cx="13939587" cy="2059145"/>
            <a:chOff x="0" y="0"/>
            <a:chExt cx="3671331" cy="542326"/>
          </a:xfrm>
        </p:grpSpPr>
        <p:sp>
          <p:nvSpPr>
            <p:cNvPr id="4" name="Freeform 4"/>
            <p:cNvSpPr/>
            <p:nvPr/>
          </p:nvSpPr>
          <p:spPr>
            <a:xfrm>
              <a:off x="0" y="0"/>
              <a:ext cx="3671331" cy="542326"/>
            </a:xfrm>
            <a:custGeom>
              <a:avLst/>
              <a:gdLst/>
              <a:ahLst/>
              <a:cxnLst/>
              <a:rect l="l" t="t" r="r" b="b"/>
              <a:pathLst>
                <a:path w="3671331" h="542326">
                  <a:moveTo>
                    <a:pt x="2777" y="0"/>
                  </a:moveTo>
                  <a:lnTo>
                    <a:pt x="3668554" y="0"/>
                  </a:lnTo>
                  <a:cubicBezTo>
                    <a:pt x="3669291" y="0"/>
                    <a:pt x="3669997" y="293"/>
                    <a:pt x="3670518" y="813"/>
                  </a:cubicBezTo>
                  <a:cubicBezTo>
                    <a:pt x="3671039" y="1334"/>
                    <a:pt x="3671331" y="2040"/>
                    <a:pt x="3671331" y="2777"/>
                  </a:cubicBezTo>
                  <a:lnTo>
                    <a:pt x="3671331" y="539549"/>
                  </a:lnTo>
                  <a:cubicBezTo>
                    <a:pt x="3671331" y="541083"/>
                    <a:pt x="3670088" y="542326"/>
                    <a:pt x="3668554" y="542326"/>
                  </a:cubicBezTo>
                  <a:lnTo>
                    <a:pt x="2777" y="542326"/>
                  </a:lnTo>
                  <a:cubicBezTo>
                    <a:pt x="1243" y="542326"/>
                    <a:pt x="0" y="541083"/>
                    <a:pt x="0" y="539549"/>
                  </a:cubicBezTo>
                  <a:lnTo>
                    <a:pt x="0" y="2777"/>
                  </a:lnTo>
                  <a:cubicBezTo>
                    <a:pt x="0" y="1243"/>
                    <a:pt x="1243" y="0"/>
                    <a:pt x="2777" y="0"/>
                  </a:cubicBezTo>
                  <a:close/>
                </a:path>
              </a:pathLst>
            </a:custGeom>
            <a:solidFill>
              <a:srgbClr val="202020"/>
            </a:solidFill>
          </p:spPr>
          <p:txBody>
            <a:bodyPr/>
            <a:lstStyle/>
            <a:p>
              <a:endParaRPr lang="fr-FR"/>
            </a:p>
          </p:txBody>
        </p:sp>
        <p:sp>
          <p:nvSpPr>
            <p:cNvPr id="5" name="TextBox 5"/>
            <p:cNvSpPr txBox="1"/>
            <p:nvPr/>
          </p:nvSpPr>
          <p:spPr>
            <a:xfrm>
              <a:off x="0" y="-38100"/>
              <a:ext cx="3671331" cy="580426"/>
            </a:xfrm>
            <a:prstGeom prst="rect">
              <a:avLst/>
            </a:prstGeom>
          </p:spPr>
          <p:txBody>
            <a:bodyPr lIns="50800" tIns="50800" rIns="50800" bIns="50800" rtlCol="0" anchor="ctr"/>
            <a:lstStyle/>
            <a:p>
              <a:pPr algn="ctr">
                <a:lnSpc>
                  <a:spcPts val="2659"/>
                </a:lnSpc>
              </a:pPr>
              <a:r>
                <a:rPr lang="en-US" sz="1899">
                  <a:solidFill>
                    <a:srgbClr val="202020"/>
                  </a:solidFill>
                  <a:latin typeface="Open Sans 1"/>
                  <a:ea typeface="Open Sans 1"/>
                  <a:cs typeface="Open Sans 1"/>
                  <a:sym typeface="Open Sans 1"/>
                </a:rPr>
                <a:t>UNE TERRE FERTILE ET ACCUEILLANTE, À HAUT NIVEAU DE SERVICES,</a:t>
              </a:r>
            </a:p>
            <a:p>
              <a:pPr algn="ctr">
                <a:lnSpc>
                  <a:spcPts val="2659"/>
                </a:lnSpc>
              </a:pPr>
              <a:r>
                <a:rPr lang="en-US" sz="1899">
                  <a:solidFill>
                    <a:srgbClr val="202020"/>
                  </a:solidFill>
                  <a:latin typeface="Open Sans 1"/>
                  <a:ea typeface="Open Sans 1"/>
                  <a:cs typeface="Open Sans 1"/>
                  <a:sym typeface="Open Sans 1"/>
                </a:rPr>
                <a:t>VÉRITABLE JARDIN DES MÉTROPOLES AU COEUR DU PARC NATUREL</a:t>
              </a:r>
            </a:p>
            <a:p>
              <a:pPr algn="ctr">
                <a:lnSpc>
                  <a:spcPts val="2659"/>
                </a:lnSpc>
              </a:pPr>
              <a:r>
                <a:rPr lang="en-US" sz="1899">
                  <a:solidFill>
                    <a:srgbClr val="202020"/>
                  </a:solidFill>
                  <a:latin typeface="Open Sans 1"/>
                  <a:ea typeface="Open Sans 1"/>
                  <a:cs typeface="Open Sans 1"/>
                  <a:sym typeface="Open Sans 1"/>
                </a:rPr>
                <a:t>RÉGIONAL DE LORRAINE</a:t>
              </a:r>
            </a:p>
            <a:p>
              <a:pPr algn="ctr">
                <a:lnSpc>
                  <a:spcPts val="2659"/>
                </a:lnSpc>
                <a:spcBef>
                  <a:spcPct val="0"/>
                </a:spcBef>
              </a:pPr>
              <a:endParaRPr lang="en-US" sz="1899">
                <a:solidFill>
                  <a:srgbClr val="202020"/>
                </a:solidFill>
                <a:latin typeface="Open Sans 1"/>
                <a:ea typeface="Open Sans 1"/>
                <a:cs typeface="Open Sans 1"/>
                <a:sym typeface="Open Sans 1"/>
              </a:endParaRPr>
            </a:p>
          </p:txBody>
        </p:sp>
      </p:grpSp>
      <p:grpSp>
        <p:nvGrpSpPr>
          <p:cNvPr id="6" name="Group 6"/>
          <p:cNvGrpSpPr/>
          <p:nvPr/>
        </p:nvGrpSpPr>
        <p:grpSpPr>
          <a:xfrm>
            <a:off x="17349683" y="9345065"/>
            <a:ext cx="423967" cy="449940"/>
            <a:chOff x="0" y="0"/>
            <a:chExt cx="205716" cy="218319"/>
          </a:xfrm>
        </p:grpSpPr>
        <p:sp>
          <p:nvSpPr>
            <p:cNvPr id="7" name="Freeform 7"/>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8" name="TextBox 8"/>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2</a:t>
              </a:r>
            </a:p>
          </p:txBody>
        </p:sp>
      </p:grpSp>
      <p:sp>
        <p:nvSpPr>
          <p:cNvPr id="9" name="TextBox 9"/>
          <p:cNvSpPr txBox="1"/>
          <p:nvPr/>
        </p:nvSpPr>
        <p:spPr>
          <a:xfrm>
            <a:off x="362595" y="7080195"/>
            <a:ext cx="13576991" cy="967104"/>
          </a:xfrm>
          <a:prstGeom prst="rect">
            <a:avLst/>
          </a:prstGeom>
        </p:spPr>
        <p:txBody>
          <a:bodyPr lIns="0" tIns="0" rIns="0" bIns="0" rtlCol="0" anchor="t">
            <a:spAutoFit/>
          </a:bodyPr>
          <a:lstStyle/>
          <a:p>
            <a:pPr algn="l">
              <a:lnSpc>
                <a:spcPts val="3920"/>
              </a:lnSpc>
            </a:pPr>
            <a:r>
              <a:rPr lang="en-US" sz="2800" dirty="0">
                <a:solidFill>
                  <a:srgbClr val="FFFFFF"/>
                </a:solidFill>
                <a:latin typeface="Montserrat"/>
                <a:ea typeface="Montserrat"/>
                <a:cs typeface="Montserrat"/>
                <a:sym typeface="Montserrat"/>
              </a:rPr>
              <a:t>JARDIN DES MÉTROPOLES AU CŒUR DU </a:t>
            </a:r>
          </a:p>
          <a:p>
            <a:pPr algn="l">
              <a:lnSpc>
                <a:spcPts val="3920"/>
              </a:lnSpc>
            </a:pPr>
            <a:r>
              <a:rPr lang="en-US" sz="2800" dirty="0">
                <a:solidFill>
                  <a:srgbClr val="FFFFFF"/>
                </a:solidFill>
                <a:latin typeface="Montserrat"/>
                <a:ea typeface="Montserrat"/>
                <a:cs typeface="Montserrat"/>
                <a:sym typeface="Montserrat"/>
              </a:rPr>
              <a:t>PARC NATUREL RÉGIONAL DE LORRAINE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690582" y="0"/>
            <a:ext cx="5606943" cy="571652"/>
            <a:chOff x="0" y="0"/>
            <a:chExt cx="1387576" cy="141469"/>
          </a:xfrm>
        </p:grpSpPr>
        <p:sp>
          <p:nvSpPr>
            <p:cNvPr id="3" name="Freeform 3"/>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4" name="TextBox 4"/>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9544426"/>
            <a:ext cx="18286123" cy="742574"/>
            <a:chOff x="0" y="0"/>
            <a:chExt cx="4816098" cy="195575"/>
          </a:xfrm>
        </p:grpSpPr>
        <p:sp>
          <p:nvSpPr>
            <p:cNvPr id="6" name="Freeform 6"/>
            <p:cNvSpPr/>
            <p:nvPr/>
          </p:nvSpPr>
          <p:spPr>
            <a:xfrm>
              <a:off x="0" y="0"/>
              <a:ext cx="4816098" cy="195575"/>
            </a:xfrm>
            <a:custGeom>
              <a:avLst/>
              <a:gdLst/>
              <a:ahLst/>
              <a:cxnLst/>
              <a:rect l="l" t="t" r="r" b="b"/>
              <a:pathLst>
                <a:path w="4816098" h="195575">
                  <a:moveTo>
                    <a:pt x="0" y="0"/>
                  </a:moveTo>
                  <a:lnTo>
                    <a:pt x="4816098" y="0"/>
                  </a:lnTo>
                  <a:lnTo>
                    <a:pt x="4816098" y="195575"/>
                  </a:lnTo>
                  <a:lnTo>
                    <a:pt x="0" y="195575"/>
                  </a:lnTo>
                  <a:close/>
                </a:path>
              </a:pathLst>
            </a:custGeom>
            <a:solidFill>
              <a:srgbClr val="8FC744"/>
            </a:solidFill>
          </p:spPr>
          <p:txBody>
            <a:bodyPr/>
            <a:lstStyle/>
            <a:p>
              <a:endParaRPr lang="fr-FR"/>
            </a:p>
          </p:txBody>
        </p:sp>
        <p:sp>
          <p:nvSpPr>
            <p:cNvPr id="7" name="TextBox 7"/>
            <p:cNvSpPr txBox="1"/>
            <p:nvPr/>
          </p:nvSpPr>
          <p:spPr>
            <a:xfrm>
              <a:off x="0" y="-38100"/>
              <a:ext cx="4816098" cy="23367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5400000">
            <a:off x="7071362" y="4550828"/>
            <a:ext cx="5723077" cy="742574"/>
            <a:chOff x="0" y="0"/>
            <a:chExt cx="1507312" cy="195575"/>
          </a:xfrm>
        </p:grpSpPr>
        <p:sp>
          <p:nvSpPr>
            <p:cNvPr id="9" name="Freeform 9"/>
            <p:cNvSpPr/>
            <p:nvPr/>
          </p:nvSpPr>
          <p:spPr>
            <a:xfrm>
              <a:off x="0" y="0"/>
              <a:ext cx="1507312" cy="195575"/>
            </a:xfrm>
            <a:custGeom>
              <a:avLst/>
              <a:gdLst/>
              <a:ahLst/>
              <a:cxnLst/>
              <a:rect l="l" t="t" r="r" b="b"/>
              <a:pathLst>
                <a:path w="1507312" h="195575">
                  <a:moveTo>
                    <a:pt x="0" y="0"/>
                  </a:moveTo>
                  <a:lnTo>
                    <a:pt x="1507312" y="0"/>
                  </a:lnTo>
                  <a:lnTo>
                    <a:pt x="1507312" y="195575"/>
                  </a:lnTo>
                  <a:lnTo>
                    <a:pt x="0" y="195575"/>
                  </a:lnTo>
                  <a:close/>
                </a:path>
              </a:pathLst>
            </a:custGeom>
            <a:solidFill>
              <a:srgbClr val="8FC744"/>
            </a:solidFill>
          </p:spPr>
          <p:txBody>
            <a:bodyPr/>
            <a:lstStyle/>
            <a:p>
              <a:endParaRPr lang="fr-FR"/>
            </a:p>
          </p:txBody>
        </p:sp>
        <p:sp>
          <p:nvSpPr>
            <p:cNvPr id="10" name="TextBox 10"/>
            <p:cNvSpPr txBox="1"/>
            <p:nvPr/>
          </p:nvSpPr>
          <p:spPr>
            <a:xfrm>
              <a:off x="0" y="-38100"/>
              <a:ext cx="1507312" cy="23367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6215014" y="2726068"/>
            <a:ext cx="3066312" cy="3485398"/>
          </a:xfrm>
          <a:custGeom>
            <a:avLst/>
            <a:gdLst/>
            <a:ahLst/>
            <a:cxnLst/>
            <a:rect l="l" t="t" r="r" b="b"/>
            <a:pathLst>
              <a:path w="3066312" h="3485398">
                <a:moveTo>
                  <a:pt x="0" y="0"/>
                </a:moveTo>
                <a:lnTo>
                  <a:pt x="3066312" y="0"/>
                </a:lnTo>
                <a:lnTo>
                  <a:pt x="3066312" y="3485398"/>
                </a:lnTo>
                <a:lnTo>
                  <a:pt x="0" y="3485398"/>
                </a:lnTo>
                <a:lnTo>
                  <a:pt x="0" y="0"/>
                </a:lnTo>
                <a:close/>
              </a:path>
            </a:pathLst>
          </a:custGeom>
          <a:blipFill>
            <a:blip r:embed="rId2"/>
            <a:stretch>
              <a:fillRect/>
            </a:stretch>
          </a:blipFill>
        </p:spPr>
        <p:txBody>
          <a:bodyPr/>
          <a:lstStyle/>
          <a:p>
            <a:endParaRPr lang="fr-FR"/>
          </a:p>
        </p:txBody>
      </p:sp>
      <p:sp>
        <p:nvSpPr>
          <p:cNvPr id="12" name="TextBox 12"/>
          <p:cNvSpPr txBox="1"/>
          <p:nvPr/>
        </p:nvSpPr>
        <p:spPr>
          <a:xfrm>
            <a:off x="1623634" y="246635"/>
            <a:ext cx="10016211"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GESTION DES DÉCHETS</a:t>
            </a:r>
          </a:p>
        </p:txBody>
      </p:sp>
      <p:sp>
        <p:nvSpPr>
          <p:cNvPr id="13" name="TextBox 13"/>
          <p:cNvSpPr txBox="1"/>
          <p:nvPr/>
        </p:nvSpPr>
        <p:spPr>
          <a:xfrm>
            <a:off x="381000" y="2022477"/>
            <a:ext cx="6556082" cy="10177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LA LABELLISATION "ZÉRO DÉCHET ZÉRO GASPILLAGE” AU NIVEAU NATIONAL</a:t>
            </a:r>
          </a:p>
        </p:txBody>
      </p:sp>
      <p:sp>
        <p:nvSpPr>
          <p:cNvPr id="14" name="TextBox 14"/>
          <p:cNvSpPr txBox="1"/>
          <p:nvPr/>
        </p:nvSpPr>
        <p:spPr>
          <a:xfrm>
            <a:off x="10528666" y="2013099"/>
            <a:ext cx="3846466"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15" name="TextBox 15"/>
          <p:cNvSpPr txBox="1"/>
          <p:nvPr/>
        </p:nvSpPr>
        <p:spPr>
          <a:xfrm>
            <a:off x="14441534" y="6511114"/>
            <a:ext cx="3846466" cy="331970"/>
          </a:xfrm>
          <a:prstGeom prst="rect">
            <a:avLst/>
          </a:prstGeom>
        </p:spPr>
        <p:txBody>
          <a:bodyPr lIns="0" tIns="0" rIns="0" bIns="0" rtlCol="0" anchor="t">
            <a:spAutoFit/>
          </a:bodyPr>
          <a:lstStyle/>
          <a:p>
            <a:pPr algn="l">
              <a:lnSpc>
                <a:spcPts val="2702"/>
              </a:lnSpc>
            </a:pPr>
            <a:r>
              <a:rPr lang="en-US" sz="1930" spc="484">
                <a:solidFill>
                  <a:srgbClr val="FEFDFC"/>
                </a:solidFill>
                <a:latin typeface="Lato"/>
                <a:ea typeface="Lato"/>
                <a:cs typeface="Lato"/>
                <a:sym typeface="Lato"/>
              </a:rPr>
              <a:t>DES PERSPECTIVES.</a:t>
            </a:r>
          </a:p>
        </p:txBody>
      </p:sp>
      <p:sp>
        <p:nvSpPr>
          <p:cNvPr id="16" name="TextBox 16"/>
          <p:cNvSpPr txBox="1"/>
          <p:nvPr/>
        </p:nvSpPr>
        <p:spPr>
          <a:xfrm>
            <a:off x="903059" y="3456818"/>
            <a:ext cx="4798163" cy="283082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Un budget de fonctionnement</a:t>
            </a:r>
            <a:r>
              <a:rPr lang="en-US" sz="1800">
                <a:solidFill>
                  <a:srgbClr val="000000"/>
                </a:solidFill>
                <a:latin typeface="Lato"/>
                <a:ea typeface="Lato"/>
                <a:cs typeface="Lato"/>
                <a:sym typeface="Lato"/>
              </a:rPr>
              <a:t> de plus 2 millions d’euros :</a:t>
            </a:r>
          </a:p>
          <a:p>
            <a:pPr marL="388628" lvl="1" indent="-194314" algn="just">
              <a:lnSpc>
                <a:spcPts val="2520"/>
              </a:lnSpc>
              <a:buFont typeface="Arial"/>
              <a:buChar char="•"/>
            </a:pPr>
            <a:r>
              <a:rPr lang="en-US" sz="1800">
                <a:solidFill>
                  <a:srgbClr val="000000"/>
                </a:solidFill>
                <a:latin typeface="Lato"/>
                <a:ea typeface="Lato"/>
                <a:cs typeface="Lato"/>
                <a:sym typeface="Lato"/>
              </a:rPr>
              <a:t>2787 tonnes d’ordures ménagères soit 143 kg par an et par habitant (sois une </a:t>
            </a:r>
            <a:r>
              <a:rPr lang="en-US" sz="1800">
                <a:solidFill>
                  <a:srgbClr val="000000"/>
                </a:solidFill>
                <a:latin typeface="Lato Bold"/>
                <a:ea typeface="Lato Bold"/>
                <a:cs typeface="Lato Bold"/>
                <a:sym typeface="Lato Bold"/>
              </a:rPr>
              <a:t>diminution </a:t>
            </a:r>
            <a:r>
              <a:rPr lang="en-US" sz="1800">
                <a:solidFill>
                  <a:srgbClr val="000000"/>
                </a:solidFill>
                <a:latin typeface="Lato"/>
                <a:ea typeface="Lato"/>
                <a:cs typeface="Lato"/>
                <a:sym typeface="Lato"/>
              </a:rPr>
              <a:t>de 2.72% par rapport à 2022).</a:t>
            </a:r>
          </a:p>
          <a:p>
            <a:pPr marL="388628" lvl="1" indent="-194314" algn="just">
              <a:lnSpc>
                <a:spcPts val="2520"/>
              </a:lnSpc>
              <a:buFont typeface="Arial"/>
              <a:buChar char="•"/>
            </a:pPr>
            <a:r>
              <a:rPr lang="en-US" sz="1800">
                <a:solidFill>
                  <a:srgbClr val="000000"/>
                </a:solidFill>
                <a:latin typeface="Lato"/>
                <a:ea typeface="Lato"/>
                <a:cs typeface="Lato"/>
                <a:sym typeface="Lato"/>
              </a:rPr>
              <a:t>1590 tonnes de tri comprenant les recyclables secs et le verre soit 82kg par an et par habitant (soit une </a:t>
            </a:r>
            <a:r>
              <a:rPr lang="en-US" sz="1800">
                <a:solidFill>
                  <a:srgbClr val="000000"/>
                </a:solidFill>
                <a:latin typeface="Lato Bold"/>
                <a:ea typeface="Lato Bold"/>
                <a:cs typeface="Lato Bold"/>
                <a:sym typeface="Lato Bold"/>
              </a:rPr>
              <a:t>diminution </a:t>
            </a:r>
            <a:r>
              <a:rPr lang="en-US" sz="1800">
                <a:solidFill>
                  <a:srgbClr val="000000"/>
                </a:solidFill>
                <a:latin typeface="Lato"/>
                <a:ea typeface="Lato"/>
                <a:cs typeface="Lato"/>
                <a:sym typeface="Lato"/>
              </a:rPr>
              <a:t>de 8,89 % par rapport à 2022).</a:t>
            </a:r>
          </a:p>
        </p:txBody>
      </p:sp>
      <p:sp>
        <p:nvSpPr>
          <p:cNvPr id="17" name="TextBox 17"/>
          <p:cNvSpPr txBox="1"/>
          <p:nvPr/>
        </p:nvSpPr>
        <p:spPr>
          <a:xfrm>
            <a:off x="903059" y="6554347"/>
            <a:ext cx="7596566" cy="2516504"/>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Des opérations exceptionnelles de collectes de déchets</a:t>
            </a:r>
            <a:r>
              <a:rPr lang="en-US" sz="1800">
                <a:solidFill>
                  <a:srgbClr val="000000"/>
                </a:solidFill>
                <a:latin typeface="Lato"/>
                <a:ea typeface="Lato"/>
                <a:cs typeface="Lato"/>
                <a:sym typeface="Lato"/>
              </a:rPr>
              <a:t> :</a:t>
            </a:r>
          </a:p>
          <a:p>
            <a:pPr marL="388628" lvl="1" indent="-194314" algn="just">
              <a:lnSpc>
                <a:spcPts val="2520"/>
              </a:lnSpc>
              <a:buFont typeface="Arial"/>
              <a:buChar char="•"/>
            </a:pPr>
            <a:r>
              <a:rPr lang="en-US" sz="1800">
                <a:solidFill>
                  <a:srgbClr val="000000"/>
                </a:solidFill>
                <a:latin typeface="Lato"/>
                <a:ea typeface="Lato"/>
                <a:cs typeface="Lato"/>
                <a:sym typeface="Lato"/>
              </a:rPr>
              <a:t>32.7 tonnes d’amiante collectées en 2022 et 2023 pour 77 foyers.</a:t>
            </a:r>
          </a:p>
          <a:p>
            <a:pPr marL="388628" lvl="1" indent="-194314" algn="just">
              <a:lnSpc>
                <a:spcPts val="2520"/>
              </a:lnSpc>
              <a:buFont typeface="Arial"/>
              <a:buChar char="•"/>
            </a:pPr>
            <a:r>
              <a:rPr lang="en-US" sz="1800">
                <a:solidFill>
                  <a:srgbClr val="000000"/>
                </a:solidFill>
                <a:latin typeface="Lato"/>
                <a:ea typeface="Lato"/>
                <a:cs typeface="Lato"/>
                <a:sym typeface="Lato"/>
              </a:rPr>
              <a:t>310 tonnes de pneus agricoles collectés pour 53 exploitations.</a:t>
            </a:r>
          </a:p>
          <a:p>
            <a:pPr algn="just">
              <a:lnSpc>
                <a:spcPts val="2520"/>
              </a:lnSpc>
            </a:pPr>
            <a:r>
              <a:rPr lang="en-US" sz="1800">
                <a:solidFill>
                  <a:srgbClr val="000000"/>
                </a:solidFill>
                <a:latin typeface="Lato"/>
                <a:ea typeface="Lato"/>
                <a:cs typeface="Lato"/>
                <a:sym typeface="Lato"/>
              </a:rPr>
              <a:t>•</a:t>
            </a:r>
            <a:r>
              <a:rPr lang="en-US" sz="1800">
                <a:solidFill>
                  <a:srgbClr val="000000"/>
                </a:solidFill>
                <a:latin typeface="Lato Bold"/>
                <a:ea typeface="Lato Bold"/>
                <a:cs typeface="Lato Bold"/>
                <a:sym typeface="Lato Bold"/>
              </a:rPr>
              <a:t> Un accompagnement des associations</a:t>
            </a:r>
            <a:r>
              <a:rPr lang="en-US" sz="1800">
                <a:solidFill>
                  <a:srgbClr val="000000"/>
                </a:solidFill>
                <a:latin typeface="Lato"/>
                <a:ea typeface="Lato"/>
                <a:cs typeface="Lato"/>
                <a:sym typeface="Lato"/>
              </a:rPr>
              <a:t> :</a:t>
            </a:r>
          </a:p>
          <a:p>
            <a:pPr marL="388628" lvl="1" indent="-194314" algn="just">
              <a:lnSpc>
                <a:spcPts val="2520"/>
              </a:lnSpc>
              <a:buFont typeface="Arial"/>
              <a:buChar char="•"/>
            </a:pPr>
            <a:r>
              <a:rPr lang="en-US" sz="1800">
                <a:solidFill>
                  <a:srgbClr val="000000"/>
                </a:solidFill>
                <a:latin typeface="Lato"/>
                <a:ea typeface="Lato"/>
                <a:cs typeface="Lato"/>
                <a:sym typeface="Lato"/>
              </a:rPr>
              <a:t>Financement de gobelets réutilisable pour 11 associations, 53 manifestations accompagnées.</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Mise en place de nouveaux flux en déchèterie en 2023</a:t>
            </a:r>
            <a:r>
              <a:rPr lang="en-US" sz="1800">
                <a:solidFill>
                  <a:srgbClr val="000000"/>
                </a:solidFill>
                <a:latin typeface="Lato"/>
                <a:ea typeface="Lato"/>
                <a:cs typeface="Lato"/>
                <a:sym typeface="Lato"/>
              </a:rPr>
              <a:t>.</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Sensibilisation et prévention déchets.</a:t>
            </a:r>
          </a:p>
        </p:txBody>
      </p:sp>
      <p:sp>
        <p:nvSpPr>
          <p:cNvPr id="18" name="TextBox 18"/>
          <p:cNvSpPr txBox="1"/>
          <p:nvPr/>
        </p:nvSpPr>
        <p:spPr>
          <a:xfrm>
            <a:off x="381000" y="101915"/>
            <a:ext cx="1044118"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10</a:t>
            </a:r>
          </a:p>
        </p:txBody>
      </p:sp>
      <p:sp>
        <p:nvSpPr>
          <p:cNvPr id="19" name="TextBox 19"/>
          <p:cNvSpPr txBox="1"/>
          <p:nvPr/>
        </p:nvSpPr>
        <p:spPr>
          <a:xfrm>
            <a:off x="12811563"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
        <p:nvSpPr>
          <p:cNvPr id="20" name="TextBox 20"/>
          <p:cNvSpPr txBox="1"/>
          <p:nvPr/>
        </p:nvSpPr>
        <p:spPr>
          <a:xfrm>
            <a:off x="11047059" y="2446973"/>
            <a:ext cx="6656146" cy="597407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Choix d'un scénario </a:t>
            </a:r>
            <a:r>
              <a:rPr lang="en-US" sz="1800">
                <a:solidFill>
                  <a:srgbClr val="000000"/>
                </a:solidFill>
                <a:latin typeface="Lato Bold"/>
                <a:ea typeface="Lato Bold"/>
                <a:cs typeface="Lato Bold"/>
                <a:sym typeface="Lato Bold"/>
              </a:rPr>
              <a:t>d'optimisation </a:t>
            </a:r>
            <a:r>
              <a:rPr lang="en-US" sz="1800">
                <a:solidFill>
                  <a:srgbClr val="000000"/>
                </a:solidFill>
                <a:latin typeface="Lato"/>
                <a:ea typeface="Lato"/>
                <a:cs typeface="Lato"/>
                <a:sym typeface="Lato"/>
              </a:rPr>
              <a:t>de la collecte des déchets.</a:t>
            </a:r>
          </a:p>
          <a:p>
            <a:pPr algn="just">
              <a:lnSpc>
                <a:spcPts val="2520"/>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Mise en place d'une </a:t>
            </a:r>
            <a:r>
              <a:rPr lang="en-US" sz="1800">
                <a:solidFill>
                  <a:srgbClr val="000000"/>
                </a:solidFill>
                <a:latin typeface="Lato Bold"/>
                <a:ea typeface="Lato Bold"/>
                <a:cs typeface="Lato Bold"/>
                <a:sym typeface="Lato Bold"/>
              </a:rPr>
              <a:t>collecte </a:t>
            </a:r>
            <a:r>
              <a:rPr lang="en-US" sz="1800">
                <a:solidFill>
                  <a:srgbClr val="000000"/>
                </a:solidFill>
                <a:latin typeface="Lato"/>
                <a:ea typeface="Lato"/>
                <a:cs typeface="Lato"/>
                <a:sym typeface="Lato"/>
              </a:rPr>
              <a:t>des biodéchets au 1er janvier 2025.</a:t>
            </a:r>
          </a:p>
          <a:p>
            <a:pPr algn="just">
              <a:lnSpc>
                <a:spcPts val="2520"/>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Nouvelle opération de </a:t>
            </a:r>
            <a:r>
              <a:rPr lang="en-US" sz="1800">
                <a:solidFill>
                  <a:srgbClr val="000000"/>
                </a:solidFill>
                <a:latin typeface="Lato Bold"/>
                <a:ea typeface="Lato Bold"/>
                <a:cs typeface="Lato Bold"/>
                <a:sym typeface="Lato Bold"/>
              </a:rPr>
              <a:t>vente de composteur.</a:t>
            </a:r>
          </a:p>
          <a:p>
            <a:pPr algn="just">
              <a:lnSpc>
                <a:spcPts val="2520"/>
              </a:lnSpc>
            </a:pPr>
            <a:endParaRPr lang="en-US" sz="1800">
              <a:solidFill>
                <a:srgbClr val="000000"/>
              </a:solidFill>
              <a:latin typeface="Lato Bold"/>
              <a:ea typeface="Lato Bold"/>
              <a:cs typeface="Lato Bold"/>
              <a:sym typeface="Lato Bold"/>
            </a:endParaRPr>
          </a:p>
          <a:p>
            <a:pPr algn="just">
              <a:lnSpc>
                <a:spcPts val="2520"/>
              </a:lnSpc>
            </a:pPr>
            <a:r>
              <a:rPr lang="en-US" sz="1800">
                <a:solidFill>
                  <a:srgbClr val="000000"/>
                </a:solidFill>
                <a:latin typeface="Lato"/>
                <a:ea typeface="Lato"/>
                <a:cs typeface="Lato"/>
                <a:sym typeface="Lato"/>
              </a:rPr>
              <a:t>• Nouveaux</a:t>
            </a:r>
            <a:r>
              <a:rPr lang="en-US" sz="1800">
                <a:solidFill>
                  <a:srgbClr val="000000"/>
                </a:solidFill>
                <a:latin typeface="Lato Bold"/>
                <a:ea typeface="Lato Bold"/>
                <a:cs typeface="Lato Bold"/>
                <a:sym typeface="Lato Bold"/>
              </a:rPr>
              <a:t> marchés de collecte et de traitement des déchets ménagers</a:t>
            </a:r>
            <a:r>
              <a:rPr lang="en-US" sz="1800">
                <a:solidFill>
                  <a:srgbClr val="000000"/>
                </a:solidFill>
                <a:latin typeface="Lato"/>
                <a:ea typeface="Lato"/>
                <a:cs typeface="Lato"/>
                <a:sym typeface="Lato"/>
              </a:rPr>
              <a:t> et assimilés à partir du 1er janvier 2024 avec le passage de la collecte des OMR à une fois tous les 15 jours.</a:t>
            </a:r>
          </a:p>
          <a:p>
            <a:pPr algn="just">
              <a:lnSpc>
                <a:spcPts val="2520"/>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Etude </a:t>
            </a:r>
            <a:r>
              <a:rPr lang="en-US" sz="1800">
                <a:solidFill>
                  <a:srgbClr val="000000"/>
                </a:solidFill>
                <a:latin typeface="Lato Bold"/>
                <a:ea typeface="Lato Bold"/>
                <a:cs typeface="Lato Bold"/>
                <a:sym typeface="Lato Bold"/>
              </a:rPr>
              <a:t>d'optimisation </a:t>
            </a:r>
            <a:r>
              <a:rPr lang="en-US" sz="1800">
                <a:solidFill>
                  <a:srgbClr val="000000"/>
                </a:solidFill>
                <a:latin typeface="Lato"/>
                <a:ea typeface="Lato"/>
                <a:cs typeface="Lato"/>
                <a:sym typeface="Lato"/>
              </a:rPr>
              <a:t>des services déchèteries en 2024.</a:t>
            </a:r>
          </a:p>
          <a:p>
            <a:pPr algn="just">
              <a:lnSpc>
                <a:spcPts val="2520"/>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Règlement </a:t>
            </a:r>
            <a:r>
              <a:rPr lang="en-US" sz="1800">
                <a:solidFill>
                  <a:srgbClr val="000000"/>
                </a:solidFill>
                <a:latin typeface="Lato Bold"/>
                <a:ea typeface="Lato Bold"/>
                <a:cs typeface="Lato Bold"/>
                <a:sym typeface="Lato Bold"/>
              </a:rPr>
              <a:t>d'intervention pour la lutte contre les dépots sauvages.</a:t>
            </a:r>
          </a:p>
          <a:p>
            <a:pPr algn="just">
              <a:lnSpc>
                <a:spcPts val="2520"/>
              </a:lnSpc>
            </a:pPr>
            <a:endParaRPr lang="en-US" sz="1800">
              <a:solidFill>
                <a:srgbClr val="000000"/>
              </a:solidFill>
              <a:latin typeface="Lato Bold"/>
              <a:ea typeface="Lato Bold"/>
              <a:cs typeface="Lato Bold"/>
              <a:sym typeface="Lato Bold"/>
            </a:endParaRPr>
          </a:p>
          <a:p>
            <a:pPr algn="just">
              <a:lnSpc>
                <a:spcPts val="2520"/>
              </a:lnSpc>
            </a:pPr>
            <a:r>
              <a:rPr lang="en-US" sz="1800">
                <a:solidFill>
                  <a:srgbClr val="000000"/>
                </a:solidFill>
                <a:latin typeface="Lato"/>
                <a:ea typeface="Lato"/>
                <a:cs typeface="Lato"/>
                <a:sym typeface="Lato"/>
              </a:rPr>
              <a:t>• Fin des distributions de sacs jaunes en porte à porte.</a:t>
            </a:r>
          </a:p>
          <a:p>
            <a:pPr algn="just">
              <a:lnSpc>
                <a:spcPts val="2520"/>
              </a:lnSpc>
            </a:pPr>
            <a:endParaRPr lang="en-US" sz="1800">
              <a:solidFill>
                <a:srgbClr val="000000"/>
              </a:solidFill>
              <a:latin typeface="Lato"/>
              <a:ea typeface="Lato"/>
              <a:cs typeface="Lato"/>
              <a:sym typeface="Lato"/>
            </a:endParaRPr>
          </a:p>
          <a:p>
            <a:pPr algn="just">
              <a:lnSpc>
                <a:spcPts val="2520"/>
              </a:lnSpc>
            </a:pPr>
            <a:endParaRPr lang="en-US" sz="1800">
              <a:solidFill>
                <a:srgbClr val="000000"/>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681057" y="0"/>
            <a:ext cx="5606943" cy="571652"/>
            <a:chOff x="0" y="0"/>
            <a:chExt cx="1387576" cy="141469"/>
          </a:xfrm>
        </p:grpSpPr>
        <p:sp>
          <p:nvSpPr>
            <p:cNvPr id="9" name="Freeform 9"/>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10" name="TextBox 10"/>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52214" y="7866268"/>
            <a:ext cx="2661040" cy="1868895"/>
          </a:xfrm>
          <a:custGeom>
            <a:avLst/>
            <a:gdLst/>
            <a:ahLst/>
            <a:cxnLst/>
            <a:rect l="l" t="t" r="r" b="b"/>
            <a:pathLst>
              <a:path w="2661040" h="1868895">
                <a:moveTo>
                  <a:pt x="0" y="0"/>
                </a:moveTo>
                <a:lnTo>
                  <a:pt x="2661040" y="0"/>
                </a:lnTo>
                <a:lnTo>
                  <a:pt x="2661040" y="1868895"/>
                </a:lnTo>
                <a:lnTo>
                  <a:pt x="0" y="1868895"/>
                </a:lnTo>
                <a:lnTo>
                  <a:pt x="0" y="0"/>
                </a:lnTo>
                <a:close/>
              </a:path>
            </a:pathLst>
          </a:custGeom>
          <a:blipFill>
            <a:blip r:embed="rId2"/>
            <a:stretch>
              <a:fillRect/>
            </a:stretch>
          </a:blipFill>
        </p:spPr>
        <p:txBody>
          <a:bodyPr/>
          <a:lstStyle/>
          <a:p>
            <a:endParaRPr lang="fr-FR"/>
          </a:p>
        </p:txBody>
      </p:sp>
      <p:sp>
        <p:nvSpPr>
          <p:cNvPr id="12" name="Freeform 12"/>
          <p:cNvSpPr/>
          <p:nvPr/>
        </p:nvSpPr>
        <p:spPr>
          <a:xfrm>
            <a:off x="5127142" y="8046478"/>
            <a:ext cx="3542289" cy="1508475"/>
          </a:xfrm>
          <a:custGeom>
            <a:avLst/>
            <a:gdLst/>
            <a:ahLst/>
            <a:cxnLst/>
            <a:rect l="l" t="t" r="r" b="b"/>
            <a:pathLst>
              <a:path w="3542289" h="1508475">
                <a:moveTo>
                  <a:pt x="0" y="0"/>
                </a:moveTo>
                <a:lnTo>
                  <a:pt x="3542289" y="0"/>
                </a:lnTo>
                <a:lnTo>
                  <a:pt x="3542289" y="1508475"/>
                </a:lnTo>
                <a:lnTo>
                  <a:pt x="0" y="1508475"/>
                </a:lnTo>
                <a:lnTo>
                  <a:pt x="0" y="0"/>
                </a:lnTo>
                <a:close/>
              </a:path>
            </a:pathLst>
          </a:custGeom>
          <a:blipFill>
            <a:blip r:embed="rId3"/>
            <a:stretch>
              <a:fillRect/>
            </a:stretch>
          </a:blipFill>
        </p:spPr>
        <p:txBody>
          <a:bodyPr/>
          <a:lstStyle/>
          <a:p>
            <a:endParaRPr lang="fr-FR"/>
          </a:p>
        </p:txBody>
      </p:sp>
      <p:sp>
        <p:nvSpPr>
          <p:cNvPr id="13" name="TextBox 13"/>
          <p:cNvSpPr txBox="1"/>
          <p:nvPr/>
        </p:nvSpPr>
        <p:spPr>
          <a:xfrm>
            <a:off x="2008549" y="3133135"/>
            <a:ext cx="8310115" cy="42965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Accompagnement </a:t>
            </a:r>
            <a:r>
              <a:rPr lang="en-US" sz="1800">
                <a:solidFill>
                  <a:srgbClr val="000000"/>
                </a:solidFill>
                <a:latin typeface="Lato"/>
                <a:ea typeface="Lato"/>
                <a:cs typeface="Lato"/>
                <a:sym typeface="Lato"/>
              </a:rPr>
              <a:t>de 6 communes pour un groupement de commande d’audit énergétiques et système de substitution de chauffage</a:t>
            </a:r>
          </a:p>
          <a:p>
            <a:pPr algn="l">
              <a:lnSpc>
                <a:spcPts val="2304"/>
              </a:lnSpc>
            </a:pPr>
            <a:r>
              <a:rPr lang="en-US" sz="1800">
                <a:solidFill>
                  <a:srgbClr val="000000"/>
                </a:solidFill>
                <a:latin typeface="Lato"/>
                <a:ea typeface="Lato"/>
                <a:cs typeface="Lato"/>
                <a:sym typeface="Lato"/>
              </a:rPr>
              <a:t>• Accompagnement de 7 communes pour la réalisation d’audits énergétiques sur bâtiments publics </a:t>
            </a:r>
          </a:p>
          <a:p>
            <a:pPr algn="l">
              <a:lnSpc>
                <a:spcPts val="2304"/>
              </a:lnSpc>
            </a:pPr>
            <a:r>
              <a:rPr lang="en-US" sz="1800">
                <a:solidFill>
                  <a:srgbClr val="000000"/>
                </a:solidFill>
                <a:latin typeface="Lato"/>
                <a:ea typeface="Lato"/>
                <a:cs typeface="Lato"/>
                <a:sym typeface="Lato"/>
              </a:rPr>
              <a:t>• Accompagnement de 25 communes dans leur planification des Zones d'Accélération aux Énergies Renouvelables (ZAENR).</a:t>
            </a:r>
          </a:p>
          <a:p>
            <a:pPr algn="l">
              <a:lnSpc>
                <a:spcPts val="2304"/>
              </a:lnSpc>
            </a:pPr>
            <a:r>
              <a:rPr lang="en-US" sz="1800">
                <a:solidFill>
                  <a:srgbClr val="000000"/>
                </a:solidFill>
                <a:latin typeface="Lato"/>
                <a:ea typeface="Lato"/>
                <a:cs typeface="Lato"/>
                <a:sym typeface="Lato"/>
              </a:rPr>
              <a:t>• Soutien aux projets de développement des énergies renouvelables :</a:t>
            </a:r>
          </a:p>
          <a:p>
            <a:pPr algn="l">
              <a:lnSpc>
                <a:spcPts val="2304"/>
              </a:lnSpc>
            </a:pPr>
            <a:r>
              <a:rPr lang="en-US" sz="1800">
                <a:solidFill>
                  <a:srgbClr val="000000"/>
                </a:solidFill>
                <a:latin typeface="Lato"/>
                <a:ea typeface="Lato"/>
                <a:cs typeface="Lato"/>
                <a:sym typeface="Lato"/>
              </a:rPr>
              <a:t>Parc </a:t>
            </a:r>
            <a:r>
              <a:rPr lang="en-US" sz="1800">
                <a:solidFill>
                  <a:srgbClr val="000000"/>
                </a:solidFill>
                <a:latin typeface="Lato Bold"/>
                <a:ea typeface="Lato Bold"/>
                <a:cs typeface="Lato Bold"/>
                <a:sym typeface="Lato Bold"/>
              </a:rPr>
              <a:t>éolien </a:t>
            </a:r>
            <a:r>
              <a:rPr lang="en-US" sz="1800">
                <a:solidFill>
                  <a:srgbClr val="000000"/>
                </a:solidFill>
                <a:latin typeface="Lato"/>
                <a:ea typeface="Lato"/>
                <a:cs typeface="Lato"/>
                <a:sym typeface="Lato"/>
              </a:rPr>
              <a:t>à Rezonville Vionville, </a:t>
            </a:r>
            <a:r>
              <a:rPr lang="en-US" sz="1800">
                <a:solidFill>
                  <a:srgbClr val="000000"/>
                </a:solidFill>
                <a:latin typeface="Lato Bold"/>
                <a:ea typeface="Lato Bold"/>
                <a:cs typeface="Lato Bold"/>
                <a:sym typeface="Lato Bold"/>
              </a:rPr>
              <a:t>Photovoltaïque </a:t>
            </a:r>
            <a:r>
              <a:rPr lang="en-US" sz="1800">
                <a:solidFill>
                  <a:srgbClr val="000000"/>
                </a:solidFill>
                <a:latin typeface="Lato"/>
                <a:ea typeface="Lato"/>
                <a:cs typeface="Lato"/>
                <a:sym typeface="Lato"/>
              </a:rPr>
              <a:t>au sol à Bernécourt, </a:t>
            </a:r>
          </a:p>
          <a:p>
            <a:pPr algn="l">
              <a:lnSpc>
                <a:spcPts val="2304"/>
              </a:lnSpc>
            </a:pPr>
            <a:r>
              <a:rPr lang="en-US" sz="1800">
                <a:solidFill>
                  <a:srgbClr val="000000"/>
                </a:solidFill>
                <a:latin typeface="Lato"/>
                <a:ea typeface="Lato"/>
                <a:cs typeface="Lato"/>
                <a:sym typeface="Lato"/>
              </a:rPr>
              <a:t>Projet </a:t>
            </a:r>
            <a:r>
              <a:rPr lang="en-US" sz="1800">
                <a:solidFill>
                  <a:srgbClr val="000000"/>
                </a:solidFill>
                <a:latin typeface="Lato Bold"/>
                <a:ea typeface="Lato Bold"/>
                <a:cs typeface="Lato Bold"/>
                <a:sym typeface="Lato Bold"/>
              </a:rPr>
              <a:t>agrivoltaïque </a:t>
            </a:r>
            <a:r>
              <a:rPr lang="en-US" sz="1800">
                <a:solidFill>
                  <a:srgbClr val="000000"/>
                </a:solidFill>
                <a:latin typeface="Lato"/>
                <a:ea typeface="Lato"/>
                <a:cs typeface="Lato"/>
                <a:sym typeface="Lato"/>
              </a:rPr>
              <a:t>à Waville.</a:t>
            </a:r>
          </a:p>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De juin 2018 à juin 2023 :</a:t>
            </a:r>
          </a:p>
          <a:p>
            <a:pPr algn="l">
              <a:lnSpc>
                <a:spcPts val="2304"/>
              </a:lnSpc>
            </a:pPr>
            <a:r>
              <a:rPr lang="en-US" sz="1800">
                <a:solidFill>
                  <a:srgbClr val="000000"/>
                </a:solidFill>
                <a:latin typeface="Lato"/>
                <a:ea typeface="Lato"/>
                <a:cs typeface="Lato"/>
                <a:sym typeface="Lato"/>
              </a:rPr>
              <a:t>91</a:t>
            </a:r>
            <a:r>
              <a:rPr lang="en-US" sz="1800">
                <a:solidFill>
                  <a:srgbClr val="000000"/>
                </a:solidFill>
                <a:latin typeface="Lato Bold"/>
                <a:ea typeface="Lato Bold"/>
                <a:cs typeface="Lato Bold"/>
                <a:sym typeface="Lato Bold"/>
              </a:rPr>
              <a:t> logements rénovés</a:t>
            </a:r>
            <a:r>
              <a:rPr lang="en-US" sz="1800">
                <a:solidFill>
                  <a:srgbClr val="000000"/>
                </a:solidFill>
                <a:latin typeface="Lato"/>
                <a:ea typeface="Lato"/>
                <a:cs typeface="Lato"/>
                <a:sym typeface="Lato"/>
              </a:rPr>
              <a:t> : 79 500€ dans le cadre du règlement intercommunales d’aides ‘‘Energies Renouvelables’’ et auto réhabilitation, </a:t>
            </a:r>
          </a:p>
          <a:p>
            <a:pPr algn="l">
              <a:lnSpc>
                <a:spcPts val="2304"/>
              </a:lnSpc>
            </a:pPr>
            <a:r>
              <a:rPr lang="en-US" sz="1800">
                <a:solidFill>
                  <a:srgbClr val="000000"/>
                </a:solidFill>
                <a:latin typeface="Lato"/>
                <a:ea typeface="Lato"/>
                <a:cs typeface="Lato"/>
                <a:sym typeface="Lato"/>
              </a:rPr>
              <a:t>Préparation au lancement d’une </a:t>
            </a:r>
            <a:r>
              <a:rPr lang="en-US" sz="1800">
                <a:solidFill>
                  <a:srgbClr val="000000"/>
                </a:solidFill>
                <a:latin typeface="Lato Bold"/>
                <a:ea typeface="Lato Bold"/>
                <a:cs typeface="Lato Bold"/>
                <a:sym typeface="Lato Bold"/>
              </a:rPr>
              <a:t>OPAH, </a:t>
            </a:r>
          </a:p>
          <a:p>
            <a:pPr algn="l">
              <a:lnSpc>
                <a:spcPts val="2304"/>
              </a:lnSpc>
            </a:pPr>
            <a:r>
              <a:rPr lang="en-US" sz="1800">
                <a:solidFill>
                  <a:srgbClr val="000000"/>
                </a:solidFill>
                <a:latin typeface="Lato"/>
                <a:ea typeface="Lato"/>
                <a:cs typeface="Lato"/>
                <a:sym typeface="Lato"/>
              </a:rPr>
              <a:t>Elaboration de scénarii </a:t>
            </a:r>
            <a:r>
              <a:rPr lang="en-US" sz="1800">
                <a:solidFill>
                  <a:srgbClr val="000000"/>
                </a:solidFill>
                <a:latin typeface="Lato Bold"/>
                <a:ea typeface="Lato Bold"/>
                <a:cs typeface="Lato Bold"/>
                <a:sym typeface="Lato Bold"/>
              </a:rPr>
              <a:t>opérationnels </a:t>
            </a:r>
            <a:r>
              <a:rPr lang="en-US" sz="1800">
                <a:solidFill>
                  <a:srgbClr val="000000"/>
                </a:solidFill>
                <a:latin typeface="Lato"/>
                <a:ea typeface="Lato"/>
                <a:cs typeface="Lato"/>
                <a:sym typeface="Lato"/>
              </a:rPr>
              <a:t>: aide aux rénovations énergétiques et lutte contre la vacance.</a:t>
            </a:r>
          </a:p>
        </p:txBody>
      </p:sp>
      <p:sp>
        <p:nvSpPr>
          <p:cNvPr id="14" name="TextBox 14"/>
          <p:cNvSpPr txBox="1"/>
          <p:nvPr/>
        </p:nvSpPr>
        <p:spPr>
          <a:xfrm>
            <a:off x="11612318" y="3377059"/>
            <a:ext cx="5452113" cy="48680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Développement</a:t>
            </a:r>
            <a:r>
              <a:rPr lang="en-US" sz="1800">
                <a:solidFill>
                  <a:srgbClr val="000000"/>
                </a:solidFill>
                <a:latin typeface="Lato"/>
                <a:ea typeface="Lato"/>
                <a:cs typeface="Lato"/>
                <a:sym typeface="Lato"/>
              </a:rPr>
              <a:t> du </a:t>
            </a:r>
            <a:r>
              <a:rPr lang="en-US" sz="1800">
                <a:solidFill>
                  <a:srgbClr val="000000"/>
                </a:solidFill>
                <a:latin typeface="Lato Bold"/>
                <a:ea typeface="Lato Bold"/>
                <a:cs typeface="Lato Bold"/>
                <a:sym typeface="Lato Bold"/>
              </a:rPr>
              <a:t>photovoltaïque </a:t>
            </a:r>
            <a:r>
              <a:rPr lang="en-US" sz="1800">
                <a:solidFill>
                  <a:srgbClr val="000000"/>
                </a:solidFill>
                <a:latin typeface="Lato"/>
                <a:ea typeface="Lato"/>
                <a:cs typeface="Lato"/>
                <a:sym typeface="Lato"/>
              </a:rPr>
              <a:t>au sol sur des terrains publics a préfaisabilité positive.</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Étude de </a:t>
            </a:r>
            <a:r>
              <a:rPr lang="en-US" sz="1800">
                <a:solidFill>
                  <a:srgbClr val="000000"/>
                </a:solidFill>
                <a:latin typeface="Lato Bold"/>
                <a:ea typeface="Lato Bold"/>
                <a:cs typeface="Lato Bold"/>
                <a:sym typeface="Lato Bold"/>
              </a:rPr>
              <a:t>transition </a:t>
            </a:r>
            <a:r>
              <a:rPr lang="en-US" sz="1800">
                <a:solidFill>
                  <a:srgbClr val="000000"/>
                </a:solidFill>
                <a:latin typeface="Lato"/>
                <a:ea typeface="Lato"/>
                <a:cs typeface="Lato"/>
                <a:sym typeface="Lato"/>
              </a:rPr>
              <a:t>vers une flotte de véhicules faibles émissions.</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Poursuite du projet de création du réseau de chaleur à Thiaucourt-Regniéville.</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Appui au </a:t>
            </a:r>
            <a:r>
              <a:rPr lang="en-US" sz="1800">
                <a:solidFill>
                  <a:srgbClr val="000000"/>
                </a:solidFill>
                <a:latin typeface="Lato Bold"/>
                <a:ea typeface="Lato Bold"/>
                <a:cs typeface="Lato Bold"/>
                <a:sym typeface="Lato Bold"/>
              </a:rPr>
              <a:t>développement </a:t>
            </a:r>
            <a:r>
              <a:rPr lang="en-US" sz="1800">
                <a:solidFill>
                  <a:srgbClr val="000000"/>
                </a:solidFill>
                <a:latin typeface="Lato"/>
                <a:ea typeface="Lato"/>
                <a:cs typeface="Lato"/>
                <a:sym typeface="Lato"/>
              </a:rPr>
              <a:t>de </a:t>
            </a:r>
            <a:r>
              <a:rPr lang="en-US" sz="1800">
                <a:solidFill>
                  <a:srgbClr val="000000"/>
                </a:solidFill>
                <a:latin typeface="Lato Bold"/>
                <a:ea typeface="Lato Bold"/>
                <a:cs typeface="Lato Bold"/>
                <a:sym typeface="Lato Bold"/>
              </a:rPr>
              <a:t>parcs éoliens</a:t>
            </a:r>
            <a:r>
              <a:rPr lang="en-US" sz="1800">
                <a:solidFill>
                  <a:srgbClr val="000000"/>
                </a:solidFill>
                <a:latin typeface="Lato"/>
                <a:ea typeface="Lato"/>
                <a:cs typeface="Lato"/>
                <a:sym typeface="Lato"/>
              </a:rPr>
              <a:t> et du </a:t>
            </a:r>
            <a:r>
              <a:rPr lang="en-US" sz="1800">
                <a:solidFill>
                  <a:srgbClr val="000000"/>
                </a:solidFill>
                <a:latin typeface="Lato Bold"/>
                <a:ea typeface="Lato Bold"/>
                <a:cs typeface="Lato Bold"/>
                <a:sym typeface="Lato Bold"/>
              </a:rPr>
              <a:t>solaire </a:t>
            </a:r>
            <a:r>
              <a:rPr lang="en-US" sz="1800">
                <a:solidFill>
                  <a:srgbClr val="000000"/>
                </a:solidFill>
                <a:latin typeface="Lato"/>
                <a:ea typeface="Lato"/>
                <a:cs typeface="Lato"/>
                <a:sym typeface="Lato"/>
              </a:rPr>
              <a:t>sur les </a:t>
            </a:r>
            <a:r>
              <a:rPr lang="en-US" sz="1800">
                <a:solidFill>
                  <a:srgbClr val="000000"/>
                </a:solidFill>
                <a:latin typeface="Lato Bold"/>
                <a:ea typeface="Lato Bold"/>
                <a:cs typeface="Lato Bold"/>
                <a:sym typeface="Lato Bold"/>
              </a:rPr>
              <a:t>toitures publiques.</a:t>
            </a:r>
          </a:p>
          <a:p>
            <a:pPr algn="l">
              <a:lnSpc>
                <a:spcPts val="2304"/>
              </a:lnSpc>
            </a:pPr>
            <a:endParaRPr lang="en-US" sz="1800">
              <a:solidFill>
                <a:srgbClr val="000000"/>
              </a:solidFill>
              <a:latin typeface="Lato Bold"/>
              <a:ea typeface="Lato Bold"/>
              <a:cs typeface="Lato Bold"/>
              <a:sym typeface="Lato Bold"/>
            </a:endParaRPr>
          </a:p>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Réflexion </a:t>
            </a:r>
            <a:r>
              <a:rPr lang="en-US" sz="1800">
                <a:solidFill>
                  <a:srgbClr val="000000"/>
                </a:solidFill>
                <a:latin typeface="Lato"/>
                <a:ea typeface="Lato"/>
                <a:cs typeface="Lato"/>
                <a:sym typeface="Lato"/>
              </a:rPr>
              <a:t>à donner sur les études </a:t>
            </a:r>
            <a:r>
              <a:rPr lang="en-US" sz="1800">
                <a:solidFill>
                  <a:srgbClr val="000000"/>
                </a:solidFill>
                <a:latin typeface="Lato Bold"/>
                <a:ea typeface="Lato Bold"/>
                <a:cs typeface="Lato Bold"/>
                <a:sym typeface="Lato Bold"/>
              </a:rPr>
              <a:t>hydrogène </a:t>
            </a:r>
            <a:r>
              <a:rPr lang="en-US" sz="1800">
                <a:solidFill>
                  <a:srgbClr val="000000"/>
                </a:solidFill>
                <a:latin typeface="Lato"/>
                <a:ea typeface="Lato"/>
                <a:cs typeface="Lato"/>
                <a:sym typeface="Lato"/>
              </a:rPr>
              <a:t>et </a:t>
            </a:r>
            <a:r>
              <a:rPr lang="en-US" sz="1800">
                <a:solidFill>
                  <a:srgbClr val="000000"/>
                </a:solidFill>
                <a:latin typeface="Lato Bold"/>
                <a:ea typeface="Lato Bold"/>
                <a:cs typeface="Lato Bold"/>
                <a:sym typeface="Lato Bold"/>
              </a:rPr>
              <a:t>méthanisation.</a:t>
            </a:r>
          </a:p>
          <a:p>
            <a:pPr algn="l">
              <a:lnSpc>
                <a:spcPts val="2304"/>
              </a:lnSpc>
            </a:pPr>
            <a:endParaRPr lang="en-US" sz="1800">
              <a:solidFill>
                <a:srgbClr val="000000"/>
              </a:solidFill>
              <a:latin typeface="Lato Bold"/>
              <a:ea typeface="Lato Bold"/>
              <a:cs typeface="Lato Bold"/>
              <a:sym typeface="Lato Bold"/>
            </a:endParaRPr>
          </a:p>
          <a:p>
            <a:pPr algn="l">
              <a:lnSpc>
                <a:spcPts val="2304"/>
              </a:lnSpc>
            </a:pPr>
            <a:r>
              <a:rPr lang="en-US" sz="1800">
                <a:solidFill>
                  <a:srgbClr val="000000"/>
                </a:solidFill>
                <a:latin typeface="Lato"/>
                <a:ea typeface="Lato"/>
                <a:cs typeface="Lato"/>
                <a:sym typeface="Lato"/>
              </a:rPr>
              <a:t>• Relance des </a:t>
            </a:r>
            <a:r>
              <a:rPr lang="en-US" sz="1800">
                <a:solidFill>
                  <a:srgbClr val="000000"/>
                </a:solidFill>
                <a:latin typeface="Lato Bold"/>
                <a:ea typeface="Lato Bold"/>
                <a:cs typeface="Lato Bold"/>
                <a:sym typeface="Lato Bold"/>
              </a:rPr>
              <a:t>dispositifs </a:t>
            </a:r>
            <a:r>
              <a:rPr lang="en-US" sz="1800">
                <a:solidFill>
                  <a:srgbClr val="000000"/>
                </a:solidFill>
                <a:latin typeface="Lato"/>
                <a:ea typeface="Lato"/>
                <a:cs typeface="Lato"/>
                <a:sym typeface="Lato"/>
              </a:rPr>
              <a:t>de </a:t>
            </a:r>
            <a:r>
              <a:rPr lang="en-US" sz="1800">
                <a:solidFill>
                  <a:srgbClr val="000000"/>
                </a:solidFill>
                <a:latin typeface="Lato Bold"/>
                <a:ea typeface="Lato Bold"/>
                <a:cs typeface="Lato Bold"/>
                <a:sym typeface="Lato Bold"/>
              </a:rPr>
              <a:t>développement </a:t>
            </a:r>
            <a:r>
              <a:rPr lang="en-US" sz="1800">
                <a:solidFill>
                  <a:srgbClr val="000000"/>
                </a:solidFill>
                <a:latin typeface="Lato"/>
                <a:ea typeface="Lato"/>
                <a:cs typeface="Lato"/>
                <a:sym typeface="Lato"/>
              </a:rPr>
              <a:t>de</a:t>
            </a:r>
            <a:r>
              <a:rPr lang="en-US" sz="1800">
                <a:solidFill>
                  <a:srgbClr val="000000"/>
                </a:solidFill>
                <a:latin typeface="Lato Bold"/>
                <a:ea typeface="Lato Bold"/>
                <a:cs typeface="Lato Bold"/>
                <a:sym typeface="Lato Bold"/>
              </a:rPr>
              <a:t> projets participatifs</a:t>
            </a:r>
            <a:r>
              <a:rPr lang="en-US" sz="1800">
                <a:solidFill>
                  <a:srgbClr val="000000"/>
                </a:solidFill>
                <a:latin typeface="Lato"/>
                <a:ea typeface="Lato"/>
                <a:cs typeface="Lato"/>
                <a:sym typeface="Lato"/>
              </a:rPr>
              <a:t> et citoyens.</a:t>
            </a:r>
          </a:p>
        </p:txBody>
      </p:sp>
      <p:sp>
        <p:nvSpPr>
          <p:cNvPr id="15" name="TextBox 15"/>
          <p:cNvSpPr txBox="1"/>
          <p:nvPr/>
        </p:nvSpPr>
        <p:spPr>
          <a:xfrm>
            <a:off x="2522968" y="1142232"/>
            <a:ext cx="8811676"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ENERGIE</a:t>
            </a:r>
          </a:p>
        </p:txBody>
      </p:sp>
      <p:sp>
        <p:nvSpPr>
          <p:cNvPr id="16" name="TextBox 16"/>
          <p:cNvSpPr txBox="1"/>
          <p:nvPr/>
        </p:nvSpPr>
        <p:spPr>
          <a:xfrm>
            <a:off x="162999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11</a:t>
            </a:r>
          </a:p>
        </p:txBody>
      </p:sp>
      <p:sp>
        <p:nvSpPr>
          <p:cNvPr id="17" name="TextBox 17"/>
          <p:cNvSpPr txBox="1"/>
          <p:nvPr/>
        </p:nvSpPr>
        <p:spPr>
          <a:xfrm>
            <a:off x="1487409" y="2486841"/>
            <a:ext cx="8310115"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L’AXE 1 DU PCAET</a:t>
            </a:r>
          </a:p>
          <a:p>
            <a:pPr algn="l">
              <a:lnSpc>
                <a:spcPts val="2702"/>
              </a:lnSpc>
            </a:pPr>
            <a:r>
              <a:rPr lang="en-US" sz="1930" spc="484">
                <a:solidFill>
                  <a:srgbClr val="000000"/>
                </a:solidFill>
                <a:latin typeface="Lato Bold"/>
                <a:ea typeface="Lato Bold"/>
                <a:cs typeface="Lato Bold"/>
                <a:sym typeface="Lato Bold"/>
              </a:rPr>
              <a:t>TRANSITION ÉNERGÉTIQUE DU TERRITOIRE</a:t>
            </a:r>
          </a:p>
        </p:txBody>
      </p:sp>
      <p:sp>
        <p:nvSpPr>
          <p:cNvPr id="18" name="TextBox 18"/>
          <p:cNvSpPr txBox="1"/>
          <p:nvPr/>
        </p:nvSpPr>
        <p:spPr>
          <a:xfrm>
            <a:off x="11191397" y="2829741"/>
            <a:ext cx="4978481"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19" name="TextBox 19"/>
          <p:cNvSpPr txBox="1"/>
          <p:nvPr/>
        </p:nvSpPr>
        <p:spPr>
          <a:xfrm>
            <a:off x="12802038"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690582" y="0"/>
            <a:ext cx="5606943" cy="571652"/>
            <a:chOff x="0" y="0"/>
            <a:chExt cx="1387576" cy="141469"/>
          </a:xfrm>
        </p:grpSpPr>
        <p:sp>
          <p:nvSpPr>
            <p:cNvPr id="9" name="Freeform 9"/>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10" name="TextBox 10"/>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5020184" y="2229172"/>
            <a:ext cx="8103728" cy="1201979"/>
            <a:chOff x="0" y="0"/>
            <a:chExt cx="2134315" cy="316571"/>
          </a:xfrm>
        </p:grpSpPr>
        <p:sp>
          <p:nvSpPr>
            <p:cNvPr id="12" name="Freeform 12"/>
            <p:cNvSpPr/>
            <p:nvPr/>
          </p:nvSpPr>
          <p:spPr>
            <a:xfrm>
              <a:off x="0" y="0"/>
              <a:ext cx="2134315" cy="316571"/>
            </a:xfrm>
            <a:custGeom>
              <a:avLst/>
              <a:gdLst/>
              <a:ahLst/>
              <a:cxnLst/>
              <a:rect l="l" t="t" r="r" b="b"/>
              <a:pathLst>
                <a:path w="2134315" h="316571">
                  <a:moveTo>
                    <a:pt x="0" y="0"/>
                  </a:moveTo>
                  <a:lnTo>
                    <a:pt x="2134315" y="0"/>
                  </a:lnTo>
                  <a:lnTo>
                    <a:pt x="2134315" y="316571"/>
                  </a:lnTo>
                  <a:lnTo>
                    <a:pt x="0" y="316571"/>
                  </a:lnTo>
                  <a:close/>
                </a:path>
              </a:pathLst>
            </a:custGeom>
            <a:solidFill>
              <a:srgbClr val="8FC744"/>
            </a:solidFill>
          </p:spPr>
          <p:txBody>
            <a:bodyPr/>
            <a:lstStyle/>
            <a:p>
              <a:endParaRPr lang="fr-FR"/>
            </a:p>
          </p:txBody>
        </p:sp>
        <p:sp>
          <p:nvSpPr>
            <p:cNvPr id="13" name="TextBox 13"/>
            <p:cNvSpPr txBox="1"/>
            <p:nvPr/>
          </p:nvSpPr>
          <p:spPr>
            <a:xfrm>
              <a:off x="0" y="-38100"/>
              <a:ext cx="2134315" cy="35467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522968" y="1142232"/>
            <a:ext cx="8811676"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ENERGIES</a:t>
            </a:r>
          </a:p>
        </p:txBody>
      </p:sp>
      <p:sp>
        <p:nvSpPr>
          <p:cNvPr id="15" name="TextBox 15"/>
          <p:cNvSpPr txBox="1"/>
          <p:nvPr/>
        </p:nvSpPr>
        <p:spPr>
          <a:xfrm>
            <a:off x="162999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11</a:t>
            </a:r>
          </a:p>
        </p:txBody>
      </p:sp>
      <p:sp>
        <p:nvSpPr>
          <p:cNvPr id="16" name="TextBox 16"/>
          <p:cNvSpPr txBox="1"/>
          <p:nvPr/>
        </p:nvSpPr>
        <p:spPr>
          <a:xfrm>
            <a:off x="10932926" y="3895557"/>
            <a:ext cx="331577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17" name="TextBox 17"/>
          <p:cNvSpPr txBox="1"/>
          <p:nvPr/>
        </p:nvSpPr>
        <p:spPr>
          <a:xfrm>
            <a:off x="12811563"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
        <p:nvSpPr>
          <p:cNvPr id="18" name="TextBox 18"/>
          <p:cNvSpPr txBox="1"/>
          <p:nvPr/>
        </p:nvSpPr>
        <p:spPr>
          <a:xfrm>
            <a:off x="5516030" y="2489686"/>
            <a:ext cx="7751786"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L’AXE 1 DU PCAET</a:t>
            </a:r>
          </a:p>
          <a:p>
            <a:pPr algn="l">
              <a:lnSpc>
                <a:spcPts val="2702"/>
              </a:lnSpc>
            </a:pPr>
            <a:r>
              <a:rPr lang="en-US" sz="1930" spc="484">
                <a:solidFill>
                  <a:srgbClr val="000000"/>
                </a:solidFill>
                <a:latin typeface="Lato Bold"/>
                <a:ea typeface="Lato Bold"/>
                <a:cs typeface="Lato Bold"/>
                <a:sym typeface="Lato Bold"/>
              </a:rPr>
              <a:t>TRANSITION ÉNERGÉTIQUE DU TERRITOIRE</a:t>
            </a:r>
          </a:p>
        </p:txBody>
      </p:sp>
      <p:sp>
        <p:nvSpPr>
          <p:cNvPr id="19" name="TextBox 19"/>
          <p:cNvSpPr txBox="1"/>
          <p:nvPr/>
        </p:nvSpPr>
        <p:spPr>
          <a:xfrm>
            <a:off x="1629998" y="4385392"/>
            <a:ext cx="8310115" cy="42965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Accompagnement </a:t>
            </a:r>
            <a:r>
              <a:rPr lang="en-US" sz="1800">
                <a:solidFill>
                  <a:srgbClr val="000000"/>
                </a:solidFill>
                <a:latin typeface="Lato"/>
                <a:ea typeface="Lato"/>
                <a:cs typeface="Lato"/>
                <a:sym typeface="Lato"/>
              </a:rPr>
              <a:t>de 6 communes pour un groupement de commande d’audit énergétiques et système de substitution de chauffage</a:t>
            </a:r>
          </a:p>
          <a:p>
            <a:pPr algn="l">
              <a:lnSpc>
                <a:spcPts val="2304"/>
              </a:lnSpc>
            </a:pPr>
            <a:r>
              <a:rPr lang="en-US" sz="1800">
                <a:solidFill>
                  <a:srgbClr val="000000"/>
                </a:solidFill>
                <a:latin typeface="Lato"/>
                <a:ea typeface="Lato"/>
                <a:cs typeface="Lato"/>
                <a:sym typeface="Lato"/>
              </a:rPr>
              <a:t>• Accompagnement de 7 communes pour la réalisation d’audits énergétiques sur bâtiments publics </a:t>
            </a:r>
          </a:p>
          <a:p>
            <a:pPr algn="l">
              <a:lnSpc>
                <a:spcPts val="2304"/>
              </a:lnSpc>
            </a:pPr>
            <a:r>
              <a:rPr lang="en-US" sz="1800">
                <a:solidFill>
                  <a:srgbClr val="000000"/>
                </a:solidFill>
                <a:latin typeface="Lato"/>
                <a:ea typeface="Lato"/>
                <a:cs typeface="Lato"/>
                <a:sym typeface="Lato"/>
              </a:rPr>
              <a:t>• Accompagnement de 25 communes dans leur planification des Zones d'Accélération aux Énergies Renouvelables (ZAENR).</a:t>
            </a:r>
          </a:p>
          <a:p>
            <a:pPr algn="l">
              <a:lnSpc>
                <a:spcPts val="2304"/>
              </a:lnSpc>
            </a:pPr>
            <a:r>
              <a:rPr lang="en-US" sz="1800">
                <a:solidFill>
                  <a:srgbClr val="000000"/>
                </a:solidFill>
                <a:latin typeface="Lato"/>
                <a:ea typeface="Lato"/>
                <a:cs typeface="Lato"/>
                <a:sym typeface="Lato"/>
              </a:rPr>
              <a:t>• Soutien aux projets de développement des énergies renouvelables :</a:t>
            </a:r>
          </a:p>
          <a:p>
            <a:pPr marL="388620" lvl="1" indent="-194310" algn="l">
              <a:lnSpc>
                <a:spcPts val="2304"/>
              </a:lnSpc>
              <a:buFont typeface="Arial"/>
              <a:buChar char="•"/>
            </a:pPr>
            <a:r>
              <a:rPr lang="en-US" sz="1800">
                <a:solidFill>
                  <a:srgbClr val="000000"/>
                </a:solidFill>
                <a:latin typeface="Lato"/>
                <a:ea typeface="Lato"/>
                <a:cs typeface="Lato"/>
                <a:sym typeface="Lato"/>
              </a:rPr>
              <a:t>Parc </a:t>
            </a:r>
            <a:r>
              <a:rPr lang="en-US" sz="1800">
                <a:solidFill>
                  <a:srgbClr val="000000"/>
                </a:solidFill>
                <a:latin typeface="Lato Bold"/>
                <a:ea typeface="Lato Bold"/>
                <a:cs typeface="Lato Bold"/>
                <a:sym typeface="Lato Bold"/>
              </a:rPr>
              <a:t>éolien </a:t>
            </a:r>
            <a:r>
              <a:rPr lang="en-US" sz="1800">
                <a:solidFill>
                  <a:srgbClr val="000000"/>
                </a:solidFill>
                <a:latin typeface="Lato"/>
                <a:ea typeface="Lato"/>
                <a:cs typeface="Lato"/>
                <a:sym typeface="Lato"/>
              </a:rPr>
              <a:t>à Rezonville Vionville, </a:t>
            </a:r>
            <a:r>
              <a:rPr lang="en-US" sz="1800">
                <a:solidFill>
                  <a:srgbClr val="000000"/>
                </a:solidFill>
                <a:latin typeface="Lato Bold"/>
                <a:ea typeface="Lato Bold"/>
                <a:cs typeface="Lato Bold"/>
                <a:sym typeface="Lato Bold"/>
              </a:rPr>
              <a:t>Photovoltaïque </a:t>
            </a:r>
            <a:r>
              <a:rPr lang="en-US" sz="1800">
                <a:solidFill>
                  <a:srgbClr val="000000"/>
                </a:solidFill>
                <a:latin typeface="Lato"/>
                <a:ea typeface="Lato"/>
                <a:cs typeface="Lato"/>
                <a:sym typeface="Lato"/>
              </a:rPr>
              <a:t>au sol à Bernécourt, </a:t>
            </a:r>
          </a:p>
          <a:p>
            <a:pPr marL="388620" lvl="1" indent="-194310" algn="l">
              <a:lnSpc>
                <a:spcPts val="2304"/>
              </a:lnSpc>
              <a:buFont typeface="Arial"/>
              <a:buChar char="•"/>
            </a:pPr>
            <a:r>
              <a:rPr lang="en-US" sz="1800">
                <a:solidFill>
                  <a:srgbClr val="000000"/>
                </a:solidFill>
                <a:latin typeface="Lato"/>
                <a:ea typeface="Lato"/>
                <a:cs typeface="Lato"/>
                <a:sym typeface="Lato"/>
              </a:rPr>
              <a:t>Projet </a:t>
            </a:r>
            <a:r>
              <a:rPr lang="en-US" sz="1800">
                <a:solidFill>
                  <a:srgbClr val="000000"/>
                </a:solidFill>
                <a:latin typeface="Lato Bold"/>
                <a:ea typeface="Lato Bold"/>
                <a:cs typeface="Lato Bold"/>
                <a:sym typeface="Lato Bold"/>
              </a:rPr>
              <a:t>agrivoltaïque </a:t>
            </a:r>
            <a:r>
              <a:rPr lang="en-US" sz="1800">
                <a:solidFill>
                  <a:srgbClr val="000000"/>
                </a:solidFill>
                <a:latin typeface="Lato"/>
                <a:ea typeface="Lato"/>
                <a:cs typeface="Lato"/>
                <a:sym typeface="Lato"/>
              </a:rPr>
              <a:t>à Waville.</a:t>
            </a:r>
          </a:p>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De juin 2018 à juin 2023 :</a:t>
            </a:r>
          </a:p>
          <a:p>
            <a:pPr marL="388620" lvl="1" indent="-194310" algn="l">
              <a:lnSpc>
                <a:spcPts val="2304"/>
              </a:lnSpc>
              <a:buFont typeface="Arial"/>
              <a:buChar char="•"/>
            </a:pPr>
            <a:r>
              <a:rPr lang="en-US" sz="1800">
                <a:solidFill>
                  <a:srgbClr val="000000"/>
                </a:solidFill>
                <a:latin typeface="Lato"/>
                <a:ea typeface="Lato"/>
                <a:cs typeface="Lato"/>
                <a:sym typeface="Lato"/>
              </a:rPr>
              <a:t>91</a:t>
            </a:r>
            <a:r>
              <a:rPr lang="en-US" sz="1800">
                <a:solidFill>
                  <a:srgbClr val="000000"/>
                </a:solidFill>
                <a:latin typeface="Lato Bold"/>
                <a:ea typeface="Lato Bold"/>
                <a:cs typeface="Lato Bold"/>
                <a:sym typeface="Lato Bold"/>
              </a:rPr>
              <a:t> logements rénovés</a:t>
            </a:r>
            <a:r>
              <a:rPr lang="en-US" sz="1800">
                <a:solidFill>
                  <a:srgbClr val="000000"/>
                </a:solidFill>
                <a:latin typeface="Lato"/>
                <a:ea typeface="Lato"/>
                <a:cs typeface="Lato"/>
                <a:sym typeface="Lato"/>
              </a:rPr>
              <a:t> : 79 500€ dans le cadre du règlement intercommunales d’aides ‘‘Energies Renouvelables’’ et auto réhabilitation, </a:t>
            </a:r>
          </a:p>
          <a:p>
            <a:pPr marL="388620" lvl="1" indent="-194310" algn="l">
              <a:lnSpc>
                <a:spcPts val="2304"/>
              </a:lnSpc>
              <a:buFont typeface="Arial"/>
              <a:buChar char="•"/>
            </a:pPr>
            <a:r>
              <a:rPr lang="en-US" sz="1800">
                <a:solidFill>
                  <a:srgbClr val="000000"/>
                </a:solidFill>
                <a:latin typeface="Lato"/>
                <a:ea typeface="Lato"/>
                <a:cs typeface="Lato"/>
                <a:sym typeface="Lato"/>
              </a:rPr>
              <a:t>Préparation au lancement d’une </a:t>
            </a:r>
            <a:r>
              <a:rPr lang="en-US" sz="1800">
                <a:solidFill>
                  <a:srgbClr val="000000"/>
                </a:solidFill>
                <a:latin typeface="Lato Bold"/>
                <a:ea typeface="Lato Bold"/>
                <a:cs typeface="Lato Bold"/>
                <a:sym typeface="Lato Bold"/>
              </a:rPr>
              <a:t>OPAH, </a:t>
            </a:r>
          </a:p>
          <a:p>
            <a:pPr marL="388620" lvl="1" indent="-194310" algn="l">
              <a:lnSpc>
                <a:spcPts val="2304"/>
              </a:lnSpc>
              <a:buFont typeface="Arial"/>
              <a:buChar char="•"/>
            </a:pPr>
            <a:r>
              <a:rPr lang="en-US" sz="1800">
                <a:solidFill>
                  <a:srgbClr val="000000"/>
                </a:solidFill>
                <a:latin typeface="Lato"/>
                <a:ea typeface="Lato"/>
                <a:cs typeface="Lato"/>
                <a:sym typeface="Lato"/>
              </a:rPr>
              <a:t>Elaboration de scénarii </a:t>
            </a:r>
            <a:r>
              <a:rPr lang="en-US" sz="1800">
                <a:solidFill>
                  <a:srgbClr val="000000"/>
                </a:solidFill>
                <a:latin typeface="Lato Bold"/>
                <a:ea typeface="Lato Bold"/>
                <a:cs typeface="Lato Bold"/>
                <a:sym typeface="Lato Bold"/>
              </a:rPr>
              <a:t>opérationnels </a:t>
            </a:r>
            <a:r>
              <a:rPr lang="en-US" sz="1800">
                <a:solidFill>
                  <a:srgbClr val="000000"/>
                </a:solidFill>
                <a:latin typeface="Lato"/>
                <a:ea typeface="Lato"/>
                <a:cs typeface="Lato"/>
                <a:sym typeface="Lato"/>
              </a:rPr>
              <a:t>: aide aux rénovations énergétiques et lutte contre la vacance.</a:t>
            </a:r>
          </a:p>
        </p:txBody>
      </p:sp>
      <p:sp>
        <p:nvSpPr>
          <p:cNvPr id="20" name="TextBox 20"/>
          <p:cNvSpPr txBox="1"/>
          <p:nvPr/>
        </p:nvSpPr>
        <p:spPr>
          <a:xfrm>
            <a:off x="11522642" y="4385392"/>
            <a:ext cx="5452113" cy="48680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Développement</a:t>
            </a:r>
            <a:r>
              <a:rPr lang="en-US" sz="1800">
                <a:solidFill>
                  <a:srgbClr val="000000"/>
                </a:solidFill>
                <a:latin typeface="Lato"/>
                <a:ea typeface="Lato"/>
                <a:cs typeface="Lato"/>
                <a:sym typeface="Lato"/>
              </a:rPr>
              <a:t> du </a:t>
            </a:r>
            <a:r>
              <a:rPr lang="en-US" sz="1800">
                <a:solidFill>
                  <a:srgbClr val="000000"/>
                </a:solidFill>
                <a:latin typeface="Lato Bold"/>
                <a:ea typeface="Lato Bold"/>
                <a:cs typeface="Lato Bold"/>
                <a:sym typeface="Lato Bold"/>
              </a:rPr>
              <a:t>photovoltaïque </a:t>
            </a:r>
            <a:r>
              <a:rPr lang="en-US" sz="1800">
                <a:solidFill>
                  <a:srgbClr val="000000"/>
                </a:solidFill>
                <a:latin typeface="Lato"/>
                <a:ea typeface="Lato"/>
                <a:cs typeface="Lato"/>
                <a:sym typeface="Lato"/>
              </a:rPr>
              <a:t>au sol sur des terrains publics a préfaisabilité positive.</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Étude de </a:t>
            </a:r>
            <a:r>
              <a:rPr lang="en-US" sz="1800">
                <a:solidFill>
                  <a:srgbClr val="000000"/>
                </a:solidFill>
                <a:latin typeface="Lato Bold"/>
                <a:ea typeface="Lato Bold"/>
                <a:cs typeface="Lato Bold"/>
                <a:sym typeface="Lato Bold"/>
              </a:rPr>
              <a:t>transition </a:t>
            </a:r>
            <a:r>
              <a:rPr lang="en-US" sz="1800">
                <a:solidFill>
                  <a:srgbClr val="000000"/>
                </a:solidFill>
                <a:latin typeface="Lato"/>
                <a:ea typeface="Lato"/>
                <a:cs typeface="Lato"/>
                <a:sym typeface="Lato"/>
              </a:rPr>
              <a:t>vers une flotte de véhicules faibles émissions.</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Poursuite du projet de création du réseau de chaleur à Thiaucourt-Regniéville.</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Appui au </a:t>
            </a:r>
            <a:r>
              <a:rPr lang="en-US" sz="1800">
                <a:solidFill>
                  <a:srgbClr val="000000"/>
                </a:solidFill>
                <a:latin typeface="Lato Bold"/>
                <a:ea typeface="Lato Bold"/>
                <a:cs typeface="Lato Bold"/>
                <a:sym typeface="Lato Bold"/>
              </a:rPr>
              <a:t>développement </a:t>
            </a:r>
            <a:r>
              <a:rPr lang="en-US" sz="1800">
                <a:solidFill>
                  <a:srgbClr val="000000"/>
                </a:solidFill>
                <a:latin typeface="Lato"/>
                <a:ea typeface="Lato"/>
                <a:cs typeface="Lato"/>
                <a:sym typeface="Lato"/>
              </a:rPr>
              <a:t>de </a:t>
            </a:r>
            <a:r>
              <a:rPr lang="en-US" sz="1800">
                <a:solidFill>
                  <a:srgbClr val="000000"/>
                </a:solidFill>
                <a:latin typeface="Lato Bold"/>
                <a:ea typeface="Lato Bold"/>
                <a:cs typeface="Lato Bold"/>
                <a:sym typeface="Lato Bold"/>
              </a:rPr>
              <a:t>parcs éoliens</a:t>
            </a:r>
            <a:r>
              <a:rPr lang="en-US" sz="1800">
                <a:solidFill>
                  <a:srgbClr val="000000"/>
                </a:solidFill>
                <a:latin typeface="Lato"/>
                <a:ea typeface="Lato"/>
                <a:cs typeface="Lato"/>
                <a:sym typeface="Lato"/>
              </a:rPr>
              <a:t> et du </a:t>
            </a:r>
            <a:r>
              <a:rPr lang="en-US" sz="1800">
                <a:solidFill>
                  <a:srgbClr val="000000"/>
                </a:solidFill>
                <a:latin typeface="Lato Bold"/>
                <a:ea typeface="Lato Bold"/>
                <a:cs typeface="Lato Bold"/>
                <a:sym typeface="Lato Bold"/>
              </a:rPr>
              <a:t>solaire </a:t>
            </a:r>
            <a:r>
              <a:rPr lang="en-US" sz="1800">
                <a:solidFill>
                  <a:srgbClr val="000000"/>
                </a:solidFill>
                <a:latin typeface="Lato"/>
                <a:ea typeface="Lato"/>
                <a:cs typeface="Lato"/>
                <a:sym typeface="Lato"/>
              </a:rPr>
              <a:t>sur les </a:t>
            </a:r>
            <a:r>
              <a:rPr lang="en-US" sz="1800">
                <a:solidFill>
                  <a:srgbClr val="000000"/>
                </a:solidFill>
                <a:latin typeface="Lato Bold"/>
                <a:ea typeface="Lato Bold"/>
                <a:cs typeface="Lato Bold"/>
                <a:sym typeface="Lato Bold"/>
              </a:rPr>
              <a:t>toitures publiques.</a:t>
            </a:r>
          </a:p>
          <a:p>
            <a:pPr algn="l">
              <a:lnSpc>
                <a:spcPts val="2304"/>
              </a:lnSpc>
            </a:pPr>
            <a:endParaRPr lang="en-US" sz="1800">
              <a:solidFill>
                <a:srgbClr val="000000"/>
              </a:solidFill>
              <a:latin typeface="Lato Bold"/>
              <a:ea typeface="Lato Bold"/>
              <a:cs typeface="Lato Bold"/>
              <a:sym typeface="Lato Bold"/>
            </a:endParaRPr>
          </a:p>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Réflexion </a:t>
            </a:r>
            <a:r>
              <a:rPr lang="en-US" sz="1800">
                <a:solidFill>
                  <a:srgbClr val="000000"/>
                </a:solidFill>
                <a:latin typeface="Lato"/>
                <a:ea typeface="Lato"/>
                <a:cs typeface="Lato"/>
                <a:sym typeface="Lato"/>
              </a:rPr>
              <a:t>à donner sur les études </a:t>
            </a:r>
            <a:r>
              <a:rPr lang="en-US" sz="1800">
                <a:solidFill>
                  <a:srgbClr val="000000"/>
                </a:solidFill>
                <a:latin typeface="Lato Bold"/>
                <a:ea typeface="Lato Bold"/>
                <a:cs typeface="Lato Bold"/>
                <a:sym typeface="Lato Bold"/>
              </a:rPr>
              <a:t>hydrogène </a:t>
            </a:r>
            <a:r>
              <a:rPr lang="en-US" sz="1800">
                <a:solidFill>
                  <a:srgbClr val="000000"/>
                </a:solidFill>
                <a:latin typeface="Lato"/>
                <a:ea typeface="Lato"/>
                <a:cs typeface="Lato"/>
                <a:sym typeface="Lato"/>
              </a:rPr>
              <a:t>et </a:t>
            </a:r>
            <a:r>
              <a:rPr lang="en-US" sz="1800">
                <a:solidFill>
                  <a:srgbClr val="000000"/>
                </a:solidFill>
                <a:latin typeface="Lato Bold"/>
                <a:ea typeface="Lato Bold"/>
                <a:cs typeface="Lato Bold"/>
                <a:sym typeface="Lato Bold"/>
              </a:rPr>
              <a:t>méthanisation.</a:t>
            </a:r>
          </a:p>
          <a:p>
            <a:pPr algn="l">
              <a:lnSpc>
                <a:spcPts val="2304"/>
              </a:lnSpc>
            </a:pPr>
            <a:endParaRPr lang="en-US" sz="1800">
              <a:solidFill>
                <a:srgbClr val="000000"/>
              </a:solidFill>
              <a:latin typeface="Lato Bold"/>
              <a:ea typeface="Lato Bold"/>
              <a:cs typeface="Lato Bold"/>
              <a:sym typeface="Lato Bold"/>
            </a:endParaRPr>
          </a:p>
          <a:p>
            <a:pPr algn="l">
              <a:lnSpc>
                <a:spcPts val="2304"/>
              </a:lnSpc>
            </a:pPr>
            <a:r>
              <a:rPr lang="en-US" sz="1800">
                <a:solidFill>
                  <a:srgbClr val="000000"/>
                </a:solidFill>
                <a:latin typeface="Lato"/>
                <a:ea typeface="Lato"/>
                <a:cs typeface="Lato"/>
                <a:sym typeface="Lato"/>
              </a:rPr>
              <a:t>• Relance des </a:t>
            </a:r>
            <a:r>
              <a:rPr lang="en-US" sz="1800">
                <a:solidFill>
                  <a:srgbClr val="000000"/>
                </a:solidFill>
                <a:latin typeface="Lato Bold"/>
                <a:ea typeface="Lato Bold"/>
                <a:cs typeface="Lato Bold"/>
                <a:sym typeface="Lato Bold"/>
              </a:rPr>
              <a:t>dispositifs </a:t>
            </a:r>
            <a:r>
              <a:rPr lang="en-US" sz="1800">
                <a:solidFill>
                  <a:srgbClr val="000000"/>
                </a:solidFill>
                <a:latin typeface="Lato"/>
                <a:ea typeface="Lato"/>
                <a:cs typeface="Lato"/>
                <a:sym typeface="Lato"/>
              </a:rPr>
              <a:t>de </a:t>
            </a:r>
            <a:r>
              <a:rPr lang="en-US" sz="1800">
                <a:solidFill>
                  <a:srgbClr val="000000"/>
                </a:solidFill>
                <a:latin typeface="Lato Bold"/>
                <a:ea typeface="Lato Bold"/>
                <a:cs typeface="Lato Bold"/>
                <a:sym typeface="Lato Bold"/>
              </a:rPr>
              <a:t>développement </a:t>
            </a:r>
            <a:r>
              <a:rPr lang="en-US" sz="1800">
                <a:solidFill>
                  <a:srgbClr val="000000"/>
                </a:solidFill>
                <a:latin typeface="Lato"/>
                <a:ea typeface="Lato"/>
                <a:cs typeface="Lato"/>
                <a:sym typeface="Lato"/>
              </a:rPr>
              <a:t>de</a:t>
            </a:r>
            <a:r>
              <a:rPr lang="en-US" sz="1800">
                <a:solidFill>
                  <a:srgbClr val="000000"/>
                </a:solidFill>
                <a:latin typeface="Lato Bold"/>
                <a:ea typeface="Lato Bold"/>
                <a:cs typeface="Lato Bold"/>
                <a:sym typeface="Lato Bold"/>
              </a:rPr>
              <a:t> projets participatifs</a:t>
            </a:r>
            <a:r>
              <a:rPr lang="en-US" sz="1800">
                <a:solidFill>
                  <a:srgbClr val="000000"/>
                </a:solidFill>
                <a:latin typeface="Lato"/>
                <a:ea typeface="Lato"/>
                <a:cs typeface="Lato"/>
                <a:sym typeface="Lato"/>
              </a:rPr>
              <a:t> et citoyens.</a:t>
            </a:r>
          </a:p>
        </p:txBody>
      </p:sp>
      <p:sp>
        <p:nvSpPr>
          <p:cNvPr id="21" name="Freeform 21"/>
          <p:cNvSpPr/>
          <p:nvPr/>
        </p:nvSpPr>
        <p:spPr>
          <a:xfrm>
            <a:off x="13982191" y="1911724"/>
            <a:ext cx="2661040" cy="1868895"/>
          </a:xfrm>
          <a:custGeom>
            <a:avLst/>
            <a:gdLst/>
            <a:ahLst/>
            <a:cxnLst/>
            <a:rect l="l" t="t" r="r" b="b"/>
            <a:pathLst>
              <a:path w="2661040" h="1868895">
                <a:moveTo>
                  <a:pt x="0" y="0"/>
                </a:moveTo>
                <a:lnTo>
                  <a:pt x="2661040" y="0"/>
                </a:lnTo>
                <a:lnTo>
                  <a:pt x="2661040" y="1868894"/>
                </a:lnTo>
                <a:lnTo>
                  <a:pt x="0" y="1868894"/>
                </a:lnTo>
                <a:lnTo>
                  <a:pt x="0" y="0"/>
                </a:lnTo>
                <a:close/>
              </a:path>
            </a:pathLst>
          </a:custGeom>
          <a:blipFill>
            <a:blip r:embed="rId2"/>
            <a:stretch>
              <a:fillRect/>
            </a:stretch>
          </a:blipFill>
        </p:spPr>
        <p:txBody>
          <a:bodyPr/>
          <a:lstStyle/>
          <a:p>
            <a:endParaRPr lang="fr-FR"/>
          </a:p>
        </p:txBody>
      </p:sp>
      <p:sp>
        <p:nvSpPr>
          <p:cNvPr id="22" name="Freeform 22"/>
          <p:cNvSpPr/>
          <p:nvPr/>
        </p:nvSpPr>
        <p:spPr>
          <a:xfrm>
            <a:off x="1263503" y="2229172"/>
            <a:ext cx="3542289" cy="1508475"/>
          </a:xfrm>
          <a:custGeom>
            <a:avLst/>
            <a:gdLst/>
            <a:ahLst/>
            <a:cxnLst/>
            <a:rect l="l" t="t" r="r" b="b"/>
            <a:pathLst>
              <a:path w="3542289" h="1508475">
                <a:moveTo>
                  <a:pt x="0" y="0"/>
                </a:moveTo>
                <a:lnTo>
                  <a:pt x="3542289" y="0"/>
                </a:lnTo>
                <a:lnTo>
                  <a:pt x="3542289" y="1508474"/>
                </a:lnTo>
                <a:lnTo>
                  <a:pt x="0" y="1508474"/>
                </a:lnTo>
                <a:lnTo>
                  <a:pt x="0" y="0"/>
                </a:lnTo>
                <a:close/>
              </a:path>
            </a:pathLst>
          </a:custGeom>
          <a:blipFill>
            <a:blip r:embed="rId3"/>
            <a:stretch>
              <a:fillRect/>
            </a:stretch>
          </a:blipFill>
        </p:spPr>
        <p:txBody>
          <a:bodyPr/>
          <a:lstStyle/>
          <a:p>
            <a:endParaRPr lang="fr-F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FR"/>
          </a:p>
        </p:txBody>
      </p:sp>
      <p:grpSp>
        <p:nvGrpSpPr>
          <p:cNvPr id="3" name="Group 3"/>
          <p:cNvGrpSpPr/>
          <p:nvPr/>
        </p:nvGrpSpPr>
        <p:grpSpPr>
          <a:xfrm>
            <a:off x="0" y="6557987"/>
            <a:ext cx="13939587" cy="2059145"/>
            <a:chOff x="0" y="0"/>
            <a:chExt cx="3671331" cy="542326"/>
          </a:xfrm>
        </p:grpSpPr>
        <p:sp>
          <p:nvSpPr>
            <p:cNvPr id="4" name="Freeform 4"/>
            <p:cNvSpPr/>
            <p:nvPr/>
          </p:nvSpPr>
          <p:spPr>
            <a:xfrm>
              <a:off x="0" y="0"/>
              <a:ext cx="3671331" cy="542326"/>
            </a:xfrm>
            <a:custGeom>
              <a:avLst/>
              <a:gdLst/>
              <a:ahLst/>
              <a:cxnLst/>
              <a:rect l="l" t="t" r="r" b="b"/>
              <a:pathLst>
                <a:path w="3671331" h="542326">
                  <a:moveTo>
                    <a:pt x="2777" y="0"/>
                  </a:moveTo>
                  <a:lnTo>
                    <a:pt x="3668554" y="0"/>
                  </a:lnTo>
                  <a:cubicBezTo>
                    <a:pt x="3669291" y="0"/>
                    <a:pt x="3669997" y="293"/>
                    <a:pt x="3670518" y="813"/>
                  </a:cubicBezTo>
                  <a:cubicBezTo>
                    <a:pt x="3671039" y="1334"/>
                    <a:pt x="3671331" y="2040"/>
                    <a:pt x="3671331" y="2777"/>
                  </a:cubicBezTo>
                  <a:lnTo>
                    <a:pt x="3671331" y="539549"/>
                  </a:lnTo>
                  <a:cubicBezTo>
                    <a:pt x="3671331" y="541083"/>
                    <a:pt x="3670088" y="542326"/>
                    <a:pt x="3668554" y="542326"/>
                  </a:cubicBezTo>
                  <a:lnTo>
                    <a:pt x="2777" y="542326"/>
                  </a:lnTo>
                  <a:cubicBezTo>
                    <a:pt x="1243" y="542326"/>
                    <a:pt x="0" y="541083"/>
                    <a:pt x="0" y="539549"/>
                  </a:cubicBezTo>
                  <a:lnTo>
                    <a:pt x="0" y="2777"/>
                  </a:lnTo>
                  <a:cubicBezTo>
                    <a:pt x="0" y="1243"/>
                    <a:pt x="1243" y="0"/>
                    <a:pt x="2777" y="0"/>
                  </a:cubicBezTo>
                  <a:close/>
                </a:path>
              </a:pathLst>
            </a:custGeom>
            <a:solidFill>
              <a:srgbClr val="202020"/>
            </a:solidFill>
          </p:spPr>
          <p:txBody>
            <a:bodyPr/>
            <a:lstStyle/>
            <a:p>
              <a:endParaRPr lang="fr-FR"/>
            </a:p>
          </p:txBody>
        </p:sp>
        <p:sp>
          <p:nvSpPr>
            <p:cNvPr id="5" name="TextBox 5"/>
            <p:cNvSpPr txBox="1"/>
            <p:nvPr/>
          </p:nvSpPr>
          <p:spPr>
            <a:xfrm>
              <a:off x="0" y="-38100"/>
              <a:ext cx="3671331" cy="580426"/>
            </a:xfrm>
            <a:prstGeom prst="rect">
              <a:avLst/>
            </a:prstGeom>
          </p:spPr>
          <p:txBody>
            <a:bodyPr lIns="50800" tIns="50800" rIns="50800" bIns="50800" rtlCol="0" anchor="ctr"/>
            <a:lstStyle/>
            <a:p>
              <a:pPr algn="ctr">
                <a:lnSpc>
                  <a:spcPts val="2659"/>
                </a:lnSpc>
              </a:pPr>
              <a:r>
                <a:rPr lang="en-US" sz="1899">
                  <a:solidFill>
                    <a:srgbClr val="202020"/>
                  </a:solidFill>
                  <a:latin typeface="Open Sans 1"/>
                  <a:ea typeface="Open Sans 1"/>
                  <a:cs typeface="Open Sans 1"/>
                  <a:sym typeface="Open Sans 1"/>
                </a:rPr>
                <a:t>UNE TERRE FERTILE ET ACCUEILLANTE, À HAUT NIVEAU DE SERVICES,</a:t>
              </a:r>
            </a:p>
            <a:p>
              <a:pPr algn="ctr">
                <a:lnSpc>
                  <a:spcPts val="2659"/>
                </a:lnSpc>
              </a:pPr>
              <a:r>
                <a:rPr lang="en-US" sz="1899">
                  <a:solidFill>
                    <a:srgbClr val="202020"/>
                  </a:solidFill>
                  <a:latin typeface="Open Sans 1"/>
                  <a:ea typeface="Open Sans 1"/>
                  <a:cs typeface="Open Sans 1"/>
                  <a:sym typeface="Open Sans 1"/>
                </a:rPr>
                <a:t>VÉRITABLE JARDIN DES MÉTROPOLES AU COEUR DU PARC NATUREL</a:t>
              </a:r>
            </a:p>
            <a:p>
              <a:pPr algn="ctr">
                <a:lnSpc>
                  <a:spcPts val="2659"/>
                </a:lnSpc>
              </a:pPr>
              <a:r>
                <a:rPr lang="en-US" sz="1899">
                  <a:solidFill>
                    <a:srgbClr val="202020"/>
                  </a:solidFill>
                  <a:latin typeface="Open Sans 1"/>
                  <a:ea typeface="Open Sans 1"/>
                  <a:cs typeface="Open Sans 1"/>
                  <a:sym typeface="Open Sans 1"/>
                </a:rPr>
                <a:t>RÉGIONAL DE LORRAINE</a:t>
              </a:r>
            </a:p>
            <a:p>
              <a:pPr algn="ctr">
                <a:lnSpc>
                  <a:spcPts val="2659"/>
                </a:lnSpc>
                <a:spcBef>
                  <a:spcPct val="0"/>
                </a:spcBef>
              </a:pPr>
              <a:endParaRPr lang="en-US" sz="1899">
                <a:solidFill>
                  <a:srgbClr val="202020"/>
                </a:solidFill>
                <a:latin typeface="Open Sans 1"/>
                <a:ea typeface="Open Sans 1"/>
                <a:cs typeface="Open Sans 1"/>
                <a:sym typeface="Open Sans 1"/>
              </a:endParaRPr>
            </a:p>
          </p:txBody>
        </p:sp>
      </p:grpSp>
      <p:grpSp>
        <p:nvGrpSpPr>
          <p:cNvPr id="6" name="Group 6"/>
          <p:cNvGrpSpPr/>
          <p:nvPr/>
        </p:nvGrpSpPr>
        <p:grpSpPr>
          <a:xfrm>
            <a:off x="17349683" y="9345065"/>
            <a:ext cx="423967" cy="449940"/>
            <a:chOff x="0" y="0"/>
            <a:chExt cx="205716" cy="218319"/>
          </a:xfrm>
        </p:grpSpPr>
        <p:sp>
          <p:nvSpPr>
            <p:cNvPr id="7" name="Freeform 7"/>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8" name="TextBox 8"/>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000000"/>
                  </a:solidFill>
                  <a:latin typeface="Lato"/>
                  <a:ea typeface="Lato"/>
                  <a:cs typeface="Lato"/>
                  <a:sym typeface="Lato"/>
                </a:rPr>
                <a:t>2</a:t>
              </a:r>
            </a:p>
          </p:txBody>
        </p:sp>
      </p:grpSp>
      <p:sp>
        <p:nvSpPr>
          <p:cNvPr id="9" name="TextBox 9"/>
          <p:cNvSpPr txBox="1"/>
          <p:nvPr/>
        </p:nvSpPr>
        <p:spPr>
          <a:xfrm>
            <a:off x="605843" y="6832545"/>
            <a:ext cx="13333744" cy="1462404"/>
          </a:xfrm>
          <a:prstGeom prst="rect">
            <a:avLst/>
          </a:prstGeom>
        </p:spPr>
        <p:txBody>
          <a:bodyPr lIns="0" tIns="0" rIns="0" bIns="0" rtlCol="0" anchor="t">
            <a:spAutoFit/>
          </a:bodyPr>
          <a:lstStyle/>
          <a:p>
            <a:pPr algn="l">
              <a:lnSpc>
                <a:spcPts val="3920"/>
              </a:lnSpc>
            </a:pPr>
            <a:r>
              <a:rPr lang="en-US" sz="2800">
                <a:solidFill>
                  <a:srgbClr val="FFFFFF"/>
                </a:solidFill>
                <a:latin typeface="Montserrat"/>
                <a:ea typeface="Montserrat"/>
                <a:cs typeface="Montserrat"/>
                <a:sym typeface="Montserrat"/>
              </a:rPr>
              <a:t>UNE TERRE FERTILE ET ACCUEILLANTE, OUVERTE À HAUT NIVEAU DE SERVICES, VÉRITABLE JARDIN DES MÉTROPOLES AU COEUR DU PARC NATUREL RÉGIONAL DE LORRAINE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230600" cy="8541335"/>
            <a:chOff x="0" y="0"/>
            <a:chExt cx="4274726" cy="2249570"/>
          </a:xfrm>
        </p:grpSpPr>
        <p:sp>
          <p:nvSpPr>
            <p:cNvPr id="6" name="Freeform 6"/>
            <p:cNvSpPr/>
            <p:nvPr/>
          </p:nvSpPr>
          <p:spPr>
            <a:xfrm>
              <a:off x="0" y="0"/>
              <a:ext cx="4274726" cy="2249570"/>
            </a:xfrm>
            <a:custGeom>
              <a:avLst/>
              <a:gdLst/>
              <a:ahLst/>
              <a:cxnLst/>
              <a:rect l="l" t="t" r="r" b="b"/>
              <a:pathLst>
                <a:path w="4274726" h="2249570">
                  <a:moveTo>
                    <a:pt x="0" y="0"/>
                  </a:moveTo>
                  <a:lnTo>
                    <a:pt x="4274726" y="0"/>
                  </a:lnTo>
                  <a:lnTo>
                    <a:pt x="4274726" y="2249570"/>
                  </a:lnTo>
                  <a:lnTo>
                    <a:pt x="0" y="2249570"/>
                  </a:lnTo>
                  <a:close/>
                </a:path>
              </a:pathLst>
            </a:custGeom>
            <a:solidFill>
              <a:srgbClr val="F4F3F3"/>
            </a:solidFill>
          </p:spPr>
          <p:txBody>
            <a:bodyPr/>
            <a:lstStyle/>
            <a:p>
              <a:endParaRPr lang="fr-FR"/>
            </a:p>
          </p:txBody>
        </p:sp>
        <p:sp>
          <p:nvSpPr>
            <p:cNvPr id="7" name="TextBox 7"/>
            <p:cNvSpPr txBox="1"/>
            <p:nvPr/>
          </p:nvSpPr>
          <p:spPr>
            <a:xfrm>
              <a:off x="0" y="-38100"/>
              <a:ext cx="4274726" cy="228767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690582" y="0"/>
            <a:ext cx="5606943" cy="571652"/>
            <a:chOff x="0" y="0"/>
            <a:chExt cx="1387576" cy="141469"/>
          </a:xfrm>
        </p:grpSpPr>
        <p:sp>
          <p:nvSpPr>
            <p:cNvPr id="9" name="Freeform 9"/>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10" name="TextBox 10"/>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087013" y="2244354"/>
            <a:ext cx="5745964" cy="3086100"/>
            <a:chOff x="0" y="0"/>
            <a:chExt cx="1513340" cy="812800"/>
          </a:xfrm>
        </p:grpSpPr>
        <p:sp>
          <p:nvSpPr>
            <p:cNvPr id="12" name="Freeform 12"/>
            <p:cNvSpPr/>
            <p:nvPr/>
          </p:nvSpPr>
          <p:spPr>
            <a:xfrm>
              <a:off x="0" y="0"/>
              <a:ext cx="1513340" cy="812800"/>
            </a:xfrm>
            <a:custGeom>
              <a:avLst/>
              <a:gdLst/>
              <a:ahLst/>
              <a:cxnLst/>
              <a:rect l="l" t="t" r="r" b="b"/>
              <a:pathLst>
                <a:path w="1513340" h="812800">
                  <a:moveTo>
                    <a:pt x="0" y="0"/>
                  </a:moveTo>
                  <a:lnTo>
                    <a:pt x="1513340" y="0"/>
                  </a:lnTo>
                  <a:lnTo>
                    <a:pt x="1513340" y="812800"/>
                  </a:lnTo>
                  <a:lnTo>
                    <a:pt x="0" y="812800"/>
                  </a:lnTo>
                  <a:close/>
                </a:path>
              </a:pathLst>
            </a:custGeom>
            <a:solidFill>
              <a:srgbClr val="8FC744"/>
            </a:solidFill>
          </p:spPr>
          <p:txBody>
            <a:bodyPr/>
            <a:lstStyle/>
            <a:p>
              <a:endParaRPr lang="fr-FR"/>
            </a:p>
          </p:txBody>
        </p:sp>
        <p:sp>
          <p:nvSpPr>
            <p:cNvPr id="13" name="TextBox 13"/>
            <p:cNvSpPr txBox="1"/>
            <p:nvPr/>
          </p:nvSpPr>
          <p:spPr>
            <a:xfrm>
              <a:off x="0" y="-38100"/>
              <a:ext cx="151334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06074" y="6318220"/>
            <a:ext cx="8912530" cy="315353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Sensibilisation à la sobriété énergétique à destination du grand public et des scolaires :</a:t>
            </a:r>
          </a:p>
          <a:p>
            <a:pPr marL="388620" lvl="1" indent="-194310" algn="l">
              <a:lnSpc>
                <a:spcPts val="2304"/>
              </a:lnSpc>
              <a:buFont typeface="Arial"/>
              <a:buChar char="•"/>
            </a:pPr>
            <a:r>
              <a:rPr lang="en-US" sz="1800">
                <a:solidFill>
                  <a:srgbClr val="000000"/>
                </a:solidFill>
                <a:latin typeface="Lato"/>
                <a:ea typeface="Lato"/>
                <a:cs typeface="Lato"/>
                <a:sym typeface="Lato"/>
              </a:rPr>
              <a:t>Mise en place du programme Watty dans les écoles du territoire : 6 classes ont pu en bénéficier.</a:t>
            </a:r>
          </a:p>
          <a:p>
            <a:pPr marL="388620" lvl="1" indent="-194310" algn="l">
              <a:lnSpc>
                <a:spcPts val="2304"/>
              </a:lnSpc>
              <a:buFont typeface="Arial"/>
              <a:buChar char="•"/>
            </a:pPr>
            <a:r>
              <a:rPr lang="en-US" sz="1800">
                <a:solidFill>
                  <a:srgbClr val="000000"/>
                </a:solidFill>
                <a:latin typeface="Lato"/>
                <a:ea typeface="Lato"/>
                <a:cs typeface="Lato"/>
                <a:sym typeface="Lato"/>
              </a:rPr>
              <a:t>100 entretiens téléphoniques ou visioconférences d'éco-exemplarité de la CCM&amp;M.</a:t>
            </a:r>
          </a:p>
          <a:p>
            <a:pPr marL="388620" lvl="1" indent="-194310" algn="l">
              <a:lnSpc>
                <a:spcPts val="2304"/>
              </a:lnSpc>
              <a:buFont typeface="Arial"/>
              <a:buChar char="•"/>
            </a:pPr>
            <a:r>
              <a:rPr lang="en-US" sz="1800">
                <a:solidFill>
                  <a:srgbClr val="000000"/>
                </a:solidFill>
                <a:latin typeface="Lato"/>
                <a:ea typeface="Lato"/>
                <a:cs typeface="Lato"/>
                <a:sym typeface="Lato"/>
              </a:rPr>
              <a:t>Déploiement depuis 2019 du Télétravail et de la visioconférence.</a:t>
            </a:r>
          </a:p>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Baisses de consommation énergétiques</a:t>
            </a:r>
          </a:p>
          <a:p>
            <a:pPr marL="388620" lvl="1" indent="-194310" algn="l">
              <a:lnSpc>
                <a:spcPts val="2304"/>
              </a:lnSpc>
              <a:buFont typeface="Arial"/>
              <a:buChar char="•"/>
            </a:pPr>
            <a:r>
              <a:rPr lang="en-US" sz="1800">
                <a:solidFill>
                  <a:srgbClr val="000000"/>
                </a:solidFill>
                <a:latin typeface="Lato"/>
                <a:ea typeface="Lato"/>
                <a:cs typeface="Lato"/>
                <a:sym typeface="Lato"/>
              </a:rPr>
              <a:t>Site Ancy-Dornot : Baisse de 71% de la consommation d'électricité et de 55% de la consommation de gaz entre 2022 et 2023.</a:t>
            </a:r>
          </a:p>
          <a:p>
            <a:pPr marL="388620" lvl="1" indent="-194310" algn="l">
              <a:lnSpc>
                <a:spcPts val="2304"/>
              </a:lnSpc>
              <a:buFont typeface="Arial"/>
              <a:buChar char="•"/>
            </a:pPr>
            <a:r>
              <a:rPr lang="en-US" sz="1800">
                <a:solidFill>
                  <a:srgbClr val="000000"/>
                </a:solidFill>
                <a:latin typeface="Lato"/>
                <a:ea typeface="Lato"/>
                <a:cs typeface="Lato"/>
                <a:sym typeface="Lato"/>
              </a:rPr>
              <a:t>Relampage d'Actisud et extinction nocturne : Baisse de 60% de la consommation électrique.</a:t>
            </a:r>
          </a:p>
        </p:txBody>
      </p:sp>
      <p:sp>
        <p:nvSpPr>
          <p:cNvPr id="15" name="TextBox 15"/>
          <p:cNvSpPr txBox="1"/>
          <p:nvPr/>
        </p:nvSpPr>
        <p:spPr>
          <a:xfrm>
            <a:off x="11141810" y="6318220"/>
            <a:ext cx="5740116" cy="286778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Remplacement </a:t>
            </a:r>
            <a:r>
              <a:rPr lang="en-US" sz="1800">
                <a:solidFill>
                  <a:srgbClr val="000000"/>
                </a:solidFill>
                <a:latin typeface="Lato"/>
                <a:ea typeface="Lato"/>
                <a:cs typeface="Lato"/>
                <a:sym typeface="Lato"/>
              </a:rPr>
              <a:t>progressif du matériel </a:t>
            </a:r>
            <a:r>
              <a:rPr lang="en-US" sz="1800">
                <a:solidFill>
                  <a:srgbClr val="000000"/>
                </a:solidFill>
                <a:latin typeface="Lato Bold"/>
                <a:ea typeface="Lato Bold"/>
                <a:cs typeface="Lato Bold"/>
                <a:sym typeface="Lato Bold"/>
              </a:rPr>
              <a:t>technique </a:t>
            </a:r>
            <a:r>
              <a:rPr lang="en-US" sz="1800">
                <a:solidFill>
                  <a:srgbClr val="000000"/>
                </a:solidFill>
                <a:latin typeface="Lato"/>
                <a:ea typeface="Lato"/>
                <a:cs typeface="Lato"/>
                <a:sym typeface="Lato"/>
              </a:rPr>
              <a:t>en </a:t>
            </a:r>
            <a:r>
              <a:rPr lang="en-US" sz="1800">
                <a:solidFill>
                  <a:srgbClr val="000000"/>
                </a:solidFill>
                <a:latin typeface="Lato Bold"/>
                <a:ea typeface="Lato Bold"/>
                <a:cs typeface="Lato Bold"/>
                <a:sym typeface="Lato Bold"/>
              </a:rPr>
              <a:t>électrique</a:t>
            </a:r>
          </a:p>
          <a:p>
            <a:pPr algn="l">
              <a:lnSpc>
                <a:spcPts val="2304"/>
              </a:lnSpc>
            </a:pPr>
            <a:r>
              <a:rPr lang="en-US" sz="1800">
                <a:solidFill>
                  <a:srgbClr val="000000"/>
                </a:solidFill>
                <a:latin typeface="Lato"/>
                <a:ea typeface="Lato"/>
                <a:cs typeface="Lato"/>
                <a:sym typeface="Lato"/>
              </a:rPr>
              <a:t>• Poursuite du plan de </a:t>
            </a:r>
            <a:r>
              <a:rPr lang="en-US" sz="1800">
                <a:solidFill>
                  <a:srgbClr val="000000"/>
                </a:solidFill>
                <a:latin typeface="Lato Bold"/>
                <a:ea typeface="Lato Bold"/>
                <a:cs typeface="Lato Bold"/>
                <a:sym typeface="Lato Bold"/>
              </a:rPr>
              <a:t>sobriété :</a:t>
            </a:r>
          </a:p>
          <a:p>
            <a:pPr marL="388620" lvl="1" indent="-194310" algn="l">
              <a:lnSpc>
                <a:spcPts val="2304"/>
              </a:lnSpc>
              <a:buFont typeface="Arial"/>
              <a:buChar char="•"/>
            </a:pPr>
            <a:r>
              <a:rPr lang="en-US" sz="1800">
                <a:solidFill>
                  <a:srgbClr val="000000"/>
                </a:solidFill>
                <a:latin typeface="Lato"/>
                <a:ea typeface="Lato"/>
                <a:cs typeface="Lato"/>
                <a:sym typeface="Lato"/>
              </a:rPr>
              <a:t>Étude sur l’électrification de la flotte de véhicules de la communauté de communes et des services communs.</a:t>
            </a:r>
          </a:p>
          <a:p>
            <a:pPr algn="l">
              <a:lnSpc>
                <a:spcPts val="2304"/>
              </a:lnSpc>
            </a:pPr>
            <a:r>
              <a:rPr lang="en-US" sz="1800">
                <a:solidFill>
                  <a:srgbClr val="000000"/>
                </a:solidFill>
                <a:latin typeface="Lato"/>
                <a:ea typeface="Lato"/>
                <a:cs typeface="Lato"/>
                <a:sym typeface="Lato"/>
              </a:rPr>
              <a:t>• Poursuite des </a:t>
            </a:r>
            <a:r>
              <a:rPr lang="en-US" sz="1800">
                <a:solidFill>
                  <a:srgbClr val="000000"/>
                </a:solidFill>
                <a:latin typeface="Lato Bold"/>
                <a:ea typeface="Lato Bold"/>
                <a:cs typeface="Lato Bold"/>
                <a:sym typeface="Lato Bold"/>
              </a:rPr>
              <a:t>animations grand public et scolaires.</a:t>
            </a:r>
          </a:p>
          <a:p>
            <a:pPr algn="l">
              <a:lnSpc>
                <a:spcPts val="2304"/>
              </a:lnSpc>
            </a:pPr>
            <a:r>
              <a:rPr lang="en-US" sz="1800">
                <a:solidFill>
                  <a:srgbClr val="000000"/>
                </a:solidFill>
                <a:latin typeface="Lato"/>
                <a:ea typeface="Lato"/>
                <a:cs typeface="Lato"/>
                <a:sym typeface="Lato"/>
              </a:rPr>
              <a:t>• Mise en place d'un s</a:t>
            </a:r>
            <a:r>
              <a:rPr lang="en-US" sz="1800">
                <a:solidFill>
                  <a:srgbClr val="000000"/>
                </a:solidFill>
                <a:latin typeface="Lato Bold"/>
                <a:ea typeface="Lato Bold"/>
                <a:cs typeface="Lato Bold"/>
                <a:sym typeface="Lato Bold"/>
              </a:rPr>
              <a:t>chéma durable du patrimoine</a:t>
            </a:r>
            <a:r>
              <a:rPr lang="en-US" sz="1800">
                <a:solidFill>
                  <a:srgbClr val="000000"/>
                </a:solidFill>
                <a:latin typeface="Lato"/>
                <a:ea typeface="Lato"/>
                <a:cs typeface="Lato"/>
                <a:sym typeface="Lato"/>
              </a:rPr>
              <a:t> :</a:t>
            </a:r>
          </a:p>
          <a:p>
            <a:pPr marL="388620" lvl="1" indent="-194310" algn="l">
              <a:lnSpc>
                <a:spcPts val="2304"/>
              </a:lnSpc>
              <a:buFont typeface="Arial"/>
              <a:buChar char="•"/>
            </a:pPr>
            <a:r>
              <a:rPr lang="en-US" sz="1800">
                <a:solidFill>
                  <a:srgbClr val="000000"/>
                </a:solidFill>
                <a:latin typeface="Lato"/>
                <a:ea typeface="Lato"/>
                <a:cs typeface="Lato"/>
                <a:sym typeface="Lato"/>
              </a:rPr>
              <a:t>Projet de rénovation énergétique du bâtiment siège de la CCM&amp;M à Thiaucourt-Regniéville. </a:t>
            </a:r>
          </a:p>
        </p:txBody>
      </p:sp>
      <p:sp>
        <p:nvSpPr>
          <p:cNvPr id="16" name="TextBox 16"/>
          <p:cNvSpPr txBox="1"/>
          <p:nvPr/>
        </p:nvSpPr>
        <p:spPr>
          <a:xfrm>
            <a:off x="3772536" y="3892179"/>
            <a:ext cx="4798056" cy="115328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Un aménagement durable du territoire</a:t>
            </a:r>
          </a:p>
          <a:p>
            <a:pPr algn="l">
              <a:lnSpc>
                <a:spcPts val="2304"/>
              </a:lnSpc>
            </a:pPr>
            <a:r>
              <a:rPr lang="en-US" sz="1800">
                <a:solidFill>
                  <a:srgbClr val="000000"/>
                </a:solidFill>
                <a:latin typeface="Lato"/>
                <a:ea typeface="Lato"/>
                <a:cs typeface="Lato"/>
                <a:sym typeface="Lato"/>
              </a:rPr>
              <a:t>• Un territoire qui préserve sa biodiversité et ses ressources naturelles</a:t>
            </a:r>
          </a:p>
          <a:p>
            <a:pPr algn="l">
              <a:lnSpc>
                <a:spcPts val="2304"/>
              </a:lnSpc>
            </a:pPr>
            <a:r>
              <a:rPr lang="en-US" sz="1800">
                <a:solidFill>
                  <a:srgbClr val="000000"/>
                </a:solidFill>
                <a:latin typeface="Lato"/>
                <a:ea typeface="Lato"/>
                <a:cs typeface="Lato"/>
                <a:sym typeface="Lato"/>
              </a:rPr>
              <a:t>• Un territoire qui améliore sa qualité de l’air </a:t>
            </a:r>
          </a:p>
        </p:txBody>
      </p:sp>
      <p:grpSp>
        <p:nvGrpSpPr>
          <p:cNvPr id="17" name="Group 17"/>
          <p:cNvGrpSpPr/>
          <p:nvPr/>
        </p:nvGrpSpPr>
        <p:grpSpPr>
          <a:xfrm>
            <a:off x="10095372" y="2229172"/>
            <a:ext cx="5745964" cy="3086100"/>
            <a:chOff x="0" y="0"/>
            <a:chExt cx="1513340" cy="812800"/>
          </a:xfrm>
        </p:grpSpPr>
        <p:sp>
          <p:nvSpPr>
            <p:cNvPr id="18" name="Freeform 18"/>
            <p:cNvSpPr/>
            <p:nvPr/>
          </p:nvSpPr>
          <p:spPr>
            <a:xfrm>
              <a:off x="0" y="0"/>
              <a:ext cx="1513340" cy="812800"/>
            </a:xfrm>
            <a:custGeom>
              <a:avLst/>
              <a:gdLst/>
              <a:ahLst/>
              <a:cxnLst/>
              <a:rect l="l" t="t" r="r" b="b"/>
              <a:pathLst>
                <a:path w="1513340" h="812800">
                  <a:moveTo>
                    <a:pt x="0" y="0"/>
                  </a:moveTo>
                  <a:lnTo>
                    <a:pt x="1513340" y="0"/>
                  </a:lnTo>
                  <a:lnTo>
                    <a:pt x="1513340" y="812800"/>
                  </a:lnTo>
                  <a:lnTo>
                    <a:pt x="0" y="812800"/>
                  </a:lnTo>
                  <a:close/>
                </a:path>
              </a:pathLst>
            </a:custGeom>
            <a:solidFill>
              <a:srgbClr val="8FC744"/>
            </a:solidFill>
          </p:spPr>
          <p:txBody>
            <a:bodyPr/>
            <a:lstStyle/>
            <a:p>
              <a:endParaRPr lang="fr-FR"/>
            </a:p>
          </p:txBody>
        </p:sp>
        <p:sp>
          <p:nvSpPr>
            <p:cNvPr id="19" name="TextBox 19"/>
            <p:cNvSpPr txBox="1"/>
            <p:nvPr/>
          </p:nvSpPr>
          <p:spPr>
            <a:xfrm>
              <a:off x="0" y="-38100"/>
              <a:ext cx="1513340" cy="8509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10659350" y="3892179"/>
            <a:ext cx="4834704" cy="115328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Une amélioration continue de la gestion des déchets</a:t>
            </a:r>
          </a:p>
          <a:p>
            <a:pPr algn="l">
              <a:lnSpc>
                <a:spcPts val="2304"/>
              </a:lnSpc>
            </a:pPr>
            <a:r>
              <a:rPr lang="en-US" sz="1800">
                <a:solidFill>
                  <a:srgbClr val="000000"/>
                </a:solidFill>
                <a:latin typeface="Lato"/>
                <a:ea typeface="Lato"/>
                <a:cs typeface="Lato"/>
                <a:sym typeface="Lato"/>
              </a:rPr>
              <a:t>• Une économie respectueuse de l’environnement </a:t>
            </a:r>
          </a:p>
        </p:txBody>
      </p:sp>
      <p:sp>
        <p:nvSpPr>
          <p:cNvPr id="21" name="TextBox 21"/>
          <p:cNvSpPr txBox="1"/>
          <p:nvPr/>
        </p:nvSpPr>
        <p:spPr>
          <a:xfrm>
            <a:off x="2522968" y="1142232"/>
            <a:ext cx="8811676"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ENERGIES</a:t>
            </a:r>
          </a:p>
        </p:txBody>
      </p:sp>
      <p:sp>
        <p:nvSpPr>
          <p:cNvPr id="22" name="TextBox 22"/>
          <p:cNvSpPr txBox="1"/>
          <p:nvPr/>
        </p:nvSpPr>
        <p:spPr>
          <a:xfrm>
            <a:off x="162999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11</a:t>
            </a:r>
          </a:p>
        </p:txBody>
      </p:sp>
      <p:sp>
        <p:nvSpPr>
          <p:cNvPr id="23" name="TextBox 23"/>
          <p:cNvSpPr txBox="1"/>
          <p:nvPr/>
        </p:nvSpPr>
        <p:spPr>
          <a:xfrm>
            <a:off x="10821108" y="5535429"/>
            <a:ext cx="331577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24" name="TextBox 24"/>
          <p:cNvSpPr txBox="1"/>
          <p:nvPr/>
        </p:nvSpPr>
        <p:spPr>
          <a:xfrm>
            <a:off x="3411747" y="3455434"/>
            <a:ext cx="331577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25" name="TextBox 25"/>
          <p:cNvSpPr txBox="1"/>
          <p:nvPr/>
        </p:nvSpPr>
        <p:spPr>
          <a:xfrm>
            <a:off x="10318604" y="3455434"/>
            <a:ext cx="331577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26" name="TextBox 26"/>
          <p:cNvSpPr txBox="1"/>
          <p:nvPr/>
        </p:nvSpPr>
        <p:spPr>
          <a:xfrm>
            <a:off x="12811563"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
        <p:nvSpPr>
          <p:cNvPr id="27" name="TextBox 27"/>
          <p:cNvSpPr txBox="1"/>
          <p:nvPr/>
        </p:nvSpPr>
        <p:spPr>
          <a:xfrm>
            <a:off x="1406074" y="5535429"/>
            <a:ext cx="7426903"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L’AXE 4 DU PCAET</a:t>
            </a:r>
          </a:p>
          <a:p>
            <a:pPr algn="l">
              <a:lnSpc>
                <a:spcPts val="2702"/>
              </a:lnSpc>
            </a:pPr>
            <a:r>
              <a:rPr lang="en-US" sz="1930" spc="484">
                <a:solidFill>
                  <a:srgbClr val="000000"/>
                </a:solidFill>
                <a:latin typeface="Lato Bold"/>
                <a:ea typeface="Lato Bold"/>
                <a:cs typeface="Lato Bold"/>
                <a:sym typeface="Lato Bold"/>
              </a:rPr>
              <a:t>UN TERRITOIRE MOBILISATEUR ET ENGAGÉ</a:t>
            </a:r>
          </a:p>
        </p:txBody>
      </p:sp>
      <p:sp>
        <p:nvSpPr>
          <p:cNvPr id="28" name="TextBox 28"/>
          <p:cNvSpPr txBox="1"/>
          <p:nvPr/>
        </p:nvSpPr>
        <p:spPr>
          <a:xfrm>
            <a:off x="3411747" y="2309651"/>
            <a:ext cx="5522732" cy="1017770"/>
          </a:xfrm>
          <a:prstGeom prst="rect">
            <a:avLst/>
          </a:prstGeom>
        </p:spPr>
        <p:txBody>
          <a:bodyPr lIns="0" tIns="0" rIns="0" bIns="0" rtlCol="0" anchor="t">
            <a:spAutoFit/>
          </a:bodyPr>
          <a:lstStyle/>
          <a:p>
            <a:pPr algn="ctr">
              <a:lnSpc>
                <a:spcPts val="2702"/>
              </a:lnSpc>
            </a:pPr>
            <a:r>
              <a:rPr lang="en-US" sz="1930" spc="484">
                <a:solidFill>
                  <a:srgbClr val="000000"/>
                </a:solidFill>
                <a:latin typeface="Lato"/>
                <a:ea typeface="Lato"/>
                <a:cs typeface="Lato"/>
                <a:sym typeface="Lato"/>
              </a:rPr>
              <a:t>AXE 2 DU PCAET</a:t>
            </a:r>
          </a:p>
          <a:p>
            <a:pPr algn="ctr">
              <a:lnSpc>
                <a:spcPts val="2702"/>
              </a:lnSpc>
            </a:pPr>
            <a:r>
              <a:rPr lang="en-US" sz="1930" spc="484">
                <a:solidFill>
                  <a:srgbClr val="000000"/>
                </a:solidFill>
                <a:latin typeface="Lato Bold"/>
                <a:ea typeface="Lato Bold"/>
                <a:cs typeface="Lato Bold"/>
                <a:sym typeface="Lato Bold"/>
              </a:rPr>
              <a:t>UN TERRITOIRE RÉSILIENT AU CHANGEMENT CLIMATIQUE</a:t>
            </a:r>
          </a:p>
        </p:txBody>
      </p:sp>
      <p:sp>
        <p:nvSpPr>
          <p:cNvPr id="29" name="TextBox 29"/>
          <p:cNvSpPr txBox="1"/>
          <p:nvPr/>
        </p:nvSpPr>
        <p:spPr>
          <a:xfrm>
            <a:off x="10318604" y="2309651"/>
            <a:ext cx="5522732" cy="1017770"/>
          </a:xfrm>
          <a:prstGeom prst="rect">
            <a:avLst/>
          </a:prstGeom>
        </p:spPr>
        <p:txBody>
          <a:bodyPr lIns="0" tIns="0" rIns="0" bIns="0" rtlCol="0" anchor="t">
            <a:spAutoFit/>
          </a:bodyPr>
          <a:lstStyle/>
          <a:p>
            <a:pPr algn="ctr">
              <a:lnSpc>
                <a:spcPts val="2702"/>
              </a:lnSpc>
            </a:pPr>
            <a:r>
              <a:rPr lang="en-US" sz="1930" spc="484">
                <a:solidFill>
                  <a:srgbClr val="000000"/>
                </a:solidFill>
                <a:latin typeface="Lato"/>
                <a:ea typeface="Lato"/>
                <a:cs typeface="Lato"/>
                <a:sym typeface="Lato"/>
              </a:rPr>
              <a:t>AXE 3 DU PCAET</a:t>
            </a:r>
          </a:p>
          <a:p>
            <a:pPr algn="ctr">
              <a:lnSpc>
                <a:spcPts val="2702"/>
              </a:lnSpc>
            </a:pPr>
            <a:r>
              <a:rPr lang="en-US" sz="1930" spc="484">
                <a:solidFill>
                  <a:srgbClr val="000000"/>
                </a:solidFill>
                <a:latin typeface="Lato Bold"/>
                <a:ea typeface="Lato Bold"/>
                <a:cs typeface="Lato Bold"/>
                <a:sym typeface="Lato Bold"/>
              </a:rPr>
              <a:t>UN DÉVELOPPEMENT ÉCONOMIQUE DU TERRITOIRE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97760" y="0"/>
            <a:ext cx="9388363" cy="10287000"/>
            <a:chOff x="0" y="0"/>
            <a:chExt cx="2472655" cy="2709333"/>
          </a:xfrm>
        </p:grpSpPr>
        <p:sp>
          <p:nvSpPr>
            <p:cNvPr id="3" name="Freeform 3"/>
            <p:cNvSpPr/>
            <p:nvPr/>
          </p:nvSpPr>
          <p:spPr>
            <a:xfrm>
              <a:off x="0" y="0"/>
              <a:ext cx="2472655" cy="2709333"/>
            </a:xfrm>
            <a:custGeom>
              <a:avLst/>
              <a:gdLst/>
              <a:ahLst/>
              <a:cxnLst/>
              <a:rect l="l" t="t" r="r" b="b"/>
              <a:pathLst>
                <a:path w="2472655" h="2709333">
                  <a:moveTo>
                    <a:pt x="0" y="0"/>
                  </a:moveTo>
                  <a:lnTo>
                    <a:pt x="2472655" y="0"/>
                  </a:lnTo>
                  <a:lnTo>
                    <a:pt x="2472655"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472655"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0" y="0"/>
            <a:ext cx="5606943" cy="571652"/>
            <a:chOff x="0" y="0"/>
            <a:chExt cx="1387576" cy="141469"/>
          </a:xfrm>
        </p:grpSpPr>
        <p:sp>
          <p:nvSpPr>
            <p:cNvPr id="9" name="Freeform 9"/>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10" name="TextBox 10"/>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761322" y="7319662"/>
            <a:ext cx="6256141" cy="1490690"/>
          </a:xfrm>
          <a:custGeom>
            <a:avLst/>
            <a:gdLst/>
            <a:ahLst/>
            <a:cxnLst/>
            <a:rect l="l" t="t" r="r" b="b"/>
            <a:pathLst>
              <a:path w="6256141" h="1490690">
                <a:moveTo>
                  <a:pt x="0" y="0"/>
                </a:moveTo>
                <a:lnTo>
                  <a:pt x="6256142" y="0"/>
                </a:lnTo>
                <a:lnTo>
                  <a:pt x="6256142" y="1490690"/>
                </a:lnTo>
                <a:lnTo>
                  <a:pt x="0" y="1490690"/>
                </a:lnTo>
                <a:lnTo>
                  <a:pt x="0" y="0"/>
                </a:lnTo>
                <a:close/>
              </a:path>
            </a:pathLst>
          </a:custGeom>
          <a:blipFill>
            <a:blip r:embed="rId2"/>
            <a:stretch>
              <a:fillRect/>
            </a:stretch>
          </a:blipFill>
        </p:spPr>
        <p:txBody>
          <a:bodyPr/>
          <a:lstStyle/>
          <a:p>
            <a:endParaRPr lang="fr-FR"/>
          </a:p>
        </p:txBody>
      </p:sp>
      <p:sp>
        <p:nvSpPr>
          <p:cNvPr id="12" name="TextBox 12"/>
          <p:cNvSpPr txBox="1"/>
          <p:nvPr/>
        </p:nvSpPr>
        <p:spPr>
          <a:xfrm>
            <a:off x="1444367" y="3624562"/>
            <a:ext cx="7081298" cy="401078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GEMAPI :</a:t>
            </a:r>
          </a:p>
          <a:p>
            <a:pPr marL="388620" lvl="1" indent="-194310" algn="l">
              <a:lnSpc>
                <a:spcPts val="2304"/>
              </a:lnSpc>
              <a:buFont typeface="Arial"/>
              <a:buChar char="•"/>
            </a:pPr>
            <a:r>
              <a:rPr lang="en-US" sz="1800">
                <a:solidFill>
                  <a:srgbClr val="000000"/>
                </a:solidFill>
                <a:latin typeface="Lato"/>
                <a:ea typeface="Lato"/>
                <a:cs typeface="Lato"/>
                <a:sym typeface="Lato"/>
              </a:rPr>
              <a:t>100 km de cours d'eau </a:t>
            </a:r>
            <a:r>
              <a:rPr lang="en-US" sz="1800">
                <a:solidFill>
                  <a:srgbClr val="000000"/>
                </a:solidFill>
                <a:latin typeface="Lato Bold"/>
                <a:ea typeface="Lato Bold"/>
                <a:cs typeface="Lato Bold"/>
                <a:sym typeface="Lato Bold"/>
              </a:rPr>
              <a:t>restaurés </a:t>
            </a:r>
            <a:r>
              <a:rPr lang="en-US" sz="1800">
                <a:solidFill>
                  <a:srgbClr val="000000"/>
                </a:solidFill>
                <a:latin typeface="Lato"/>
                <a:ea typeface="Lato"/>
                <a:cs typeface="Lato"/>
                <a:sym typeface="Lato"/>
              </a:rPr>
              <a:t>depuis 10 ans Rupt-de-Mad, Grosrouvres, l'Esch, l'Yron et ses affluents, Grandfontaine. </a:t>
            </a:r>
          </a:p>
          <a:p>
            <a:pPr marL="388620" lvl="1" indent="-194310" algn="l">
              <a:lnSpc>
                <a:spcPts val="2304"/>
              </a:lnSpc>
              <a:buFont typeface="Arial"/>
              <a:buChar char="•"/>
            </a:pPr>
            <a:r>
              <a:rPr lang="en-US" sz="1800">
                <a:solidFill>
                  <a:srgbClr val="000000"/>
                </a:solidFill>
                <a:latin typeface="Lato Bold"/>
                <a:ea typeface="Lato Bold"/>
                <a:cs typeface="Lato Bold"/>
                <a:sym typeface="Lato Bold"/>
              </a:rPr>
              <a:t>Transfert de la compétence prévention des inondations</a:t>
            </a:r>
            <a:r>
              <a:rPr lang="en-US" sz="1800">
                <a:solidFill>
                  <a:srgbClr val="000000"/>
                </a:solidFill>
                <a:latin typeface="Lato"/>
                <a:ea typeface="Lato"/>
                <a:cs typeface="Lato"/>
                <a:sym typeface="Lato"/>
              </a:rPr>
              <a:t> vers le syndicat mixte Moselle Aval</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Eau et assainissement : </a:t>
            </a:r>
          </a:p>
          <a:p>
            <a:pPr marL="388620" lvl="1" indent="-194310" algn="l">
              <a:lnSpc>
                <a:spcPts val="2304"/>
              </a:lnSpc>
              <a:buFont typeface="Arial"/>
              <a:buChar char="•"/>
            </a:pPr>
            <a:r>
              <a:rPr lang="en-US" sz="1800">
                <a:solidFill>
                  <a:srgbClr val="000000"/>
                </a:solidFill>
                <a:latin typeface="Lato Bold"/>
                <a:ea typeface="Lato Bold"/>
                <a:cs typeface="Lato Bold"/>
                <a:sym typeface="Lato Bold"/>
              </a:rPr>
              <a:t>Préparation </a:t>
            </a:r>
            <a:r>
              <a:rPr lang="en-US" sz="1800">
                <a:solidFill>
                  <a:srgbClr val="000000"/>
                </a:solidFill>
                <a:latin typeface="Lato"/>
                <a:ea typeface="Lato"/>
                <a:cs typeface="Lato"/>
                <a:sym typeface="Lato"/>
              </a:rPr>
              <a:t>du </a:t>
            </a:r>
            <a:r>
              <a:rPr lang="en-US" sz="1800">
                <a:solidFill>
                  <a:srgbClr val="000000"/>
                </a:solidFill>
                <a:latin typeface="Lato Bold"/>
                <a:ea typeface="Lato Bold"/>
                <a:cs typeface="Lato Bold"/>
                <a:sym typeface="Lato Bold"/>
              </a:rPr>
              <a:t>transfert effectif</a:t>
            </a:r>
            <a:r>
              <a:rPr lang="en-US" sz="1800">
                <a:solidFill>
                  <a:srgbClr val="000000"/>
                </a:solidFill>
                <a:latin typeface="Lato"/>
                <a:ea typeface="Lato"/>
                <a:cs typeface="Lato"/>
                <a:sym typeface="Lato"/>
              </a:rPr>
              <a:t> de la </a:t>
            </a:r>
            <a:r>
              <a:rPr lang="en-US" sz="1800">
                <a:solidFill>
                  <a:srgbClr val="000000"/>
                </a:solidFill>
                <a:latin typeface="Lato Bold"/>
                <a:ea typeface="Lato Bold"/>
                <a:cs typeface="Lato Bold"/>
                <a:sym typeface="Lato Bold"/>
              </a:rPr>
              <a:t>compétence eau et assainissement</a:t>
            </a:r>
            <a:r>
              <a:rPr lang="en-US" sz="1800">
                <a:solidFill>
                  <a:srgbClr val="000000"/>
                </a:solidFill>
                <a:latin typeface="Lato"/>
                <a:ea typeface="Lato"/>
                <a:cs typeface="Lato"/>
                <a:sym typeface="Lato"/>
              </a:rPr>
              <a:t> avec le MMD54*</a:t>
            </a:r>
          </a:p>
          <a:p>
            <a:pPr marL="388620" lvl="1" indent="-194310" algn="l">
              <a:lnSpc>
                <a:spcPts val="2304"/>
              </a:lnSpc>
              <a:buFont typeface="Arial"/>
              <a:buChar char="•"/>
            </a:pPr>
            <a:r>
              <a:rPr lang="en-US" sz="1800">
                <a:solidFill>
                  <a:srgbClr val="000000"/>
                </a:solidFill>
                <a:latin typeface="Lato Bold"/>
                <a:ea typeface="Lato Bold"/>
                <a:cs typeface="Lato Bold"/>
                <a:sym typeface="Lato Bold"/>
              </a:rPr>
              <a:t>Constitution </a:t>
            </a:r>
            <a:r>
              <a:rPr lang="en-US" sz="1800">
                <a:solidFill>
                  <a:srgbClr val="000000"/>
                </a:solidFill>
                <a:latin typeface="Lato"/>
                <a:ea typeface="Lato"/>
                <a:cs typeface="Lato"/>
                <a:sym typeface="Lato"/>
              </a:rPr>
              <a:t>d'un </a:t>
            </a:r>
            <a:r>
              <a:rPr lang="en-US" sz="1800">
                <a:solidFill>
                  <a:srgbClr val="000000"/>
                </a:solidFill>
                <a:latin typeface="Lato Bold"/>
                <a:ea typeface="Lato Bold"/>
                <a:cs typeface="Lato Bold"/>
                <a:sym typeface="Lato Bold"/>
              </a:rPr>
              <a:t>comité de pilotage</a:t>
            </a:r>
            <a:r>
              <a:rPr lang="en-US" sz="1800">
                <a:solidFill>
                  <a:srgbClr val="000000"/>
                </a:solidFill>
                <a:latin typeface="Lato"/>
                <a:ea typeface="Lato"/>
                <a:cs typeface="Lato"/>
                <a:sym typeface="Lato"/>
              </a:rPr>
              <a:t> du suivi et élaboration d'un cahier des chargés pour l'accompagnement, et embauche d'un chargé de mission. </a:t>
            </a:r>
          </a:p>
          <a:p>
            <a:pPr algn="l">
              <a:lnSpc>
                <a:spcPts val="2304"/>
              </a:lnSpc>
            </a:pPr>
            <a:endParaRPr lang="en-US" sz="1800">
              <a:solidFill>
                <a:srgbClr val="000000"/>
              </a:solidFill>
              <a:latin typeface="Lato"/>
              <a:ea typeface="Lato"/>
              <a:cs typeface="Lato"/>
              <a:sym typeface="Lato"/>
            </a:endParaRPr>
          </a:p>
          <a:p>
            <a:pPr algn="l">
              <a:lnSpc>
                <a:spcPts val="2304"/>
              </a:lnSpc>
            </a:pPr>
            <a:endParaRPr lang="en-US" sz="1800">
              <a:solidFill>
                <a:srgbClr val="000000"/>
              </a:solidFill>
              <a:latin typeface="Lato"/>
              <a:ea typeface="Lato"/>
              <a:cs typeface="Lato"/>
              <a:sym typeface="Lato"/>
            </a:endParaRPr>
          </a:p>
        </p:txBody>
      </p:sp>
      <p:sp>
        <p:nvSpPr>
          <p:cNvPr id="13" name="TextBox 13"/>
          <p:cNvSpPr txBox="1"/>
          <p:nvPr/>
        </p:nvSpPr>
        <p:spPr>
          <a:xfrm>
            <a:off x="9369507" y="3624562"/>
            <a:ext cx="7794543" cy="3439287"/>
          </a:xfrm>
          <a:prstGeom prst="rect">
            <a:avLst/>
          </a:prstGeom>
        </p:spPr>
        <p:txBody>
          <a:bodyPr lIns="0" tIns="0" rIns="0" bIns="0" rtlCol="0" anchor="t">
            <a:spAutoFit/>
          </a:bodyPr>
          <a:lstStyle/>
          <a:p>
            <a:pPr algn="l">
              <a:lnSpc>
                <a:spcPts val="2304"/>
              </a:lnSpc>
            </a:pPr>
            <a:r>
              <a:rPr lang="en-US" sz="1800">
                <a:solidFill>
                  <a:srgbClr val="000000"/>
                </a:solidFill>
                <a:latin typeface="Lato"/>
                <a:ea typeface="Lato"/>
                <a:cs typeface="Lato"/>
                <a:sym typeface="Lato"/>
              </a:rPr>
              <a:t>• GEMAPI :</a:t>
            </a:r>
          </a:p>
          <a:p>
            <a:pPr marL="388620" lvl="1" indent="-194310" algn="l">
              <a:lnSpc>
                <a:spcPts val="2304"/>
              </a:lnSpc>
              <a:buFont typeface="Arial"/>
              <a:buChar char="•"/>
            </a:pPr>
            <a:r>
              <a:rPr lang="en-US" sz="1800">
                <a:solidFill>
                  <a:srgbClr val="000000"/>
                </a:solidFill>
                <a:latin typeface="Lato"/>
                <a:ea typeface="Lato"/>
                <a:cs typeface="Lato"/>
                <a:sym typeface="Lato"/>
              </a:rPr>
              <a:t>Réflexion sur les filières et pratiques agricoles </a:t>
            </a:r>
          </a:p>
          <a:p>
            <a:pPr marL="388620" lvl="1" indent="-194310" algn="l">
              <a:lnSpc>
                <a:spcPts val="2304"/>
              </a:lnSpc>
              <a:buFont typeface="Arial"/>
              <a:buChar char="•"/>
            </a:pPr>
            <a:r>
              <a:rPr lang="en-US" sz="1800">
                <a:solidFill>
                  <a:srgbClr val="000000"/>
                </a:solidFill>
                <a:latin typeface="Lato"/>
                <a:ea typeface="Lato"/>
                <a:cs typeface="Lato"/>
                <a:sym typeface="Lato"/>
              </a:rPr>
              <a:t>Participation à la </a:t>
            </a:r>
            <a:r>
              <a:rPr lang="en-US" sz="1800">
                <a:solidFill>
                  <a:srgbClr val="000000"/>
                </a:solidFill>
                <a:latin typeface="Lato Bold"/>
                <a:ea typeface="Lato Bold"/>
                <a:cs typeface="Lato Bold"/>
                <a:sym typeface="Lato Bold"/>
              </a:rPr>
              <a:t>mise en œuvre du Programme d’Actions de Prévention des Inondations (PAPI)</a:t>
            </a:r>
            <a:r>
              <a:rPr lang="en-US" sz="1800">
                <a:solidFill>
                  <a:srgbClr val="000000"/>
                </a:solidFill>
                <a:latin typeface="Lato"/>
                <a:ea typeface="Lato"/>
                <a:cs typeface="Lato"/>
                <a:sym typeface="Lato"/>
              </a:rPr>
              <a:t> à l’échelle du Syndicat Mixte Moselle Aval  </a:t>
            </a:r>
          </a:p>
          <a:p>
            <a:pPr marL="388620" lvl="1" indent="-194310" algn="l">
              <a:lnSpc>
                <a:spcPts val="2304"/>
              </a:lnSpc>
              <a:buFont typeface="Arial"/>
              <a:buChar char="•"/>
            </a:pPr>
            <a:r>
              <a:rPr lang="en-US" sz="1800">
                <a:solidFill>
                  <a:srgbClr val="000000"/>
                </a:solidFill>
                <a:latin typeface="Lato"/>
                <a:ea typeface="Lato"/>
                <a:cs typeface="Lato"/>
                <a:sym typeface="Lato"/>
              </a:rPr>
              <a:t>Travaux de renaturation du ruisseau de la Joyeuse</a:t>
            </a:r>
          </a:p>
          <a:p>
            <a:pPr marL="388620" lvl="1" indent="-194310" algn="l">
              <a:lnSpc>
                <a:spcPts val="2304"/>
              </a:lnSpc>
              <a:buFont typeface="Arial"/>
              <a:buChar char="•"/>
            </a:pPr>
            <a:r>
              <a:rPr lang="en-US" sz="1800">
                <a:solidFill>
                  <a:srgbClr val="000000"/>
                </a:solidFill>
                <a:latin typeface="Lato"/>
                <a:ea typeface="Lato"/>
                <a:cs typeface="Lato"/>
                <a:sym typeface="Lato"/>
              </a:rPr>
              <a:t>Finalisation du plan de gestion de Grandfontaine</a:t>
            </a:r>
          </a:p>
          <a:p>
            <a:pPr marL="388620" lvl="1" indent="-194310" algn="l">
              <a:lnSpc>
                <a:spcPts val="2304"/>
              </a:lnSpc>
              <a:buFont typeface="Arial"/>
              <a:buChar char="•"/>
            </a:pPr>
            <a:r>
              <a:rPr lang="en-US" sz="1800">
                <a:solidFill>
                  <a:srgbClr val="000000"/>
                </a:solidFill>
                <a:latin typeface="Lato"/>
                <a:ea typeface="Lato"/>
                <a:cs typeface="Lato"/>
                <a:sym typeface="Lato"/>
              </a:rPr>
              <a:t>Etude priorisation des travaux en milieu aquatiques </a:t>
            </a:r>
          </a:p>
          <a:p>
            <a:pPr algn="l">
              <a:lnSpc>
                <a:spcPts val="2304"/>
              </a:lnSpc>
            </a:pPr>
            <a:endParaRPr lang="en-US" sz="1800">
              <a:solidFill>
                <a:srgbClr val="000000"/>
              </a:solidFill>
              <a:latin typeface="Lato"/>
              <a:ea typeface="Lato"/>
              <a:cs typeface="Lato"/>
              <a:sym typeface="Lato"/>
            </a:endParaRPr>
          </a:p>
          <a:p>
            <a:pPr algn="l">
              <a:lnSpc>
                <a:spcPts val="2304"/>
              </a:lnSpc>
            </a:pPr>
            <a:r>
              <a:rPr lang="en-US" sz="1800">
                <a:solidFill>
                  <a:srgbClr val="000000"/>
                </a:solidFill>
                <a:latin typeface="Lato"/>
                <a:ea typeface="Lato"/>
                <a:cs typeface="Lato"/>
                <a:sym typeface="Lato"/>
              </a:rPr>
              <a:t>• Eau et assainissement : </a:t>
            </a:r>
          </a:p>
          <a:p>
            <a:pPr marL="388620" lvl="1" indent="-194310" algn="l">
              <a:lnSpc>
                <a:spcPts val="2304"/>
              </a:lnSpc>
              <a:buFont typeface="Arial"/>
              <a:buChar char="•"/>
            </a:pPr>
            <a:r>
              <a:rPr lang="en-US" sz="1800">
                <a:solidFill>
                  <a:srgbClr val="000000"/>
                </a:solidFill>
                <a:latin typeface="Lato Bold"/>
                <a:ea typeface="Lato Bold"/>
                <a:cs typeface="Lato Bold"/>
                <a:sym typeface="Lato Bold"/>
              </a:rPr>
              <a:t>Prise de compétence eau et assainissement au 1er janvier 2025 </a:t>
            </a:r>
          </a:p>
          <a:p>
            <a:pPr marL="388620" lvl="1" indent="-194310" algn="l">
              <a:lnSpc>
                <a:spcPts val="2304"/>
              </a:lnSpc>
              <a:buFont typeface="Arial"/>
              <a:buChar char="•"/>
            </a:pPr>
            <a:r>
              <a:rPr lang="en-US" sz="1800">
                <a:solidFill>
                  <a:srgbClr val="000000"/>
                </a:solidFill>
                <a:latin typeface="Lato"/>
                <a:ea typeface="Lato"/>
                <a:cs typeface="Lato"/>
                <a:sym typeface="Lato"/>
              </a:rPr>
              <a:t>Suivi de l’étude en 2024</a:t>
            </a:r>
          </a:p>
          <a:p>
            <a:pPr algn="l">
              <a:lnSpc>
                <a:spcPts val="2304"/>
              </a:lnSpc>
            </a:pPr>
            <a:endParaRPr lang="en-US" sz="1800">
              <a:solidFill>
                <a:srgbClr val="000000"/>
              </a:solidFill>
              <a:latin typeface="Lato"/>
              <a:ea typeface="Lato"/>
              <a:cs typeface="Lato"/>
              <a:sym typeface="Lato"/>
            </a:endParaRPr>
          </a:p>
        </p:txBody>
      </p:sp>
      <p:sp>
        <p:nvSpPr>
          <p:cNvPr id="14" name="TextBox 14"/>
          <p:cNvSpPr txBox="1"/>
          <p:nvPr/>
        </p:nvSpPr>
        <p:spPr>
          <a:xfrm>
            <a:off x="2646793" y="1142232"/>
            <a:ext cx="8811676"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ENVIRONNEMENT</a:t>
            </a:r>
          </a:p>
        </p:txBody>
      </p:sp>
      <p:sp>
        <p:nvSpPr>
          <p:cNvPr id="15" name="TextBox 15"/>
          <p:cNvSpPr txBox="1"/>
          <p:nvPr/>
        </p:nvSpPr>
        <p:spPr>
          <a:xfrm>
            <a:off x="162999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12</a:t>
            </a:r>
          </a:p>
        </p:txBody>
      </p:sp>
      <p:sp>
        <p:nvSpPr>
          <p:cNvPr id="16" name="TextBox 16"/>
          <p:cNvSpPr txBox="1"/>
          <p:nvPr/>
        </p:nvSpPr>
        <p:spPr>
          <a:xfrm>
            <a:off x="1596859" y="2866287"/>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a:t>
            </a:r>
          </a:p>
        </p:txBody>
      </p:sp>
      <p:sp>
        <p:nvSpPr>
          <p:cNvPr id="17" name="TextBox 17"/>
          <p:cNvSpPr txBox="1"/>
          <p:nvPr/>
        </p:nvSpPr>
        <p:spPr>
          <a:xfrm>
            <a:off x="9559376" y="2866287"/>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18" name="TextBox 18"/>
          <p:cNvSpPr txBox="1"/>
          <p:nvPr/>
        </p:nvSpPr>
        <p:spPr>
          <a:xfrm>
            <a:off x="1664652" y="2309651"/>
            <a:ext cx="9793817" cy="340167"/>
          </a:xfrm>
          <a:prstGeom prst="rect">
            <a:avLst/>
          </a:prstGeom>
        </p:spPr>
        <p:txBody>
          <a:bodyPr lIns="0" tIns="0" rIns="0" bIns="0" rtlCol="0" anchor="t">
            <a:spAutoFit/>
          </a:bodyPr>
          <a:lstStyle/>
          <a:p>
            <a:pPr algn="ctr">
              <a:lnSpc>
                <a:spcPts val="2775"/>
              </a:lnSpc>
              <a:spcBef>
                <a:spcPct val="0"/>
              </a:spcBef>
            </a:pPr>
            <a:r>
              <a:rPr lang="en-US" sz="1982">
                <a:solidFill>
                  <a:srgbClr val="000000"/>
                </a:solidFill>
                <a:latin typeface="Montserrat Bold"/>
                <a:ea typeface="Montserrat Bold"/>
                <a:cs typeface="Montserrat Bold"/>
                <a:sym typeface="Montserrat Bold"/>
              </a:rPr>
              <a:t>GEMAPI (GESTION DES MILIEUX AQUATIQUES) - EAU ET ASSAINISSEMENT </a:t>
            </a:r>
          </a:p>
        </p:txBody>
      </p:sp>
      <p:sp>
        <p:nvSpPr>
          <p:cNvPr id="19" name="TextBox 19"/>
          <p:cNvSpPr txBox="1"/>
          <p:nvPr/>
        </p:nvSpPr>
        <p:spPr>
          <a:xfrm>
            <a:off x="120981"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
        <p:nvSpPr>
          <p:cNvPr id="20" name="TextBox 20"/>
          <p:cNvSpPr txBox="1"/>
          <p:nvPr/>
        </p:nvSpPr>
        <p:spPr>
          <a:xfrm>
            <a:off x="1028700" y="9246820"/>
            <a:ext cx="6023931" cy="32321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Open Sans 1"/>
                <a:ea typeface="Open Sans 1"/>
                <a:cs typeface="Open Sans 1"/>
                <a:sym typeface="Open Sans 1"/>
              </a:rPr>
              <a:t>*MMD54 : Meurthe et Moselle Développement (54)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48475" y="0"/>
            <a:ext cx="3339525" cy="10287000"/>
            <a:chOff x="0" y="0"/>
            <a:chExt cx="879546" cy="2709333"/>
          </a:xfrm>
        </p:grpSpPr>
        <p:sp>
          <p:nvSpPr>
            <p:cNvPr id="3" name="Freeform 3"/>
            <p:cNvSpPr/>
            <p:nvPr/>
          </p:nvSpPr>
          <p:spPr>
            <a:xfrm>
              <a:off x="0" y="0"/>
              <a:ext cx="879546" cy="2709333"/>
            </a:xfrm>
            <a:custGeom>
              <a:avLst/>
              <a:gdLst/>
              <a:ahLst/>
              <a:cxnLst/>
              <a:rect l="l" t="t" r="r" b="b"/>
              <a:pathLst>
                <a:path w="879546" h="2709333">
                  <a:moveTo>
                    <a:pt x="0" y="0"/>
                  </a:moveTo>
                  <a:lnTo>
                    <a:pt x="879546" y="0"/>
                  </a:lnTo>
                  <a:lnTo>
                    <a:pt x="879546" y="2709333"/>
                  </a:lnTo>
                  <a:lnTo>
                    <a:pt x="0" y="2709333"/>
                  </a:lnTo>
                  <a:close/>
                </a:path>
              </a:pathLst>
            </a:custGeom>
            <a:solidFill>
              <a:srgbClr val="202020"/>
            </a:solidFill>
          </p:spPr>
          <p:txBody>
            <a:bodyPr/>
            <a:lstStyle/>
            <a:p>
              <a:endParaRPr lang="fr-FR"/>
            </a:p>
          </p:txBody>
        </p:sp>
        <p:sp>
          <p:nvSpPr>
            <p:cNvPr id="4" name="TextBox 4"/>
            <p:cNvSpPr txBox="1"/>
            <p:nvPr/>
          </p:nvSpPr>
          <p:spPr>
            <a:xfrm>
              <a:off x="0" y="-38100"/>
              <a:ext cx="87954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637651" y="1028700"/>
            <a:ext cx="4621649" cy="8201086"/>
            <a:chOff x="0" y="0"/>
            <a:chExt cx="1143741" cy="2029561"/>
          </a:xfrm>
        </p:grpSpPr>
        <p:sp>
          <p:nvSpPr>
            <p:cNvPr id="6" name="Freeform 6"/>
            <p:cNvSpPr/>
            <p:nvPr/>
          </p:nvSpPr>
          <p:spPr>
            <a:xfrm>
              <a:off x="0" y="0"/>
              <a:ext cx="1143741" cy="2029561"/>
            </a:xfrm>
            <a:custGeom>
              <a:avLst/>
              <a:gdLst/>
              <a:ahLst/>
              <a:cxnLst/>
              <a:rect l="l" t="t" r="r" b="b"/>
              <a:pathLst>
                <a:path w="1143741" h="2029561">
                  <a:moveTo>
                    <a:pt x="8376" y="0"/>
                  </a:moveTo>
                  <a:lnTo>
                    <a:pt x="1135365" y="0"/>
                  </a:lnTo>
                  <a:cubicBezTo>
                    <a:pt x="1137587" y="0"/>
                    <a:pt x="1139717" y="882"/>
                    <a:pt x="1141288" y="2453"/>
                  </a:cubicBezTo>
                  <a:cubicBezTo>
                    <a:pt x="1142859" y="4024"/>
                    <a:pt x="1143741" y="6154"/>
                    <a:pt x="1143741" y="8376"/>
                  </a:cubicBezTo>
                  <a:lnTo>
                    <a:pt x="1143741" y="2021186"/>
                  </a:lnTo>
                  <a:cubicBezTo>
                    <a:pt x="1143741" y="2023407"/>
                    <a:pt x="1142859" y="2025537"/>
                    <a:pt x="1141288" y="2027108"/>
                  </a:cubicBezTo>
                  <a:cubicBezTo>
                    <a:pt x="1139717" y="2028679"/>
                    <a:pt x="1137587" y="2029561"/>
                    <a:pt x="1135365" y="2029561"/>
                  </a:cubicBezTo>
                  <a:lnTo>
                    <a:pt x="8376" y="2029561"/>
                  </a:lnTo>
                  <a:cubicBezTo>
                    <a:pt x="6154" y="2029561"/>
                    <a:pt x="4024" y="2028679"/>
                    <a:pt x="2453" y="2027108"/>
                  </a:cubicBezTo>
                  <a:cubicBezTo>
                    <a:pt x="882" y="2025537"/>
                    <a:pt x="0" y="2023407"/>
                    <a:pt x="0" y="2021186"/>
                  </a:cubicBezTo>
                  <a:lnTo>
                    <a:pt x="0" y="8376"/>
                  </a:lnTo>
                  <a:cubicBezTo>
                    <a:pt x="0" y="6154"/>
                    <a:pt x="882" y="4024"/>
                    <a:pt x="2453" y="2453"/>
                  </a:cubicBezTo>
                  <a:cubicBezTo>
                    <a:pt x="4024" y="882"/>
                    <a:pt x="6154" y="0"/>
                    <a:pt x="8376" y="0"/>
                  </a:cubicBezTo>
                  <a:close/>
                </a:path>
              </a:pathLst>
            </a:custGeom>
            <a:solidFill>
              <a:srgbClr val="8FC744"/>
            </a:solidFill>
          </p:spPr>
          <p:txBody>
            <a:bodyPr/>
            <a:lstStyle/>
            <a:p>
              <a:endParaRPr lang="fr-FR"/>
            </a:p>
          </p:txBody>
        </p:sp>
        <p:sp>
          <p:nvSpPr>
            <p:cNvPr id="7" name="TextBox 7"/>
            <p:cNvSpPr txBox="1"/>
            <p:nvPr/>
          </p:nvSpPr>
          <p:spPr>
            <a:xfrm>
              <a:off x="0" y="-38100"/>
              <a:ext cx="1143741" cy="206766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9436783" y="0"/>
            <a:ext cx="5511693" cy="571652"/>
            <a:chOff x="0" y="0"/>
            <a:chExt cx="1364004" cy="141469"/>
          </a:xfrm>
        </p:grpSpPr>
        <p:sp>
          <p:nvSpPr>
            <p:cNvPr id="9" name="Freeform 9"/>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10" name="TextBox 10"/>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0" y="2698153"/>
            <a:ext cx="12637651" cy="7588847"/>
            <a:chOff x="0" y="0"/>
            <a:chExt cx="3127499" cy="1878048"/>
          </a:xfrm>
        </p:grpSpPr>
        <p:sp>
          <p:nvSpPr>
            <p:cNvPr id="12" name="Freeform 12"/>
            <p:cNvSpPr/>
            <p:nvPr/>
          </p:nvSpPr>
          <p:spPr>
            <a:xfrm>
              <a:off x="0" y="0"/>
              <a:ext cx="3127499" cy="1878048"/>
            </a:xfrm>
            <a:custGeom>
              <a:avLst/>
              <a:gdLst/>
              <a:ahLst/>
              <a:cxnLst/>
              <a:rect l="l" t="t" r="r" b="b"/>
              <a:pathLst>
                <a:path w="3127499" h="1878048">
                  <a:moveTo>
                    <a:pt x="3063" y="0"/>
                  </a:moveTo>
                  <a:lnTo>
                    <a:pt x="3124436" y="0"/>
                  </a:lnTo>
                  <a:cubicBezTo>
                    <a:pt x="3125248" y="0"/>
                    <a:pt x="3126027" y="323"/>
                    <a:pt x="3126601" y="897"/>
                  </a:cubicBezTo>
                  <a:cubicBezTo>
                    <a:pt x="3127176" y="1472"/>
                    <a:pt x="3127499" y="2251"/>
                    <a:pt x="3127499" y="3063"/>
                  </a:cubicBezTo>
                  <a:lnTo>
                    <a:pt x="3127499" y="1874985"/>
                  </a:lnTo>
                  <a:cubicBezTo>
                    <a:pt x="3127499" y="1876676"/>
                    <a:pt x="3126127" y="1878048"/>
                    <a:pt x="3124436" y="1878048"/>
                  </a:cubicBezTo>
                  <a:lnTo>
                    <a:pt x="3063" y="1878048"/>
                  </a:lnTo>
                  <a:cubicBezTo>
                    <a:pt x="2251" y="1878048"/>
                    <a:pt x="1472" y="1877725"/>
                    <a:pt x="897" y="1877150"/>
                  </a:cubicBezTo>
                  <a:cubicBezTo>
                    <a:pt x="323" y="1876576"/>
                    <a:pt x="0" y="1875797"/>
                    <a:pt x="0" y="1874985"/>
                  </a:cubicBezTo>
                  <a:lnTo>
                    <a:pt x="0" y="3063"/>
                  </a:lnTo>
                  <a:cubicBezTo>
                    <a:pt x="0" y="2251"/>
                    <a:pt x="323" y="1472"/>
                    <a:pt x="897" y="897"/>
                  </a:cubicBezTo>
                  <a:cubicBezTo>
                    <a:pt x="1472" y="323"/>
                    <a:pt x="2251" y="0"/>
                    <a:pt x="3063" y="0"/>
                  </a:cubicBezTo>
                  <a:close/>
                </a:path>
              </a:pathLst>
            </a:custGeom>
            <a:solidFill>
              <a:srgbClr val="F4F3F3"/>
            </a:solidFill>
          </p:spPr>
          <p:txBody>
            <a:bodyPr/>
            <a:lstStyle/>
            <a:p>
              <a:endParaRPr lang="fr-FR"/>
            </a:p>
          </p:txBody>
        </p:sp>
        <p:sp>
          <p:nvSpPr>
            <p:cNvPr id="13" name="TextBox 13"/>
            <p:cNvSpPr txBox="1"/>
            <p:nvPr/>
          </p:nvSpPr>
          <p:spPr>
            <a:xfrm>
              <a:off x="0" y="-38100"/>
              <a:ext cx="3127499" cy="191614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947778" y="6086629"/>
            <a:ext cx="2981295" cy="3920925"/>
          </a:xfrm>
          <a:custGeom>
            <a:avLst/>
            <a:gdLst/>
            <a:ahLst/>
            <a:cxnLst/>
            <a:rect l="l" t="t" r="r" b="b"/>
            <a:pathLst>
              <a:path w="2981295" h="3920925">
                <a:moveTo>
                  <a:pt x="0" y="0"/>
                </a:moveTo>
                <a:lnTo>
                  <a:pt x="2981295" y="0"/>
                </a:lnTo>
                <a:lnTo>
                  <a:pt x="2981295" y="3920925"/>
                </a:lnTo>
                <a:lnTo>
                  <a:pt x="0" y="3920925"/>
                </a:lnTo>
                <a:lnTo>
                  <a:pt x="0" y="0"/>
                </a:lnTo>
                <a:close/>
              </a:path>
            </a:pathLst>
          </a:custGeom>
          <a:blipFill>
            <a:blip r:embed="rId2"/>
            <a:stretch>
              <a:fillRect/>
            </a:stretch>
          </a:blipFill>
        </p:spPr>
        <p:txBody>
          <a:bodyPr/>
          <a:lstStyle/>
          <a:p>
            <a:endParaRPr lang="fr-FR"/>
          </a:p>
        </p:txBody>
      </p:sp>
      <p:sp>
        <p:nvSpPr>
          <p:cNvPr id="15" name="Freeform 15"/>
          <p:cNvSpPr/>
          <p:nvPr/>
        </p:nvSpPr>
        <p:spPr>
          <a:xfrm>
            <a:off x="7758978" y="3163358"/>
            <a:ext cx="4676275" cy="2833869"/>
          </a:xfrm>
          <a:custGeom>
            <a:avLst/>
            <a:gdLst/>
            <a:ahLst/>
            <a:cxnLst/>
            <a:rect l="l" t="t" r="r" b="b"/>
            <a:pathLst>
              <a:path w="4676275" h="2833869">
                <a:moveTo>
                  <a:pt x="0" y="0"/>
                </a:moveTo>
                <a:lnTo>
                  <a:pt x="4676275" y="0"/>
                </a:lnTo>
                <a:lnTo>
                  <a:pt x="4676275" y="2833869"/>
                </a:lnTo>
                <a:lnTo>
                  <a:pt x="0" y="2833869"/>
                </a:lnTo>
                <a:lnTo>
                  <a:pt x="0" y="0"/>
                </a:lnTo>
                <a:close/>
              </a:path>
            </a:pathLst>
          </a:custGeom>
          <a:blipFill>
            <a:blip r:embed="rId3"/>
            <a:stretch>
              <a:fillRect/>
            </a:stretch>
          </a:blipFill>
        </p:spPr>
        <p:txBody>
          <a:bodyPr/>
          <a:lstStyle/>
          <a:p>
            <a:endParaRPr lang="fr-FR"/>
          </a:p>
        </p:txBody>
      </p:sp>
      <p:sp>
        <p:nvSpPr>
          <p:cNvPr id="16" name="TextBox 16"/>
          <p:cNvSpPr txBox="1"/>
          <p:nvPr/>
        </p:nvSpPr>
        <p:spPr>
          <a:xfrm>
            <a:off x="677079" y="6462432"/>
            <a:ext cx="11101213" cy="3110865"/>
          </a:xfrm>
          <a:prstGeom prst="rect">
            <a:avLst/>
          </a:prstGeom>
        </p:spPr>
        <p:txBody>
          <a:bodyPr lIns="0" tIns="0" rIns="0" bIns="0" rtlCol="0" anchor="t">
            <a:spAutoFit/>
          </a:bodyPr>
          <a:lstStyle/>
          <a:p>
            <a:pPr algn="l">
              <a:lnSpc>
                <a:spcPts val="1890"/>
              </a:lnSpc>
            </a:pPr>
            <a:r>
              <a:rPr lang="en-US" sz="1800" dirty="0">
                <a:solidFill>
                  <a:srgbClr val="000000"/>
                </a:solidFill>
                <a:latin typeface="Lato"/>
                <a:ea typeface="Lato"/>
                <a:cs typeface="Lato"/>
                <a:sym typeface="Lato"/>
              </a:rPr>
              <a:t>• Vergers : </a:t>
            </a:r>
          </a:p>
          <a:p>
            <a:pPr marL="388620" lvl="1" indent="-194310" algn="l">
              <a:lnSpc>
                <a:spcPts val="1890"/>
              </a:lnSpc>
              <a:buFont typeface="Arial"/>
              <a:buChar char="•"/>
            </a:pPr>
            <a:r>
              <a:rPr lang="en-US" sz="1800" dirty="0">
                <a:solidFill>
                  <a:srgbClr val="000000"/>
                </a:solidFill>
                <a:latin typeface="Lato"/>
                <a:ea typeface="Lato"/>
                <a:cs typeface="Lato"/>
                <a:sym typeface="Lato"/>
              </a:rPr>
              <a:t>1011 </a:t>
            </a:r>
            <a:r>
              <a:rPr lang="en-US" sz="1800" dirty="0" err="1">
                <a:solidFill>
                  <a:srgbClr val="000000"/>
                </a:solidFill>
                <a:latin typeface="Lato"/>
                <a:ea typeface="Lato"/>
                <a:cs typeface="Lato"/>
                <a:sym typeface="Lato"/>
              </a:rPr>
              <a:t>arbres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fruitiers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plantés</a:t>
            </a:r>
            <a:r>
              <a:rPr lang="en-US" sz="1800" dirty="0">
                <a:solidFill>
                  <a:srgbClr val="000000"/>
                </a:solidFill>
                <a:latin typeface="Lato"/>
                <a:ea typeface="Lato"/>
                <a:cs typeface="Lato"/>
                <a:sym typeface="Lato"/>
              </a:rPr>
              <a:t>, </a:t>
            </a:r>
          </a:p>
          <a:p>
            <a:pPr marL="388620" lvl="1" indent="-194310" algn="l">
              <a:lnSpc>
                <a:spcPts val="1890"/>
              </a:lnSpc>
              <a:buFont typeface="Arial"/>
              <a:buChar char="•"/>
            </a:pPr>
            <a:r>
              <a:rPr lang="en-US" sz="1800" dirty="0">
                <a:solidFill>
                  <a:srgbClr val="000000"/>
                </a:solidFill>
                <a:latin typeface="Lato"/>
                <a:ea typeface="Lato"/>
                <a:cs typeface="Lato"/>
                <a:sym typeface="Lato"/>
              </a:rPr>
              <a:t>28 vergers de </a:t>
            </a:r>
            <a:r>
              <a:rPr lang="en-US" sz="1800" dirty="0" err="1">
                <a:solidFill>
                  <a:srgbClr val="000000"/>
                </a:solidFill>
                <a:latin typeface="Lato"/>
                <a:ea typeface="Lato"/>
                <a:cs typeface="Lato"/>
                <a:sym typeface="Lato"/>
              </a:rPr>
              <a:t>particuliers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restaurés</a:t>
            </a:r>
            <a:r>
              <a:rPr lang="en-US" sz="1800" dirty="0">
                <a:solidFill>
                  <a:srgbClr val="000000"/>
                </a:solidFill>
                <a:latin typeface="Lato"/>
                <a:ea typeface="Lato"/>
                <a:cs typeface="Lato"/>
                <a:sym typeface="Lato"/>
              </a:rPr>
              <a:t>, </a:t>
            </a:r>
          </a:p>
          <a:p>
            <a:pPr marL="388620" lvl="1" indent="-194310" algn="l">
              <a:lnSpc>
                <a:spcPts val="1890"/>
              </a:lnSpc>
              <a:buFont typeface="Arial"/>
              <a:buChar char="•"/>
            </a:pPr>
            <a:r>
              <a:rPr lang="en-US" sz="1800" dirty="0">
                <a:solidFill>
                  <a:srgbClr val="000000"/>
                </a:solidFill>
                <a:latin typeface="Lato"/>
                <a:ea typeface="Lato"/>
                <a:cs typeface="Lato"/>
                <a:sym typeface="Lato"/>
              </a:rPr>
              <a:t>70 </a:t>
            </a:r>
            <a:r>
              <a:rPr lang="en-US" sz="1800" dirty="0" err="1">
                <a:solidFill>
                  <a:srgbClr val="000000"/>
                </a:solidFill>
                <a:latin typeface="Lato"/>
                <a:ea typeface="Lato"/>
                <a:cs typeface="Lato"/>
                <a:sym typeface="Lato"/>
              </a:rPr>
              <a:t>citoyens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présent</a:t>
            </a:r>
            <a:r>
              <a:rPr lang="en-US" sz="1800" dirty="0">
                <a:solidFill>
                  <a:srgbClr val="000000"/>
                </a:solidFill>
                <a:latin typeface="Lato"/>
                <a:ea typeface="Lato"/>
                <a:cs typeface="Lato"/>
                <a:sym typeface="Lato"/>
              </a:rPr>
              <a:t> aux formations, à la taille, </a:t>
            </a:r>
            <a:r>
              <a:rPr lang="en-US" sz="1800" dirty="0" err="1">
                <a:solidFill>
                  <a:srgbClr val="000000"/>
                </a:solidFill>
                <a:latin typeface="Lato"/>
                <a:ea typeface="Lato"/>
                <a:cs typeface="Lato"/>
                <a:sym typeface="Lato"/>
              </a:rPr>
              <a:t>diagnostique</a:t>
            </a:r>
            <a:endParaRPr lang="en-US" sz="1800" dirty="0">
              <a:solidFill>
                <a:srgbClr val="000000"/>
              </a:solidFill>
              <a:latin typeface="Lato"/>
              <a:ea typeface="Lato"/>
              <a:cs typeface="Lato"/>
              <a:sym typeface="Lato"/>
            </a:endParaRPr>
          </a:p>
          <a:p>
            <a:pPr marL="388620" lvl="1" indent="-194310" algn="l">
              <a:lnSpc>
                <a:spcPts val="1890"/>
              </a:lnSpc>
              <a:buFont typeface="Arial"/>
              <a:buChar char="•"/>
            </a:pPr>
            <a:r>
              <a:rPr lang="en-US" sz="1800" dirty="0">
                <a:solidFill>
                  <a:srgbClr val="000000"/>
                </a:solidFill>
                <a:latin typeface="Lato"/>
                <a:ea typeface="Lato"/>
                <a:cs typeface="Lato"/>
                <a:sym typeface="Lato"/>
              </a:rPr>
              <a:t>restauration de 7 vergers </a:t>
            </a:r>
            <a:r>
              <a:rPr lang="en-US" sz="1800" dirty="0" err="1">
                <a:solidFill>
                  <a:srgbClr val="000000"/>
                </a:solidFill>
                <a:latin typeface="Lato"/>
                <a:ea typeface="Lato"/>
                <a:cs typeface="Lato"/>
                <a:sym typeface="Lato"/>
              </a:rPr>
              <a:t>communaux</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récolte</a:t>
            </a:r>
            <a:r>
              <a:rPr lang="en-US" sz="1800" dirty="0">
                <a:solidFill>
                  <a:srgbClr val="000000"/>
                </a:solidFill>
                <a:latin typeface="Lato"/>
                <a:ea typeface="Lato"/>
                <a:cs typeface="Lato"/>
                <a:sym typeface="Lato"/>
              </a:rPr>
              <a:t> de fruit à </a:t>
            </a:r>
            <a:r>
              <a:rPr lang="en-US" sz="1800" dirty="0" err="1">
                <a:solidFill>
                  <a:srgbClr val="000000"/>
                </a:solidFill>
                <a:latin typeface="Lato"/>
                <a:ea typeface="Lato"/>
                <a:cs typeface="Lato"/>
                <a:sym typeface="Lato"/>
              </a:rPr>
              <a:t>Essey</a:t>
            </a:r>
            <a:r>
              <a:rPr lang="en-US" sz="1800" dirty="0">
                <a:solidFill>
                  <a:srgbClr val="000000"/>
                </a:solidFill>
                <a:latin typeface="Lato"/>
                <a:ea typeface="Lato"/>
                <a:cs typeface="Lato"/>
                <a:sym typeface="Lato"/>
              </a:rPr>
              <a:t>-et-</a:t>
            </a:r>
            <a:r>
              <a:rPr lang="en-US" sz="1800" dirty="0" err="1">
                <a:solidFill>
                  <a:srgbClr val="000000"/>
                </a:solidFill>
                <a:latin typeface="Lato"/>
                <a:ea typeface="Lato"/>
                <a:cs typeface="Lato"/>
                <a:sym typeface="Lato"/>
              </a:rPr>
              <a:t>Maizerais</a:t>
            </a:r>
            <a:r>
              <a:rPr lang="en-US" sz="1800" dirty="0">
                <a:solidFill>
                  <a:srgbClr val="000000"/>
                </a:solidFill>
                <a:latin typeface="Lato"/>
                <a:ea typeface="Lato"/>
                <a:cs typeface="Lato"/>
                <a:sym typeface="Lato"/>
              </a:rPr>
              <a:t>.</a:t>
            </a:r>
          </a:p>
          <a:p>
            <a:pPr algn="l">
              <a:lnSpc>
                <a:spcPts val="1890"/>
              </a:lnSpc>
            </a:pPr>
            <a:r>
              <a:rPr lang="en-US" sz="1800" dirty="0">
                <a:solidFill>
                  <a:srgbClr val="000000"/>
                </a:solidFill>
                <a:latin typeface="Lato"/>
                <a:ea typeface="Lato"/>
                <a:cs typeface="Lato"/>
                <a:sym typeface="Lato"/>
              </a:rPr>
              <a:t>• Structures </a:t>
            </a:r>
            <a:r>
              <a:rPr lang="en-US" sz="1800" dirty="0" err="1">
                <a:solidFill>
                  <a:srgbClr val="000000"/>
                </a:solidFill>
                <a:latin typeface="Lato"/>
                <a:ea typeface="Lato"/>
                <a:cs typeface="Lato"/>
                <a:sym typeface="Lato"/>
              </a:rPr>
              <a:t>agroécologiques</a:t>
            </a:r>
            <a:r>
              <a:rPr lang="en-US" sz="1800" dirty="0">
                <a:solidFill>
                  <a:srgbClr val="000000"/>
                </a:solidFill>
                <a:latin typeface="Lato"/>
                <a:ea typeface="Lato"/>
                <a:cs typeface="Lato"/>
                <a:sym typeface="Lato"/>
              </a:rPr>
              <a:t> :</a:t>
            </a:r>
          </a:p>
          <a:p>
            <a:pPr marL="388620" lvl="1" indent="-194310" algn="l">
              <a:lnSpc>
                <a:spcPts val="1890"/>
              </a:lnSpc>
              <a:buFont typeface="Arial"/>
              <a:buChar char="•"/>
            </a:pPr>
            <a:r>
              <a:rPr lang="en-US" sz="1800" dirty="0" err="1">
                <a:solidFill>
                  <a:srgbClr val="000000"/>
                </a:solidFill>
                <a:latin typeface="Lato"/>
                <a:ea typeface="Lato"/>
                <a:cs typeface="Lato"/>
                <a:sym typeface="Lato"/>
              </a:rPr>
              <a:t>Création</a:t>
            </a:r>
            <a:r>
              <a:rPr lang="en-US" sz="1800" dirty="0">
                <a:solidFill>
                  <a:srgbClr val="000000"/>
                </a:solidFill>
                <a:latin typeface="Lato"/>
                <a:ea typeface="Lato"/>
                <a:cs typeface="Lato"/>
                <a:sym typeface="Lato"/>
              </a:rPr>
              <a:t> de </a:t>
            </a:r>
            <a:r>
              <a:rPr lang="en-US" sz="1800" dirty="0" err="1">
                <a:solidFill>
                  <a:srgbClr val="000000"/>
                </a:solidFill>
                <a:latin typeface="Lato"/>
                <a:ea typeface="Lato"/>
                <a:cs typeface="Lato"/>
                <a:sym typeface="Lato"/>
              </a:rPr>
              <a:t>baux</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environnementaux</a:t>
            </a:r>
            <a:r>
              <a:rPr lang="en-US" sz="1800" dirty="0">
                <a:solidFill>
                  <a:srgbClr val="000000"/>
                </a:solidFill>
                <a:latin typeface="Lato"/>
                <a:ea typeface="Lato"/>
                <a:cs typeface="Lato"/>
                <a:sym typeface="Lato"/>
              </a:rPr>
              <a:t> à Thiaucourt-</a:t>
            </a:r>
            <a:r>
              <a:rPr lang="en-US" sz="1800" dirty="0" err="1">
                <a:solidFill>
                  <a:srgbClr val="000000"/>
                </a:solidFill>
                <a:latin typeface="Lato"/>
                <a:ea typeface="Lato"/>
                <a:cs typeface="Lato"/>
                <a:sym typeface="Lato"/>
              </a:rPr>
              <a:t>Regniéville</a:t>
            </a:r>
            <a:r>
              <a:rPr lang="en-US" sz="1800" dirty="0">
                <a:solidFill>
                  <a:srgbClr val="000000"/>
                </a:solidFill>
                <a:latin typeface="Lato"/>
                <a:ea typeface="Lato"/>
                <a:cs typeface="Lato"/>
                <a:sym typeface="Lato"/>
              </a:rPr>
              <a:t> pour </a:t>
            </a:r>
            <a:r>
              <a:rPr lang="en-US" sz="1800" dirty="0" err="1">
                <a:solidFill>
                  <a:srgbClr val="000000"/>
                </a:solidFill>
                <a:latin typeface="Lato"/>
                <a:ea typeface="Lato"/>
                <a:cs typeface="Lato"/>
                <a:sym typeface="Lato"/>
              </a:rPr>
              <a:t>maintien</a:t>
            </a:r>
            <a:r>
              <a:rPr lang="en-US" sz="1800" dirty="0">
                <a:solidFill>
                  <a:srgbClr val="000000"/>
                </a:solidFill>
                <a:latin typeface="Lato"/>
                <a:ea typeface="Lato"/>
                <a:cs typeface="Lato"/>
                <a:sym typeface="Lato"/>
              </a:rPr>
              <a:t> des prairies.</a:t>
            </a:r>
          </a:p>
          <a:p>
            <a:pPr algn="l">
              <a:lnSpc>
                <a:spcPts val="1890"/>
              </a:lnSpc>
            </a:pP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Sauvegarde</a:t>
            </a:r>
            <a:r>
              <a:rPr lang="en-US" sz="1800" dirty="0">
                <a:solidFill>
                  <a:srgbClr val="000000"/>
                </a:solidFill>
                <a:latin typeface="Lato"/>
                <a:ea typeface="Lato"/>
                <a:cs typeface="Lato"/>
                <a:sym typeface="Lato"/>
              </a:rPr>
              <a:t> des </a:t>
            </a:r>
            <a:r>
              <a:rPr lang="en-US" sz="1800" dirty="0" err="1">
                <a:solidFill>
                  <a:srgbClr val="000000"/>
                </a:solidFill>
                <a:latin typeface="Lato"/>
                <a:ea typeface="Lato"/>
                <a:cs typeface="Lato"/>
                <a:sym typeface="Lato"/>
              </a:rPr>
              <a:t>pollinisateurs</a:t>
            </a:r>
            <a:r>
              <a:rPr lang="en-US" sz="1800" dirty="0">
                <a:solidFill>
                  <a:srgbClr val="000000"/>
                </a:solidFill>
                <a:latin typeface="Lato"/>
                <a:ea typeface="Lato"/>
                <a:cs typeface="Lato"/>
                <a:sym typeface="Lato"/>
              </a:rPr>
              <a:t> : </a:t>
            </a:r>
            <a:r>
              <a:rPr lang="en-US" sz="1800" dirty="0" err="1">
                <a:solidFill>
                  <a:srgbClr val="000000"/>
                </a:solidFill>
                <a:latin typeface="Lato"/>
                <a:ea typeface="Lato"/>
                <a:cs typeface="Lato"/>
                <a:sym typeface="Lato"/>
              </a:rPr>
              <a:t>Inventaire</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participatif</a:t>
            </a:r>
            <a:r>
              <a:rPr lang="en-US" sz="1800" dirty="0">
                <a:solidFill>
                  <a:srgbClr val="000000"/>
                </a:solidFill>
                <a:latin typeface="Lato"/>
                <a:ea typeface="Lato"/>
                <a:cs typeface="Lato"/>
                <a:sym typeface="Lato"/>
              </a:rPr>
              <a:t> et </a:t>
            </a:r>
            <a:r>
              <a:rPr lang="en-US" sz="1800" dirty="0" err="1">
                <a:solidFill>
                  <a:srgbClr val="000000"/>
                </a:solidFill>
                <a:latin typeface="Lato"/>
                <a:ea typeface="Lato"/>
                <a:cs typeface="Lato"/>
                <a:sym typeface="Lato"/>
              </a:rPr>
              <a:t>sensibilisation</a:t>
            </a:r>
            <a:r>
              <a:rPr lang="en-US" sz="1800" dirty="0">
                <a:solidFill>
                  <a:srgbClr val="000000"/>
                </a:solidFill>
                <a:latin typeface="Lato"/>
                <a:ea typeface="Lato"/>
                <a:cs typeface="Lato"/>
                <a:sym typeface="Lato"/>
              </a:rPr>
              <a:t> du grand public et des </a:t>
            </a:r>
            <a:r>
              <a:rPr lang="en-US" sz="1800" dirty="0" err="1">
                <a:solidFill>
                  <a:srgbClr val="000000"/>
                </a:solidFill>
                <a:latin typeface="Lato"/>
                <a:ea typeface="Lato"/>
                <a:cs typeface="Lato"/>
                <a:sym typeface="Lato"/>
              </a:rPr>
              <a:t>scolaires</a:t>
            </a:r>
            <a:r>
              <a:rPr lang="en-US" sz="1800" dirty="0">
                <a:solidFill>
                  <a:srgbClr val="000000"/>
                </a:solidFill>
                <a:latin typeface="Lato"/>
                <a:ea typeface="Lato"/>
                <a:cs typeface="Lato"/>
                <a:sym typeface="Lato"/>
              </a:rPr>
              <a:t>.</a:t>
            </a:r>
          </a:p>
          <a:p>
            <a:pPr algn="l">
              <a:lnSpc>
                <a:spcPts val="1890"/>
              </a:lnSpc>
            </a:pPr>
            <a:r>
              <a:rPr lang="en-US" sz="1800" dirty="0">
                <a:solidFill>
                  <a:srgbClr val="000000"/>
                </a:solidFill>
                <a:latin typeface="Lato"/>
                <a:ea typeface="Lato"/>
                <a:cs typeface="Lato"/>
                <a:sym typeface="Lato"/>
              </a:rPr>
              <a:t>• Animations : </a:t>
            </a:r>
          </a:p>
          <a:p>
            <a:pPr marL="388620" lvl="1" indent="-194310" algn="l">
              <a:lnSpc>
                <a:spcPts val="1890"/>
              </a:lnSpc>
              <a:buFont typeface="Arial"/>
              <a:buChar char="•"/>
            </a:pPr>
            <a:r>
              <a:rPr lang="en-US" sz="1800" dirty="0">
                <a:solidFill>
                  <a:srgbClr val="000000"/>
                </a:solidFill>
                <a:latin typeface="Lato"/>
                <a:ea typeface="Lato"/>
                <a:cs typeface="Lato"/>
                <a:sym typeface="Lato"/>
              </a:rPr>
              <a:t>3 formations a la taille des </a:t>
            </a:r>
            <a:r>
              <a:rPr lang="en-US" sz="1800" dirty="0" err="1">
                <a:solidFill>
                  <a:srgbClr val="000000"/>
                </a:solidFill>
                <a:latin typeface="Lato"/>
                <a:ea typeface="Lato"/>
                <a:cs typeface="Lato"/>
                <a:sym typeface="Lato"/>
              </a:rPr>
              <a:t>arbres</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fruitiers</a:t>
            </a:r>
            <a:r>
              <a:rPr lang="en-US" sz="1800" dirty="0">
                <a:solidFill>
                  <a:srgbClr val="000000"/>
                </a:solidFill>
                <a:latin typeface="Lato"/>
                <a:ea typeface="Lato"/>
                <a:cs typeface="Lato"/>
                <a:sym typeface="Lato"/>
              </a:rPr>
              <a:t>, </a:t>
            </a:r>
          </a:p>
          <a:p>
            <a:pPr marL="388620" lvl="1" indent="-194310" algn="l">
              <a:lnSpc>
                <a:spcPts val="1890"/>
              </a:lnSpc>
              <a:buFont typeface="Arial"/>
              <a:buChar char="•"/>
            </a:pPr>
            <a:r>
              <a:rPr lang="en-US" sz="1800" dirty="0">
                <a:solidFill>
                  <a:srgbClr val="000000"/>
                </a:solidFill>
                <a:latin typeface="Lato"/>
                <a:ea typeface="Lato"/>
                <a:cs typeface="Lato"/>
                <a:sym typeface="Lato"/>
              </a:rPr>
              <a:t>23 sorties nature a </a:t>
            </a:r>
            <a:r>
              <a:rPr lang="en-US" sz="1800" dirty="0" err="1">
                <a:solidFill>
                  <a:srgbClr val="000000"/>
                </a:solidFill>
                <a:latin typeface="Lato"/>
                <a:ea typeface="Lato"/>
                <a:cs typeface="Lato"/>
                <a:sym typeface="Lato"/>
              </a:rPr>
              <a:t>thématique</a:t>
            </a:r>
            <a:r>
              <a:rPr lang="en-US" sz="1800" dirty="0">
                <a:solidFill>
                  <a:srgbClr val="000000"/>
                </a:solidFill>
                <a:latin typeface="Lato"/>
                <a:ea typeface="Lato"/>
                <a:cs typeface="Lato"/>
                <a:sym typeface="Lato"/>
              </a:rPr>
              <a:t>, </a:t>
            </a:r>
          </a:p>
          <a:p>
            <a:pPr marL="388620" lvl="1" indent="-194310" algn="l">
              <a:lnSpc>
                <a:spcPts val="1890"/>
              </a:lnSpc>
              <a:buFont typeface="Arial"/>
              <a:buChar char="•"/>
            </a:pPr>
            <a:r>
              <a:rPr lang="en-US" sz="1800" dirty="0" err="1">
                <a:solidFill>
                  <a:srgbClr val="000000"/>
                </a:solidFill>
                <a:latin typeface="Lato"/>
                <a:ea typeface="Lato"/>
                <a:cs typeface="Lato"/>
                <a:sym typeface="Lato"/>
              </a:rPr>
              <a:t>programme</a:t>
            </a:r>
            <a:r>
              <a:rPr lang="en-US" sz="1800" dirty="0">
                <a:solidFill>
                  <a:srgbClr val="000000"/>
                </a:solidFill>
                <a:latin typeface="Lato"/>
                <a:ea typeface="Lato"/>
                <a:cs typeface="Lato"/>
                <a:sym typeface="Lato"/>
              </a:rPr>
              <a:t> de </a:t>
            </a:r>
            <a:r>
              <a:rPr lang="en-US" sz="1800" dirty="0" err="1">
                <a:solidFill>
                  <a:srgbClr val="000000"/>
                </a:solidFill>
                <a:latin typeface="Lato"/>
                <a:ea typeface="Lato"/>
                <a:cs typeface="Lato"/>
                <a:sym typeface="Lato"/>
              </a:rPr>
              <a:t>sensibilisation</a:t>
            </a:r>
            <a:r>
              <a:rPr lang="en-US" sz="1800" dirty="0">
                <a:solidFill>
                  <a:srgbClr val="000000"/>
                </a:solidFill>
                <a:latin typeface="Lato"/>
                <a:ea typeface="Lato"/>
                <a:cs typeface="Lato"/>
                <a:sym typeface="Lato"/>
              </a:rPr>
              <a:t> des </a:t>
            </a:r>
            <a:r>
              <a:rPr lang="en-US" sz="1800" dirty="0" err="1">
                <a:solidFill>
                  <a:srgbClr val="000000"/>
                </a:solidFill>
                <a:latin typeface="Lato"/>
                <a:ea typeface="Lato"/>
                <a:cs typeface="Lato"/>
                <a:sym typeface="Lato"/>
              </a:rPr>
              <a:t>scolaires</a:t>
            </a:r>
            <a:r>
              <a:rPr lang="en-US" sz="1800" dirty="0">
                <a:solidFill>
                  <a:srgbClr val="000000"/>
                </a:solidFill>
                <a:latin typeface="Lato"/>
                <a:ea typeface="Lato"/>
                <a:cs typeface="Lato"/>
                <a:sym typeface="Lato"/>
              </a:rPr>
              <a:t> et </a:t>
            </a:r>
            <a:r>
              <a:rPr lang="en-US" sz="1800" dirty="0" err="1">
                <a:solidFill>
                  <a:srgbClr val="000000"/>
                </a:solidFill>
                <a:latin typeface="Lato"/>
                <a:ea typeface="Lato"/>
                <a:cs typeface="Lato"/>
                <a:sym typeface="Lato"/>
              </a:rPr>
              <a:t>périscolaire</a:t>
            </a:r>
            <a:r>
              <a:rPr lang="en-US" sz="1800" dirty="0">
                <a:solidFill>
                  <a:srgbClr val="000000"/>
                </a:solidFill>
                <a:latin typeface="Lato"/>
                <a:ea typeface="Lato"/>
                <a:cs typeface="Lato"/>
                <a:sym typeface="Lato"/>
              </a:rPr>
              <a:t>. </a:t>
            </a:r>
          </a:p>
          <a:p>
            <a:pPr marL="388620" lvl="1" indent="-194310" algn="l">
              <a:lnSpc>
                <a:spcPts val="1890"/>
              </a:lnSpc>
              <a:buFont typeface="Arial"/>
              <a:buChar char="•"/>
            </a:pPr>
            <a:r>
              <a:rPr lang="en-US" sz="1800" dirty="0" err="1">
                <a:solidFill>
                  <a:srgbClr val="000000"/>
                </a:solidFill>
                <a:latin typeface="Lato"/>
                <a:ea typeface="Lato"/>
                <a:cs typeface="Lato"/>
                <a:sym typeface="Lato"/>
              </a:rPr>
              <a:t>Soit</a:t>
            </a:r>
            <a:r>
              <a:rPr lang="en-US" sz="1800" dirty="0">
                <a:solidFill>
                  <a:srgbClr val="000000"/>
                </a:solidFill>
                <a:latin typeface="Lato"/>
                <a:ea typeface="Lato"/>
                <a:cs typeface="Lato"/>
                <a:sym typeface="Lato"/>
              </a:rPr>
              <a:t> un </a:t>
            </a:r>
            <a:r>
              <a:rPr lang="en-US" sz="1800" dirty="0" err="1">
                <a:solidFill>
                  <a:srgbClr val="000000"/>
                </a:solidFill>
                <a:latin typeface="Lato"/>
                <a:ea typeface="Lato"/>
                <a:cs typeface="Lato"/>
                <a:sym typeface="Lato"/>
              </a:rPr>
              <a:t>investissement</a:t>
            </a:r>
            <a:r>
              <a:rPr lang="en-US" sz="1800" dirty="0">
                <a:solidFill>
                  <a:srgbClr val="000000"/>
                </a:solidFill>
                <a:latin typeface="Lato"/>
                <a:ea typeface="Lato"/>
                <a:cs typeface="Lato"/>
                <a:sym typeface="Lato"/>
              </a:rPr>
              <a:t> de 360 000€ </a:t>
            </a:r>
            <a:r>
              <a:rPr lang="en-US" sz="1800" dirty="0" err="1">
                <a:solidFill>
                  <a:srgbClr val="000000"/>
                </a:solidFill>
                <a:latin typeface="Lato"/>
                <a:ea typeface="Lato"/>
                <a:cs typeface="Lato"/>
                <a:sym typeface="Lato"/>
              </a:rPr>
              <a:t>financé</a:t>
            </a:r>
            <a:r>
              <a:rPr lang="en-US" sz="1800" dirty="0">
                <a:solidFill>
                  <a:srgbClr val="000000"/>
                </a:solidFill>
                <a:latin typeface="Lato"/>
                <a:ea typeface="Lato"/>
                <a:cs typeface="Lato"/>
                <a:sym typeface="Lato"/>
              </a:rPr>
              <a:t> a 80%.</a:t>
            </a:r>
          </a:p>
        </p:txBody>
      </p:sp>
      <p:sp>
        <p:nvSpPr>
          <p:cNvPr id="17" name="TextBox 17"/>
          <p:cNvSpPr txBox="1"/>
          <p:nvPr/>
        </p:nvSpPr>
        <p:spPr>
          <a:xfrm>
            <a:off x="677679" y="3078564"/>
            <a:ext cx="6503990" cy="3110865"/>
          </a:xfrm>
          <a:prstGeom prst="rect">
            <a:avLst/>
          </a:prstGeom>
        </p:spPr>
        <p:txBody>
          <a:bodyPr lIns="0" tIns="0" rIns="0" bIns="0" rtlCol="0" anchor="t">
            <a:spAutoFit/>
          </a:bodyPr>
          <a:lstStyle/>
          <a:p>
            <a:pPr algn="l">
              <a:lnSpc>
                <a:spcPts val="189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Restauration </a:t>
            </a:r>
            <a:r>
              <a:rPr lang="en-US" sz="1800">
                <a:solidFill>
                  <a:srgbClr val="000000"/>
                </a:solidFill>
                <a:latin typeface="Lato"/>
                <a:ea typeface="Lato"/>
                <a:cs typeface="Lato"/>
                <a:sym typeface="Lato"/>
              </a:rPr>
              <a:t>et création de </a:t>
            </a:r>
            <a:r>
              <a:rPr lang="en-US" sz="1800">
                <a:solidFill>
                  <a:srgbClr val="000000"/>
                </a:solidFill>
                <a:latin typeface="Lato Bold"/>
                <a:ea typeface="Lato Bold"/>
                <a:cs typeface="Lato Bold"/>
                <a:sym typeface="Lato Bold"/>
              </a:rPr>
              <a:t>25 mares</a:t>
            </a:r>
            <a:r>
              <a:rPr lang="en-US" sz="1800">
                <a:solidFill>
                  <a:srgbClr val="000000"/>
                </a:solidFill>
                <a:latin typeface="Lato"/>
                <a:ea typeface="Lato"/>
                <a:cs typeface="Lato"/>
                <a:sym typeface="Lato"/>
              </a:rPr>
              <a:t> en partenariat avec le PNRL.</a:t>
            </a:r>
          </a:p>
          <a:p>
            <a:pPr algn="l">
              <a:lnSpc>
                <a:spcPts val="1890"/>
              </a:lnSpc>
            </a:pPr>
            <a:r>
              <a:rPr lang="en-US" sz="1800">
                <a:solidFill>
                  <a:srgbClr val="000000"/>
                </a:solidFill>
                <a:latin typeface="Lato"/>
                <a:ea typeface="Lato"/>
                <a:cs typeface="Lato"/>
                <a:sym typeface="Lato"/>
              </a:rPr>
              <a:t>• Défrichage d'une parcelle à Waville pour </a:t>
            </a:r>
            <a:r>
              <a:rPr lang="en-US" sz="1800">
                <a:solidFill>
                  <a:srgbClr val="000000"/>
                </a:solidFill>
                <a:latin typeface="Lato Bold"/>
                <a:ea typeface="Lato Bold"/>
                <a:cs typeface="Lato Bold"/>
                <a:sym typeface="Lato Bold"/>
              </a:rPr>
              <a:t>plantation </a:t>
            </a:r>
            <a:r>
              <a:rPr lang="en-US" sz="1800">
                <a:solidFill>
                  <a:srgbClr val="000000"/>
                </a:solidFill>
                <a:latin typeface="Lato"/>
                <a:ea typeface="Lato"/>
                <a:cs typeface="Lato"/>
                <a:sym typeface="Lato"/>
              </a:rPr>
              <a:t>d'un </a:t>
            </a:r>
            <a:r>
              <a:rPr lang="en-US" sz="1800">
                <a:solidFill>
                  <a:srgbClr val="000000"/>
                </a:solidFill>
                <a:latin typeface="Lato Bold"/>
                <a:ea typeface="Lato Bold"/>
                <a:cs typeface="Lato Bold"/>
                <a:sym typeface="Lato Bold"/>
              </a:rPr>
              <a:t>verger communal</a:t>
            </a:r>
            <a:r>
              <a:rPr lang="en-US" sz="1800">
                <a:solidFill>
                  <a:srgbClr val="000000"/>
                </a:solidFill>
                <a:latin typeface="Lato"/>
                <a:ea typeface="Lato"/>
                <a:cs typeface="Lato"/>
                <a:sym typeface="Lato"/>
              </a:rPr>
              <a:t> et mise en gestion par </a:t>
            </a:r>
            <a:r>
              <a:rPr lang="en-US" sz="1800">
                <a:solidFill>
                  <a:srgbClr val="000000"/>
                </a:solidFill>
                <a:latin typeface="Lato Bold"/>
                <a:ea typeface="Lato Bold"/>
                <a:cs typeface="Lato Bold"/>
                <a:sym typeface="Lato Bold"/>
              </a:rPr>
              <a:t>éco-pâturage.</a:t>
            </a:r>
          </a:p>
          <a:p>
            <a:pPr algn="l">
              <a:lnSpc>
                <a:spcPts val="1890"/>
              </a:lnSpc>
            </a:pPr>
            <a:r>
              <a:rPr lang="en-US" sz="1800">
                <a:solidFill>
                  <a:srgbClr val="000000"/>
                </a:solidFill>
                <a:latin typeface="Lato"/>
                <a:ea typeface="Lato"/>
                <a:cs typeface="Lato"/>
                <a:sym typeface="Lato"/>
              </a:rPr>
              <a:t>• Réalisation d'un </a:t>
            </a:r>
            <a:r>
              <a:rPr lang="en-US" sz="1800">
                <a:solidFill>
                  <a:srgbClr val="000000"/>
                </a:solidFill>
                <a:latin typeface="Lato Bold"/>
                <a:ea typeface="Lato Bold"/>
                <a:cs typeface="Lato Bold"/>
                <a:sym typeface="Lato Bold"/>
              </a:rPr>
              <a:t>Atlas </a:t>
            </a:r>
            <a:r>
              <a:rPr lang="en-US" sz="1800">
                <a:solidFill>
                  <a:srgbClr val="000000"/>
                </a:solidFill>
                <a:latin typeface="Lato"/>
                <a:ea typeface="Lato"/>
                <a:cs typeface="Lato"/>
                <a:sym typeface="Lato"/>
              </a:rPr>
              <a:t>de la </a:t>
            </a:r>
            <a:r>
              <a:rPr lang="en-US" sz="1800">
                <a:solidFill>
                  <a:srgbClr val="000000"/>
                </a:solidFill>
                <a:latin typeface="Lato Bold"/>
                <a:ea typeface="Lato Bold"/>
                <a:cs typeface="Lato Bold"/>
                <a:sym typeface="Lato Bold"/>
              </a:rPr>
              <a:t>Biodiversité </a:t>
            </a:r>
            <a:r>
              <a:rPr lang="en-US" sz="1800">
                <a:solidFill>
                  <a:srgbClr val="000000"/>
                </a:solidFill>
                <a:latin typeface="Lato"/>
                <a:ea typeface="Lato"/>
                <a:cs typeface="Lato"/>
                <a:sym typeface="Lato"/>
              </a:rPr>
              <a:t>Communal à Sponville.</a:t>
            </a:r>
          </a:p>
          <a:p>
            <a:pPr algn="l">
              <a:lnSpc>
                <a:spcPts val="189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Embauche d’un agent</a:t>
            </a:r>
            <a:r>
              <a:rPr lang="en-US" sz="1800">
                <a:solidFill>
                  <a:srgbClr val="000000"/>
                </a:solidFill>
                <a:latin typeface="Lato"/>
                <a:ea typeface="Lato"/>
                <a:cs typeface="Lato"/>
                <a:sym typeface="Lato"/>
              </a:rPr>
              <a:t> sur la</a:t>
            </a:r>
            <a:r>
              <a:rPr lang="en-US" sz="1800">
                <a:solidFill>
                  <a:srgbClr val="000000"/>
                </a:solidFill>
                <a:latin typeface="Lato Bold"/>
                <a:ea typeface="Lato Bold"/>
                <a:cs typeface="Lato Bold"/>
                <a:sym typeface="Lato Bold"/>
              </a:rPr>
              <a:t> gestion différencié</a:t>
            </a:r>
            <a:r>
              <a:rPr lang="en-US" sz="1800">
                <a:solidFill>
                  <a:srgbClr val="000000"/>
                </a:solidFill>
                <a:latin typeface="Lato"/>
                <a:ea typeface="Lato"/>
                <a:cs typeface="Lato"/>
                <a:sym typeface="Lato"/>
              </a:rPr>
              <a:t> au sein des services techniques. </a:t>
            </a:r>
          </a:p>
          <a:p>
            <a:pPr algn="l">
              <a:lnSpc>
                <a:spcPts val="189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Distribution </a:t>
            </a:r>
            <a:r>
              <a:rPr lang="en-US" sz="1800">
                <a:solidFill>
                  <a:srgbClr val="000000"/>
                </a:solidFill>
                <a:latin typeface="Lato"/>
                <a:ea typeface="Lato"/>
                <a:cs typeface="Lato"/>
                <a:sym typeface="Lato"/>
              </a:rPr>
              <a:t>de 75 nichoirs à mésanges dans 11 communes et pose de 10 nichoirs à chouettes.</a:t>
            </a:r>
          </a:p>
          <a:p>
            <a:pPr algn="l">
              <a:lnSpc>
                <a:spcPts val="189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Poursuite de la plantation de haies</a:t>
            </a:r>
            <a:r>
              <a:rPr lang="en-US" sz="1800">
                <a:solidFill>
                  <a:srgbClr val="000000"/>
                </a:solidFill>
                <a:latin typeface="Lato"/>
                <a:ea typeface="Lato"/>
                <a:cs typeface="Lato"/>
                <a:sym typeface="Lato"/>
              </a:rPr>
              <a:t> (1300m en 2023, portant à 23km au total depuis 2019).</a:t>
            </a:r>
          </a:p>
          <a:p>
            <a:pPr algn="l">
              <a:lnSpc>
                <a:spcPts val="1890"/>
              </a:lnSpc>
            </a:pPr>
            <a:r>
              <a:rPr lang="en-US" sz="1800">
                <a:solidFill>
                  <a:srgbClr val="000000"/>
                </a:solidFill>
                <a:latin typeface="Lato"/>
                <a:ea typeface="Lato"/>
                <a:cs typeface="Lato"/>
                <a:sym typeface="Lato"/>
              </a:rPr>
              <a:t>• Distribution de semences pour prairies mellifères dans 12 communes.</a:t>
            </a:r>
          </a:p>
        </p:txBody>
      </p:sp>
      <p:sp>
        <p:nvSpPr>
          <p:cNvPr id="18" name="TextBox 18"/>
          <p:cNvSpPr txBox="1"/>
          <p:nvPr/>
        </p:nvSpPr>
        <p:spPr>
          <a:xfrm>
            <a:off x="13239908" y="2602903"/>
            <a:ext cx="3378329" cy="2634615"/>
          </a:xfrm>
          <a:prstGeom prst="rect">
            <a:avLst/>
          </a:prstGeom>
        </p:spPr>
        <p:txBody>
          <a:bodyPr lIns="0" tIns="0" rIns="0" bIns="0" rtlCol="0" anchor="t">
            <a:spAutoFit/>
          </a:bodyPr>
          <a:lstStyle/>
          <a:p>
            <a:pPr algn="l">
              <a:lnSpc>
                <a:spcPts val="1890"/>
              </a:lnSpc>
            </a:pPr>
            <a:r>
              <a:rPr lang="en-US" sz="1800" dirty="0">
                <a:solidFill>
                  <a:srgbClr val="FCFCFB"/>
                </a:solidFill>
                <a:latin typeface="Lato"/>
                <a:ea typeface="Lato"/>
                <a:cs typeface="Lato"/>
                <a:sym typeface="Lato"/>
              </a:rPr>
              <a:t>• Candidature </a:t>
            </a:r>
            <a:r>
              <a:rPr lang="en-US" sz="1800" dirty="0" err="1">
                <a:solidFill>
                  <a:srgbClr val="FCFCFB"/>
                </a:solidFill>
                <a:latin typeface="Lato"/>
                <a:ea typeface="Lato"/>
                <a:cs typeface="Lato"/>
                <a:sym typeface="Lato"/>
              </a:rPr>
              <a:t>en</a:t>
            </a:r>
            <a:r>
              <a:rPr lang="en-US" sz="1800" dirty="0">
                <a:solidFill>
                  <a:srgbClr val="FCFCFB"/>
                </a:solidFill>
                <a:latin typeface="Lato"/>
                <a:ea typeface="Lato"/>
                <a:cs typeface="Lato"/>
                <a:sym typeface="Lato"/>
              </a:rPr>
              <a:t> 2024 à un </a:t>
            </a:r>
            <a:r>
              <a:rPr lang="en-US" sz="1800" dirty="0" err="1">
                <a:solidFill>
                  <a:srgbClr val="FCFCFB"/>
                </a:solidFill>
                <a:latin typeface="Lato"/>
                <a:ea typeface="Lato"/>
                <a:cs typeface="Lato"/>
                <a:sym typeface="Lato"/>
              </a:rPr>
              <a:t>nouvel</a:t>
            </a:r>
            <a:r>
              <a:rPr lang="en-US" sz="1800" dirty="0">
                <a:solidFill>
                  <a:srgbClr val="FCFCFB"/>
                </a:solidFill>
                <a:latin typeface="Lato"/>
                <a:ea typeface="Lato"/>
                <a:cs typeface="Lato"/>
                <a:sym typeface="Lato"/>
              </a:rPr>
              <a:t> AMI </a:t>
            </a:r>
            <a:r>
              <a:rPr lang="en-US" sz="1800" dirty="0" err="1">
                <a:solidFill>
                  <a:srgbClr val="FCFCFB"/>
                </a:solidFill>
                <a:latin typeface="Lato"/>
                <a:ea typeface="Lato"/>
                <a:cs typeface="Lato"/>
                <a:sym typeface="Lato"/>
              </a:rPr>
              <a:t>Trame</a:t>
            </a:r>
            <a:r>
              <a:rPr lang="en-US" sz="1800" dirty="0">
                <a:solidFill>
                  <a:srgbClr val="FCFCFB"/>
                </a:solidFill>
                <a:latin typeface="Lato"/>
                <a:ea typeface="Lato"/>
                <a:cs typeface="Lato"/>
                <a:sym typeface="Lato"/>
              </a:rPr>
              <a:t> </a:t>
            </a:r>
            <a:r>
              <a:rPr lang="en-US" sz="1800" dirty="0" err="1">
                <a:solidFill>
                  <a:srgbClr val="FCFCFB"/>
                </a:solidFill>
                <a:latin typeface="Lato"/>
                <a:ea typeface="Lato"/>
                <a:cs typeface="Lato"/>
                <a:sym typeface="Lato"/>
              </a:rPr>
              <a:t>verte</a:t>
            </a:r>
            <a:r>
              <a:rPr lang="en-US" sz="1800" dirty="0">
                <a:solidFill>
                  <a:srgbClr val="FCFCFB"/>
                </a:solidFill>
                <a:latin typeface="Lato"/>
                <a:ea typeface="Lato"/>
                <a:cs typeface="Lato"/>
                <a:sym typeface="Lato"/>
              </a:rPr>
              <a:t> et </a:t>
            </a:r>
            <a:r>
              <a:rPr lang="en-US" sz="1800" dirty="0" err="1">
                <a:solidFill>
                  <a:srgbClr val="FCFCFB"/>
                </a:solidFill>
                <a:latin typeface="Lato"/>
                <a:ea typeface="Lato"/>
                <a:cs typeface="Lato"/>
                <a:sym typeface="Lato"/>
              </a:rPr>
              <a:t>bleue</a:t>
            </a:r>
            <a:r>
              <a:rPr lang="en-US" sz="1800" dirty="0">
                <a:solidFill>
                  <a:srgbClr val="FCFCFB"/>
                </a:solidFill>
                <a:latin typeface="Lato"/>
                <a:ea typeface="Lato"/>
                <a:cs typeface="Lato"/>
                <a:sym typeface="Lato"/>
              </a:rPr>
              <a:t> et </a:t>
            </a:r>
            <a:r>
              <a:rPr lang="en-US" sz="1800" dirty="0" err="1">
                <a:solidFill>
                  <a:srgbClr val="FCFCFB"/>
                </a:solidFill>
                <a:latin typeface="Lato Bold"/>
                <a:ea typeface="Lato Bold"/>
                <a:cs typeface="Lato Bold"/>
                <a:sym typeface="Lato Bold"/>
              </a:rPr>
              <a:t>définition</a:t>
            </a:r>
            <a:r>
              <a:rPr lang="en-US" sz="1800" dirty="0">
                <a:solidFill>
                  <a:srgbClr val="FCFCFB"/>
                </a:solidFill>
                <a:latin typeface="Lato Bold"/>
                <a:ea typeface="Lato Bold"/>
                <a:cs typeface="Lato Bold"/>
                <a:sym typeface="Lato Bold"/>
              </a:rPr>
              <a:t> d’un nouveau Plan de </a:t>
            </a:r>
            <a:r>
              <a:rPr lang="en-US" sz="1800" dirty="0" err="1">
                <a:solidFill>
                  <a:srgbClr val="FCFCFB"/>
                </a:solidFill>
                <a:latin typeface="Lato Bold"/>
                <a:ea typeface="Lato Bold"/>
                <a:cs typeface="Lato Bold"/>
                <a:sym typeface="Lato Bold"/>
              </a:rPr>
              <a:t>préservation</a:t>
            </a:r>
            <a:r>
              <a:rPr lang="en-US" sz="1800" dirty="0">
                <a:solidFill>
                  <a:srgbClr val="FCFCFB"/>
                </a:solidFill>
                <a:latin typeface="Lato Bold"/>
                <a:ea typeface="Lato Bold"/>
                <a:cs typeface="Lato Bold"/>
                <a:sym typeface="Lato Bold"/>
              </a:rPr>
              <a:t> de la </a:t>
            </a:r>
            <a:r>
              <a:rPr lang="en-US" sz="1800" dirty="0" err="1">
                <a:solidFill>
                  <a:srgbClr val="FCFCFB"/>
                </a:solidFill>
                <a:latin typeface="Lato Bold"/>
                <a:ea typeface="Lato Bold"/>
                <a:cs typeface="Lato Bold"/>
                <a:sym typeface="Lato Bold"/>
              </a:rPr>
              <a:t>Biodiversité</a:t>
            </a:r>
            <a:r>
              <a:rPr lang="en-US" sz="1800" dirty="0">
                <a:solidFill>
                  <a:srgbClr val="FCFCFB"/>
                </a:solidFill>
                <a:latin typeface="Lato Bold"/>
                <a:ea typeface="Lato Bold"/>
                <a:cs typeface="Lato Bold"/>
                <a:sym typeface="Lato Bold"/>
              </a:rPr>
              <a:t>.</a:t>
            </a:r>
          </a:p>
          <a:p>
            <a:pPr algn="l">
              <a:lnSpc>
                <a:spcPts val="1890"/>
              </a:lnSpc>
            </a:pPr>
            <a:r>
              <a:rPr lang="en-US" sz="1800" dirty="0">
                <a:solidFill>
                  <a:srgbClr val="FCFCFB"/>
                </a:solidFill>
                <a:latin typeface="Lato"/>
                <a:ea typeface="Lato"/>
                <a:cs typeface="Lato"/>
                <a:sym typeface="Lato"/>
              </a:rPr>
              <a:t>En lien avec de </a:t>
            </a:r>
            <a:r>
              <a:rPr lang="en-US" sz="1800" dirty="0" err="1">
                <a:solidFill>
                  <a:srgbClr val="FCFCFB"/>
                </a:solidFill>
                <a:latin typeface="Lato"/>
                <a:ea typeface="Lato"/>
                <a:cs typeface="Lato"/>
                <a:sym typeface="Lato"/>
              </a:rPr>
              <a:t>nouvelles</a:t>
            </a:r>
            <a:r>
              <a:rPr lang="en-US" sz="1800" dirty="0">
                <a:solidFill>
                  <a:srgbClr val="FCFCFB"/>
                </a:solidFill>
                <a:latin typeface="Lato"/>
                <a:ea typeface="Lato"/>
                <a:cs typeface="Lato"/>
                <a:sym typeface="Lato"/>
              </a:rPr>
              <a:t> </a:t>
            </a:r>
            <a:r>
              <a:rPr lang="en-US" sz="1800" dirty="0" err="1">
                <a:solidFill>
                  <a:srgbClr val="FCFCFB"/>
                </a:solidFill>
                <a:latin typeface="Lato"/>
                <a:ea typeface="Lato"/>
                <a:cs typeface="Lato"/>
                <a:sym typeface="Lato"/>
              </a:rPr>
              <a:t>réflexions</a:t>
            </a:r>
            <a:r>
              <a:rPr lang="en-US" sz="1800" dirty="0">
                <a:solidFill>
                  <a:srgbClr val="FCFCFB"/>
                </a:solidFill>
                <a:latin typeface="Lato"/>
                <a:ea typeface="Lato"/>
                <a:cs typeface="Lato"/>
                <a:sym typeface="Lato"/>
              </a:rPr>
              <a:t> du </a:t>
            </a:r>
            <a:r>
              <a:rPr lang="en-US" sz="1800" dirty="0" err="1">
                <a:solidFill>
                  <a:srgbClr val="FCFCFB"/>
                </a:solidFill>
                <a:latin typeface="Lato"/>
                <a:ea typeface="Lato"/>
                <a:cs typeface="Lato"/>
                <a:sym typeface="Lato"/>
              </a:rPr>
              <a:t>projet</a:t>
            </a:r>
            <a:r>
              <a:rPr lang="en-US" sz="1800" dirty="0">
                <a:solidFill>
                  <a:srgbClr val="FCFCFB"/>
                </a:solidFill>
                <a:latin typeface="Lato"/>
                <a:ea typeface="Lato"/>
                <a:cs typeface="Lato"/>
                <a:sym typeface="Lato"/>
              </a:rPr>
              <a:t> de </a:t>
            </a:r>
            <a:r>
              <a:rPr lang="en-US" sz="1800" dirty="0" err="1">
                <a:solidFill>
                  <a:srgbClr val="FCFCFB"/>
                </a:solidFill>
                <a:latin typeface="Lato"/>
                <a:ea typeface="Lato"/>
                <a:cs typeface="Lato"/>
                <a:sym typeface="Lato"/>
              </a:rPr>
              <a:t>territoire</a:t>
            </a:r>
            <a:r>
              <a:rPr lang="en-US" sz="1800" dirty="0">
                <a:solidFill>
                  <a:srgbClr val="FCFCFB"/>
                </a:solidFill>
                <a:latin typeface="Lato"/>
                <a:ea typeface="Lato"/>
                <a:cs typeface="Lato"/>
                <a:sym typeface="Lato"/>
              </a:rPr>
              <a:t> (</a:t>
            </a:r>
            <a:r>
              <a:rPr lang="en-US" sz="1800" dirty="0" err="1">
                <a:solidFill>
                  <a:srgbClr val="FCFCFB"/>
                </a:solidFill>
                <a:latin typeface="Lato"/>
                <a:ea typeface="Lato"/>
                <a:cs typeface="Lato"/>
                <a:sym typeface="Lato"/>
              </a:rPr>
              <a:t>exemple</a:t>
            </a:r>
            <a:r>
              <a:rPr lang="en-US" sz="1800" dirty="0">
                <a:solidFill>
                  <a:srgbClr val="FCFCFB"/>
                </a:solidFill>
                <a:latin typeface="Lato"/>
                <a:ea typeface="Lato"/>
                <a:cs typeface="Lato"/>
                <a:sym typeface="Lato"/>
              </a:rPr>
              <a:t> : </a:t>
            </a:r>
            <a:r>
              <a:rPr lang="en-US" sz="1800" dirty="0" err="1">
                <a:solidFill>
                  <a:srgbClr val="FCFCFB"/>
                </a:solidFill>
                <a:latin typeface="Lato"/>
                <a:ea typeface="Lato"/>
                <a:cs typeface="Lato"/>
                <a:sym typeface="Lato"/>
              </a:rPr>
              <a:t>lancement</a:t>
            </a:r>
            <a:r>
              <a:rPr lang="en-US" sz="1800" dirty="0">
                <a:solidFill>
                  <a:srgbClr val="FCFCFB"/>
                </a:solidFill>
                <a:latin typeface="Lato"/>
                <a:ea typeface="Lato"/>
                <a:cs typeface="Lato"/>
                <a:sym typeface="Lato"/>
              </a:rPr>
              <a:t> d’un </a:t>
            </a:r>
            <a:r>
              <a:rPr lang="en-US" sz="1800" dirty="0" err="1">
                <a:solidFill>
                  <a:srgbClr val="FCFCFB"/>
                </a:solidFill>
                <a:latin typeface="Lato"/>
                <a:ea typeface="Lato"/>
                <a:cs typeface="Lato"/>
                <a:sym typeface="Lato"/>
              </a:rPr>
              <a:t>groupement</a:t>
            </a:r>
            <a:r>
              <a:rPr lang="en-US" sz="1800" dirty="0">
                <a:solidFill>
                  <a:srgbClr val="FCFCFB"/>
                </a:solidFill>
                <a:latin typeface="Lato"/>
                <a:ea typeface="Lato"/>
                <a:cs typeface="Lato"/>
                <a:sym typeface="Lato"/>
              </a:rPr>
              <a:t> de </a:t>
            </a:r>
            <a:r>
              <a:rPr lang="en-US" sz="1800" dirty="0" err="1">
                <a:solidFill>
                  <a:srgbClr val="FCFCFB"/>
                </a:solidFill>
                <a:latin typeface="Lato"/>
                <a:ea typeface="Lato"/>
                <a:cs typeface="Lato"/>
                <a:sym typeface="Lato"/>
              </a:rPr>
              <a:t>commande</a:t>
            </a:r>
            <a:r>
              <a:rPr lang="en-US" sz="1800" dirty="0">
                <a:solidFill>
                  <a:srgbClr val="FCFCFB"/>
                </a:solidFill>
                <a:latin typeface="Lato"/>
                <a:ea typeface="Lato"/>
                <a:cs typeface="Lato"/>
                <a:sym typeface="Lato"/>
              </a:rPr>
              <a:t> </a:t>
            </a:r>
            <a:r>
              <a:rPr lang="en-US" sz="1800" dirty="0" err="1">
                <a:solidFill>
                  <a:srgbClr val="FCFCFB"/>
                </a:solidFill>
                <a:latin typeface="Lato"/>
                <a:ea typeface="Lato"/>
                <a:cs typeface="Lato"/>
                <a:sym typeface="Lato"/>
              </a:rPr>
              <a:t>d’entretien</a:t>
            </a:r>
            <a:r>
              <a:rPr lang="en-US" sz="1800" dirty="0">
                <a:solidFill>
                  <a:srgbClr val="FCFCFB"/>
                </a:solidFill>
                <a:latin typeface="Lato"/>
                <a:ea typeface="Lato"/>
                <a:cs typeface="Lato"/>
                <a:sym typeface="Lato"/>
              </a:rPr>
              <a:t> des </a:t>
            </a:r>
            <a:r>
              <a:rPr lang="en-US" sz="1800" dirty="0" err="1">
                <a:solidFill>
                  <a:srgbClr val="FCFCFB"/>
                </a:solidFill>
                <a:latin typeface="Lato"/>
                <a:ea typeface="Lato"/>
                <a:cs typeface="Lato"/>
                <a:sym typeface="Lato"/>
              </a:rPr>
              <a:t>haies</a:t>
            </a:r>
            <a:r>
              <a:rPr lang="en-US" sz="1800" dirty="0">
                <a:solidFill>
                  <a:srgbClr val="FCFCFB"/>
                </a:solidFill>
                <a:latin typeface="Lato"/>
                <a:ea typeface="Lato"/>
                <a:cs typeface="Lato"/>
                <a:sym typeface="Lato"/>
              </a:rPr>
              <a:t>).</a:t>
            </a:r>
          </a:p>
          <a:p>
            <a:pPr algn="l">
              <a:lnSpc>
                <a:spcPts val="1890"/>
              </a:lnSpc>
            </a:pPr>
            <a:endParaRPr lang="en-US" sz="1800" dirty="0">
              <a:solidFill>
                <a:srgbClr val="FCFCFB"/>
              </a:solidFill>
              <a:latin typeface="Lato"/>
              <a:ea typeface="Lato"/>
              <a:cs typeface="Lato"/>
              <a:sym typeface="Lato"/>
            </a:endParaRPr>
          </a:p>
        </p:txBody>
      </p:sp>
      <p:sp>
        <p:nvSpPr>
          <p:cNvPr id="19" name="TextBox 19"/>
          <p:cNvSpPr txBox="1"/>
          <p:nvPr/>
        </p:nvSpPr>
        <p:spPr>
          <a:xfrm>
            <a:off x="2045495" y="532014"/>
            <a:ext cx="8811676"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ENVIRONNEMENT</a:t>
            </a:r>
          </a:p>
        </p:txBody>
      </p:sp>
      <p:sp>
        <p:nvSpPr>
          <p:cNvPr id="20" name="TextBox 20"/>
          <p:cNvSpPr txBox="1"/>
          <p:nvPr/>
        </p:nvSpPr>
        <p:spPr>
          <a:xfrm>
            <a:off x="1028700" y="380201"/>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12</a:t>
            </a:r>
          </a:p>
        </p:txBody>
      </p:sp>
      <p:sp>
        <p:nvSpPr>
          <p:cNvPr id="21" name="TextBox 21"/>
          <p:cNvSpPr txBox="1"/>
          <p:nvPr/>
        </p:nvSpPr>
        <p:spPr>
          <a:xfrm>
            <a:off x="677679" y="1908983"/>
            <a:ext cx="7081298"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DU PLAN DE PRÉSERVATION DE LA BIODIVERSITÉ ET DU PAYSAGE </a:t>
            </a:r>
          </a:p>
        </p:txBody>
      </p:sp>
      <p:sp>
        <p:nvSpPr>
          <p:cNvPr id="22" name="TextBox 22"/>
          <p:cNvSpPr txBox="1"/>
          <p:nvPr/>
        </p:nvSpPr>
        <p:spPr>
          <a:xfrm>
            <a:off x="13239908" y="1762048"/>
            <a:ext cx="3417134" cy="331970"/>
          </a:xfrm>
          <a:prstGeom prst="rect">
            <a:avLst/>
          </a:prstGeom>
        </p:spPr>
        <p:txBody>
          <a:bodyPr lIns="0" tIns="0" rIns="0" bIns="0" rtlCol="0" anchor="t">
            <a:spAutoFit/>
          </a:bodyPr>
          <a:lstStyle/>
          <a:p>
            <a:pPr algn="l">
              <a:lnSpc>
                <a:spcPts val="2702"/>
              </a:lnSpc>
            </a:pPr>
            <a:r>
              <a:rPr lang="en-US" sz="1930" spc="484">
                <a:solidFill>
                  <a:srgbClr val="FCFCFB"/>
                </a:solidFill>
                <a:latin typeface="Lato"/>
                <a:ea typeface="Lato"/>
                <a:cs typeface="Lato"/>
                <a:sym typeface="Lato"/>
              </a:rPr>
              <a:t>LES PERSPECTIVES</a:t>
            </a:r>
          </a:p>
        </p:txBody>
      </p:sp>
      <p:sp>
        <p:nvSpPr>
          <p:cNvPr id="23" name="TextBox 23"/>
          <p:cNvSpPr txBox="1"/>
          <p:nvPr/>
        </p:nvSpPr>
        <p:spPr>
          <a:xfrm>
            <a:off x="9436783"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4" y="2346138"/>
            <a:ext cx="18288000" cy="6063080"/>
            <a:chOff x="0" y="0"/>
            <a:chExt cx="4816593" cy="1596860"/>
          </a:xfrm>
        </p:grpSpPr>
        <p:sp>
          <p:nvSpPr>
            <p:cNvPr id="3" name="Freeform 3"/>
            <p:cNvSpPr/>
            <p:nvPr/>
          </p:nvSpPr>
          <p:spPr>
            <a:xfrm>
              <a:off x="0" y="0"/>
              <a:ext cx="4816592" cy="1596860"/>
            </a:xfrm>
            <a:custGeom>
              <a:avLst/>
              <a:gdLst/>
              <a:ahLst/>
              <a:cxnLst/>
              <a:rect l="l" t="t" r="r" b="b"/>
              <a:pathLst>
                <a:path w="4816592" h="1596860">
                  <a:moveTo>
                    <a:pt x="0" y="0"/>
                  </a:moveTo>
                  <a:lnTo>
                    <a:pt x="4816592" y="0"/>
                  </a:lnTo>
                  <a:lnTo>
                    <a:pt x="4816592" y="1596860"/>
                  </a:lnTo>
                  <a:lnTo>
                    <a:pt x="0" y="1596860"/>
                  </a:lnTo>
                  <a:close/>
                </a:path>
              </a:pathLst>
            </a:custGeom>
            <a:solidFill>
              <a:srgbClr val="202020"/>
            </a:solidFill>
          </p:spPr>
          <p:txBody>
            <a:bodyPr/>
            <a:lstStyle/>
            <a:p>
              <a:endParaRPr lang="fr-FR"/>
            </a:p>
          </p:txBody>
        </p:sp>
        <p:sp>
          <p:nvSpPr>
            <p:cNvPr id="4" name="TextBox 4"/>
            <p:cNvSpPr txBox="1"/>
            <p:nvPr/>
          </p:nvSpPr>
          <p:spPr>
            <a:xfrm>
              <a:off x="0" y="-38100"/>
              <a:ext cx="4816593" cy="163496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76190" y="2346138"/>
            <a:ext cx="5226300" cy="2928039"/>
            <a:chOff x="0" y="0"/>
            <a:chExt cx="1376474" cy="771171"/>
          </a:xfrm>
        </p:grpSpPr>
        <p:sp>
          <p:nvSpPr>
            <p:cNvPr id="6" name="Freeform 6"/>
            <p:cNvSpPr/>
            <p:nvPr/>
          </p:nvSpPr>
          <p:spPr>
            <a:xfrm>
              <a:off x="0" y="0"/>
              <a:ext cx="1376474" cy="771171"/>
            </a:xfrm>
            <a:custGeom>
              <a:avLst/>
              <a:gdLst/>
              <a:ahLst/>
              <a:cxnLst/>
              <a:rect l="l" t="t" r="r" b="b"/>
              <a:pathLst>
                <a:path w="1376474" h="771171">
                  <a:moveTo>
                    <a:pt x="0" y="0"/>
                  </a:moveTo>
                  <a:lnTo>
                    <a:pt x="1376474" y="0"/>
                  </a:lnTo>
                  <a:lnTo>
                    <a:pt x="1376474" y="771171"/>
                  </a:lnTo>
                  <a:lnTo>
                    <a:pt x="0" y="771171"/>
                  </a:lnTo>
                  <a:close/>
                </a:path>
              </a:pathLst>
            </a:custGeom>
            <a:solidFill>
              <a:srgbClr val="F4F3F3"/>
            </a:solidFill>
          </p:spPr>
          <p:txBody>
            <a:bodyPr/>
            <a:lstStyle/>
            <a:p>
              <a:endParaRPr lang="fr-FR"/>
            </a:p>
          </p:txBody>
        </p:sp>
        <p:sp>
          <p:nvSpPr>
            <p:cNvPr id="7" name="TextBox 7"/>
            <p:cNvSpPr txBox="1"/>
            <p:nvPr/>
          </p:nvSpPr>
          <p:spPr>
            <a:xfrm>
              <a:off x="0" y="-38100"/>
              <a:ext cx="1376474" cy="809271"/>
            </a:xfrm>
            <a:prstGeom prst="rect">
              <a:avLst/>
            </a:prstGeom>
          </p:spPr>
          <p:txBody>
            <a:bodyPr lIns="50800" tIns="50800" rIns="50800" bIns="50800" rtlCol="0" anchor="ctr"/>
            <a:lstStyle/>
            <a:p>
              <a:pPr algn="ctr">
                <a:lnSpc>
                  <a:spcPts val="2775"/>
                </a:lnSpc>
              </a:pPr>
              <a:endParaRPr/>
            </a:p>
          </p:txBody>
        </p:sp>
      </p:grpSp>
      <p:grpSp>
        <p:nvGrpSpPr>
          <p:cNvPr id="8" name="Group 8"/>
          <p:cNvGrpSpPr/>
          <p:nvPr/>
        </p:nvGrpSpPr>
        <p:grpSpPr>
          <a:xfrm>
            <a:off x="1076190" y="5407527"/>
            <a:ext cx="5226300" cy="3001691"/>
            <a:chOff x="0" y="0"/>
            <a:chExt cx="1376474" cy="790569"/>
          </a:xfrm>
        </p:grpSpPr>
        <p:sp>
          <p:nvSpPr>
            <p:cNvPr id="9" name="Freeform 9"/>
            <p:cNvSpPr/>
            <p:nvPr/>
          </p:nvSpPr>
          <p:spPr>
            <a:xfrm>
              <a:off x="0" y="0"/>
              <a:ext cx="1376474" cy="790569"/>
            </a:xfrm>
            <a:custGeom>
              <a:avLst/>
              <a:gdLst/>
              <a:ahLst/>
              <a:cxnLst/>
              <a:rect l="l" t="t" r="r" b="b"/>
              <a:pathLst>
                <a:path w="1376474" h="790569">
                  <a:moveTo>
                    <a:pt x="0" y="0"/>
                  </a:moveTo>
                  <a:lnTo>
                    <a:pt x="1376474" y="0"/>
                  </a:lnTo>
                  <a:lnTo>
                    <a:pt x="1376474" y="790569"/>
                  </a:lnTo>
                  <a:lnTo>
                    <a:pt x="0" y="790569"/>
                  </a:lnTo>
                  <a:close/>
                </a:path>
              </a:pathLst>
            </a:custGeom>
            <a:solidFill>
              <a:srgbClr val="F4F3F3"/>
            </a:solidFill>
          </p:spPr>
          <p:txBody>
            <a:bodyPr/>
            <a:lstStyle/>
            <a:p>
              <a:endParaRPr lang="fr-FR"/>
            </a:p>
          </p:txBody>
        </p:sp>
        <p:sp>
          <p:nvSpPr>
            <p:cNvPr id="10" name="TextBox 10"/>
            <p:cNvSpPr txBox="1"/>
            <p:nvPr/>
          </p:nvSpPr>
          <p:spPr>
            <a:xfrm>
              <a:off x="0" y="-38100"/>
              <a:ext cx="1376474" cy="828669"/>
            </a:xfrm>
            <a:prstGeom prst="rect">
              <a:avLst/>
            </a:prstGeom>
          </p:spPr>
          <p:txBody>
            <a:bodyPr lIns="50800" tIns="50800" rIns="50800" bIns="50800" rtlCol="0" anchor="ctr"/>
            <a:lstStyle/>
            <a:p>
              <a:pPr algn="ctr">
                <a:lnSpc>
                  <a:spcPts val="2775"/>
                </a:lnSpc>
              </a:pPr>
              <a:endParaRPr/>
            </a:p>
          </p:txBody>
        </p:sp>
      </p:grpSp>
      <p:sp>
        <p:nvSpPr>
          <p:cNvPr id="11" name="TextBox 11"/>
          <p:cNvSpPr txBox="1"/>
          <p:nvPr/>
        </p:nvSpPr>
        <p:spPr>
          <a:xfrm>
            <a:off x="1388802" y="3698291"/>
            <a:ext cx="4604476" cy="701674"/>
          </a:xfrm>
          <a:prstGeom prst="rect">
            <a:avLst/>
          </a:prstGeom>
        </p:spPr>
        <p:txBody>
          <a:bodyPr lIns="0" tIns="0" rIns="0" bIns="0" rtlCol="0" anchor="t">
            <a:spAutoFit/>
          </a:bodyPr>
          <a:lstStyle/>
          <a:p>
            <a:pPr algn="ctr">
              <a:lnSpc>
                <a:spcPts val="2800"/>
              </a:lnSpc>
            </a:pPr>
            <a:r>
              <a:rPr lang="en-US" sz="2000">
                <a:solidFill>
                  <a:srgbClr val="000000"/>
                </a:solidFill>
                <a:latin typeface="Lato"/>
                <a:ea typeface="Lato"/>
                <a:cs typeface="Lato"/>
                <a:sym typeface="Lato"/>
              </a:rPr>
              <a:t> 500 ménages aidés dans leurs travaux d’amélioration de logement.</a:t>
            </a:r>
          </a:p>
        </p:txBody>
      </p:sp>
      <p:sp>
        <p:nvSpPr>
          <p:cNvPr id="12" name="TextBox 12"/>
          <p:cNvSpPr txBox="1"/>
          <p:nvPr/>
        </p:nvSpPr>
        <p:spPr>
          <a:xfrm>
            <a:off x="1387102" y="6838819"/>
            <a:ext cx="4604476" cy="1054099"/>
          </a:xfrm>
          <a:prstGeom prst="rect">
            <a:avLst/>
          </a:prstGeom>
        </p:spPr>
        <p:txBody>
          <a:bodyPr lIns="0" tIns="0" rIns="0" bIns="0" rtlCol="0" anchor="t">
            <a:spAutoFit/>
          </a:bodyPr>
          <a:lstStyle/>
          <a:p>
            <a:pPr algn="ctr">
              <a:lnSpc>
                <a:spcPts val="2800"/>
              </a:lnSpc>
            </a:pPr>
            <a:r>
              <a:rPr lang="en-US" sz="2000">
                <a:solidFill>
                  <a:srgbClr val="000000"/>
                </a:solidFill>
                <a:latin typeface="Lato"/>
                <a:ea typeface="Lato"/>
                <a:cs typeface="Lato"/>
                <a:sym typeface="Lato"/>
              </a:rPr>
              <a:t>Trois règlements intercommunaux mis en place pour les ménages éligibles à l'ANAH.</a:t>
            </a:r>
          </a:p>
        </p:txBody>
      </p:sp>
      <p:sp>
        <p:nvSpPr>
          <p:cNvPr id="13" name="TextBox 13"/>
          <p:cNvSpPr txBox="1"/>
          <p:nvPr/>
        </p:nvSpPr>
        <p:spPr>
          <a:xfrm>
            <a:off x="1827693" y="3284567"/>
            <a:ext cx="3726695"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ACCOMPAGNEMENT</a:t>
            </a:r>
          </a:p>
        </p:txBody>
      </p:sp>
      <p:sp>
        <p:nvSpPr>
          <p:cNvPr id="14" name="TextBox 14"/>
          <p:cNvSpPr txBox="1"/>
          <p:nvPr/>
        </p:nvSpPr>
        <p:spPr>
          <a:xfrm>
            <a:off x="1825993" y="6425094"/>
            <a:ext cx="3726695"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RÉGLEMENTATIONS</a:t>
            </a:r>
          </a:p>
        </p:txBody>
      </p:sp>
      <p:grpSp>
        <p:nvGrpSpPr>
          <p:cNvPr id="15" name="Group 15"/>
          <p:cNvGrpSpPr/>
          <p:nvPr/>
        </p:nvGrpSpPr>
        <p:grpSpPr>
          <a:xfrm>
            <a:off x="3278510" y="2490736"/>
            <a:ext cx="825059" cy="715372"/>
            <a:chOff x="0" y="0"/>
            <a:chExt cx="953344" cy="826601"/>
          </a:xfrm>
        </p:grpSpPr>
        <p:sp>
          <p:nvSpPr>
            <p:cNvPr id="16" name="Freeform 16"/>
            <p:cNvSpPr/>
            <p:nvPr/>
          </p:nvSpPr>
          <p:spPr>
            <a:xfrm>
              <a:off x="0" y="0"/>
              <a:ext cx="953344" cy="826601"/>
            </a:xfrm>
            <a:custGeom>
              <a:avLst/>
              <a:gdLst/>
              <a:ahLst/>
              <a:cxnLst/>
              <a:rect l="l" t="t" r="r" b="b"/>
              <a:pathLst>
                <a:path w="953344" h="826601">
                  <a:moveTo>
                    <a:pt x="413301" y="0"/>
                  </a:moveTo>
                  <a:lnTo>
                    <a:pt x="540043" y="0"/>
                  </a:lnTo>
                  <a:cubicBezTo>
                    <a:pt x="649657" y="0"/>
                    <a:pt x="754782" y="43544"/>
                    <a:pt x="832291" y="121053"/>
                  </a:cubicBezTo>
                  <a:cubicBezTo>
                    <a:pt x="909800" y="198562"/>
                    <a:pt x="953344" y="303687"/>
                    <a:pt x="953344" y="413301"/>
                  </a:cubicBezTo>
                  <a:lnTo>
                    <a:pt x="953344" y="413301"/>
                  </a:lnTo>
                  <a:cubicBezTo>
                    <a:pt x="953344" y="522915"/>
                    <a:pt x="909800" y="628040"/>
                    <a:pt x="832291" y="705548"/>
                  </a:cubicBezTo>
                  <a:cubicBezTo>
                    <a:pt x="754782" y="783057"/>
                    <a:pt x="649657" y="826601"/>
                    <a:pt x="540043" y="826601"/>
                  </a:cubicBezTo>
                  <a:lnTo>
                    <a:pt x="413301" y="826601"/>
                  </a:lnTo>
                  <a:cubicBezTo>
                    <a:pt x="303687" y="826601"/>
                    <a:pt x="198562" y="783057"/>
                    <a:pt x="121053" y="705548"/>
                  </a:cubicBezTo>
                  <a:cubicBezTo>
                    <a:pt x="43544" y="628040"/>
                    <a:pt x="0" y="522915"/>
                    <a:pt x="0" y="413301"/>
                  </a:cubicBezTo>
                  <a:lnTo>
                    <a:pt x="0" y="413301"/>
                  </a:lnTo>
                  <a:cubicBezTo>
                    <a:pt x="0" y="303687"/>
                    <a:pt x="43544" y="198562"/>
                    <a:pt x="121053" y="121053"/>
                  </a:cubicBezTo>
                  <a:cubicBezTo>
                    <a:pt x="198562" y="43544"/>
                    <a:pt x="303687" y="0"/>
                    <a:pt x="413301" y="0"/>
                  </a:cubicBezTo>
                  <a:close/>
                </a:path>
              </a:pathLst>
            </a:custGeom>
            <a:solidFill>
              <a:srgbClr val="0C0015"/>
            </a:solidFill>
          </p:spPr>
          <p:txBody>
            <a:bodyPr/>
            <a:lstStyle/>
            <a:p>
              <a:endParaRPr lang="fr-FR"/>
            </a:p>
          </p:txBody>
        </p:sp>
        <p:sp>
          <p:nvSpPr>
            <p:cNvPr id="17" name="TextBox 17"/>
            <p:cNvSpPr txBox="1"/>
            <p:nvPr/>
          </p:nvSpPr>
          <p:spPr>
            <a:xfrm>
              <a:off x="0" y="-38100"/>
              <a:ext cx="953344" cy="864701"/>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3392042" y="2645210"/>
            <a:ext cx="597996" cy="434998"/>
          </a:xfrm>
          <a:prstGeom prst="rect">
            <a:avLst/>
          </a:prstGeom>
        </p:spPr>
        <p:txBody>
          <a:bodyPr lIns="0" tIns="0" rIns="0" bIns="0" rtlCol="0" anchor="t">
            <a:spAutoFit/>
          </a:bodyPr>
          <a:lstStyle/>
          <a:p>
            <a:pPr algn="ctr">
              <a:lnSpc>
                <a:spcPts val="3393"/>
              </a:lnSpc>
            </a:pPr>
            <a:r>
              <a:rPr lang="en-US" sz="3057">
                <a:solidFill>
                  <a:srgbClr val="FFFFFF"/>
                </a:solidFill>
                <a:latin typeface="Montserrat Bold"/>
                <a:ea typeface="Montserrat Bold"/>
                <a:cs typeface="Montserrat Bold"/>
                <a:sym typeface="Montserrat Bold"/>
              </a:rPr>
              <a:t>1</a:t>
            </a:r>
          </a:p>
        </p:txBody>
      </p:sp>
      <p:grpSp>
        <p:nvGrpSpPr>
          <p:cNvPr id="19" name="Group 19"/>
          <p:cNvGrpSpPr/>
          <p:nvPr/>
        </p:nvGrpSpPr>
        <p:grpSpPr>
          <a:xfrm>
            <a:off x="6554579" y="2346138"/>
            <a:ext cx="5226300" cy="2928039"/>
            <a:chOff x="0" y="0"/>
            <a:chExt cx="1376474" cy="771171"/>
          </a:xfrm>
        </p:grpSpPr>
        <p:sp>
          <p:nvSpPr>
            <p:cNvPr id="20" name="Freeform 20"/>
            <p:cNvSpPr/>
            <p:nvPr/>
          </p:nvSpPr>
          <p:spPr>
            <a:xfrm>
              <a:off x="0" y="0"/>
              <a:ext cx="1376474" cy="771171"/>
            </a:xfrm>
            <a:custGeom>
              <a:avLst/>
              <a:gdLst/>
              <a:ahLst/>
              <a:cxnLst/>
              <a:rect l="l" t="t" r="r" b="b"/>
              <a:pathLst>
                <a:path w="1376474" h="771171">
                  <a:moveTo>
                    <a:pt x="0" y="0"/>
                  </a:moveTo>
                  <a:lnTo>
                    <a:pt x="1376474" y="0"/>
                  </a:lnTo>
                  <a:lnTo>
                    <a:pt x="1376474" y="771171"/>
                  </a:lnTo>
                  <a:lnTo>
                    <a:pt x="0" y="771171"/>
                  </a:lnTo>
                  <a:close/>
                </a:path>
              </a:pathLst>
            </a:custGeom>
            <a:solidFill>
              <a:srgbClr val="F4F3F3"/>
            </a:solidFill>
          </p:spPr>
          <p:txBody>
            <a:bodyPr/>
            <a:lstStyle/>
            <a:p>
              <a:endParaRPr lang="fr-FR"/>
            </a:p>
          </p:txBody>
        </p:sp>
        <p:sp>
          <p:nvSpPr>
            <p:cNvPr id="21" name="TextBox 21"/>
            <p:cNvSpPr txBox="1"/>
            <p:nvPr/>
          </p:nvSpPr>
          <p:spPr>
            <a:xfrm>
              <a:off x="0" y="-38100"/>
              <a:ext cx="1376474" cy="809271"/>
            </a:xfrm>
            <a:prstGeom prst="rect">
              <a:avLst/>
            </a:prstGeom>
          </p:spPr>
          <p:txBody>
            <a:bodyPr lIns="50800" tIns="50800" rIns="50800" bIns="50800" rtlCol="0" anchor="ctr"/>
            <a:lstStyle/>
            <a:p>
              <a:pPr algn="ctr">
                <a:lnSpc>
                  <a:spcPts val="2775"/>
                </a:lnSpc>
              </a:pPr>
              <a:endParaRPr/>
            </a:p>
          </p:txBody>
        </p:sp>
      </p:grpSp>
      <p:grpSp>
        <p:nvGrpSpPr>
          <p:cNvPr id="22" name="Group 22"/>
          <p:cNvGrpSpPr/>
          <p:nvPr/>
        </p:nvGrpSpPr>
        <p:grpSpPr>
          <a:xfrm>
            <a:off x="6554579" y="5407527"/>
            <a:ext cx="5226300" cy="3001691"/>
            <a:chOff x="0" y="0"/>
            <a:chExt cx="1376474" cy="790569"/>
          </a:xfrm>
        </p:grpSpPr>
        <p:sp>
          <p:nvSpPr>
            <p:cNvPr id="23" name="Freeform 23"/>
            <p:cNvSpPr/>
            <p:nvPr/>
          </p:nvSpPr>
          <p:spPr>
            <a:xfrm>
              <a:off x="0" y="0"/>
              <a:ext cx="1376474" cy="790569"/>
            </a:xfrm>
            <a:custGeom>
              <a:avLst/>
              <a:gdLst/>
              <a:ahLst/>
              <a:cxnLst/>
              <a:rect l="l" t="t" r="r" b="b"/>
              <a:pathLst>
                <a:path w="1376474" h="790569">
                  <a:moveTo>
                    <a:pt x="0" y="0"/>
                  </a:moveTo>
                  <a:lnTo>
                    <a:pt x="1376474" y="0"/>
                  </a:lnTo>
                  <a:lnTo>
                    <a:pt x="1376474" y="790569"/>
                  </a:lnTo>
                  <a:lnTo>
                    <a:pt x="0" y="790569"/>
                  </a:lnTo>
                  <a:close/>
                </a:path>
              </a:pathLst>
            </a:custGeom>
            <a:solidFill>
              <a:srgbClr val="F4F3F3"/>
            </a:solidFill>
          </p:spPr>
          <p:txBody>
            <a:bodyPr/>
            <a:lstStyle/>
            <a:p>
              <a:endParaRPr lang="fr-FR"/>
            </a:p>
          </p:txBody>
        </p:sp>
        <p:sp>
          <p:nvSpPr>
            <p:cNvPr id="24" name="TextBox 24"/>
            <p:cNvSpPr txBox="1"/>
            <p:nvPr/>
          </p:nvSpPr>
          <p:spPr>
            <a:xfrm>
              <a:off x="0" y="-38100"/>
              <a:ext cx="1376474" cy="828669"/>
            </a:xfrm>
            <a:prstGeom prst="rect">
              <a:avLst/>
            </a:prstGeom>
          </p:spPr>
          <p:txBody>
            <a:bodyPr lIns="50800" tIns="50800" rIns="50800" bIns="50800" rtlCol="0" anchor="ctr"/>
            <a:lstStyle/>
            <a:p>
              <a:pPr algn="ctr">
                <a:lnSpc>
                  <a:spcPts val="2775"/>
                </a:lnSpc>
              </a:pPr>
              <a:endParaRPr/>
            </a:p>
          </p:txBody>
        </p:sp>
      </p:grpSp>
      <p:sp>
        <p:nvSpPr>
          <p:cNvPr id="25" name="TextBox 25"/>
          <p:cNvSpPr txBox="1"/>
          <p:nvPr/>
        </p:nvSpPr>
        <p:spPr>
          <a:xfrm>
            <a:off x="6867190" y="3698291"/>
            <a:ext cx="4604476" cy="1054099"/>
          </a:xfrm>
          <a:prstGeom prst="rect">
            <a:avLst/>
          </a:prstGeom>
        </p:spPr>
        <p:txBody>
          <a:bodyPr lIns="0" tIns="0" rIns="0" bIns="0" rtlCol="0" anchor="t">
            <a:spAutoFit/>
          </a:bodyPr>
          <a:lstStyle/>
          <a:p>
            <a:pPr algn="ctr">
              <a:lnSpc>
                <a:spcPts val="2800"/>
              </a:lnSpc>
            </a:pPr>
            <a:r>
              <a:rPr lang="en-US" sz="2000">
                <a:solidFill>
                  <a:srgbClr val="000000"/>
                </a:solidFill>
                <a:latin typeface="Lato"/>
                <a:ea typeface="Lato"/>
                <a:cs typeface="Lato"/>
                <a:sym typeface="Lato"/>
              </a:rPr>
              <a:t>3 millions d'euros de subventions accordées dont 2 millions d'euros pour des travaux de rénovation énergétique.</a:t>
            </a:r>
          </a:p>
        </p:txBody>
      </p:sp>
      <p:sp>
        <p:nvSpPr>
          <p:cNvPr id="26" name="TextBox 26"/>
          <p:cNvSpPr txBox="1"/>
          <p:nvPr/>
        </p:nvSpPr>
        <p:spPr>
          <a:xfrm>
            <a:off x="6865491" y="6838819"/>
            <a:ext cx="4604476" cy="701674"/>
          </a:xfrm>
          <a:prstGeom prst="rect">
            <a:avLst/>
          </a:prstGeom>
        </p:spPr>
        <p:txBody>
          <a:bodyPr lIns="0" tIns="0" rIns="0" bIns="0" rtlCol="0" anchor="t">
            <a:spAutoFit/>
          </a:bodyPr>
          <a:lstStyle/>
          <a:p>
            <a:pPr algn="ctr">
              <a:lnSpc>
                <a:spcPts val="2800"/>
              </a:lnSpc>
            </a:pPr>
            <a:r>
              <a:rPr lang="en-US" sz="2000">
                <a:solidFill>
                  <a:srgbClr val="000000"/>
                </a:solidFill>
                <a:latin typeface="Lato"/>
                <a:ea typeface="Lato"/>
                <a:cs typeface="Lato"/>
                <a:sym typeface="Lato"/>
              </a:rPr>
              <a:t>Mise en place d’un guichet unique de l’habitat.</a:t>
            </a:r>
          </a:p>
        </p:txBody>
      </p:sp>
      <p:sp>
        <p:nvSpPr>
          <p:cNvPr id="27" name="TextBox 27"/>
          <p:cNvSpPr txBox="1"/>
          <p:nvPr/>
        </p:nvSpPr>
        <p:spPr>
          <a:xfrm>
            <a:off x="7306081" y="3284567"/>
            <a:ext cx="3726695"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SUBVENTIONS</a:t>
            </a:r>
          </a:p>
        </p:txBody>
      </p:sp>
      <p:sp>
        <p:nvSpPr>
          <p:cNvPr id="28" name="TextBox 28"/>
          <p:cNvSpPr txBox="1"/>
          <p:nvPr/>
        </p:nvSpPr>
        <p:spPr>
          <a:xfrm>
            <a:off x="7304381" y="6425094"/>
            <a:ext cx="3726695"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GUICHET</a:t>
            </a:r>
          </a:p>
        </p:txBody>
      </p:sp>
      <p:grpSp>
        <p:nvGrpSpPr>
          <p:cNvPr id="29" name="Group 29"/>
          <p:cNvGrpSpPr/>
          <p:nvPr/>
        </p:nvGrpSpPr>
        <p:grpSpPr>
          <a:xfrm>
            <a:off x="8756899" y="2490736"/>
            <a:ext cx="825059" cy="715372"/>
            <a:chOff x="0" y="0"/>
            <a:chExt cx="953344" cy="826601"/>
          </a:xfrm>
        </p:grpSpPr>
        <p:sp>
          <p:nvSpPr>
            <p:cNvPr id="30" name="Freeform 30"/>
            <p:cNvSpPr/>
            <p:nvPr/>
          </p:nvSpPr>
          <p:spPr>
            <a:xfrm>
              <a:off x="0" y="0"/>
              <a:ext cx="953344" cy="826601"/>
            </a:xfrm>
            <a:custGeom>
              <a:avLst/>
              <a:gdLst/>
              <a:ahLst/>
              <a:cxnLst/>
              <a:rect l="l" t="t" r="r" b="b"/>
              <a:pathLst>
                <a:path w="953344" h="826601">
                  <a:moveTo>
                    <a:pt x="413301" y="0"/>
                  </a:moveTo>
                  <a:lnTo>
                    <a:pt x="540043" y="0"/>
                  </a:lnTo>
                  <a:cubicBezTo>
                    <a:pt x="649657" y="0"/>
                    <a:pt x="754782" y="43544"/>
                    <a:pt x="832291" y="121053"/>
                  </a:cubicBezTo>
                  <a:cubicBezTo>
                    <a:pt x="909800" y="198562"/>
                    <a:pt x="953344" y="303687"/>
                    <a:pt x="953344" y="413301"/>
                  </a:cubicBezTo>
                  <a:lnTo>
                    <a:pt x="953344" y="413301"/>
                  </a:lnTo>
                  <a:cubicBezTo>
                    <a:pt x="953344" y="522915"/>
                    <a:pt x="909800" y="628040"/>
                    <a:pt x="832291" y="705548"/>
                  </a:cubicBezTo>
                  <a:cubicBezTo>
                    <a:pt x="754782" y="783057"/>
                    <a:pt x="649657" y="826601"/>
                    <a:pt x="540043" y="826601"/>
                  </a:cubicBezTo>
                  <a:lnTo>
                    <a:pt x="413301" y="826601"/>
                  </a:lnTo>
                  <a:cubicBezTo>
                    <a:pt x="303687" y="826601"/>
                    <a:pt x="198562" y="783057"/>
                    <a:pt x="121053" y="705548"/>
                  </a:cubicBezTo>
                  <a:cubicBezTo>
                    <a:pt x="43544" y="628040"/>
                    <a:pt x="0" y="522915"/>
                    <a:pt x="0" y="413301"/>
                  </a:cubicBezTo>
                  <a:lnTo>
                    <a:pt x="0" y="413301"/>
                  </a:lnTo>
                  <a:cubicBezTo>
                    <a:pt x="0" y="303687"/>
                    <a:pt x="43544" y="198562"/>
                    <a:pt x="121053" y="121053"/>
                  </a:cubicBezTo>
                  <a:cubicBezTo>
                    <a:pt x="198562" y="43544"/>
                    <a:pt x="303687" y="0"/>
                    <a:pt x="413301" y="0"/>
                  </a:cubicBezTo>
                  <a:close/>
                </a:path>
              </a:pathLst>
            </a:custGeom>
            <a:solidFill>
              <a:srgbClr val="0C0015"/>
            </a:solidFill>
          </p:spPr>
          <p:txBody>
            <a:bodyPr/>
            <a:lstStyle/>
            <a:p>
              <a:endParaRPr lang="fr-FR"/>
            </a:p>
          </p:txBody>
        </p:sp>
        <p:sp>
          <p:nvSpPr>
            <p:cNvPr id="31" name="TextBox 31"/>
            <p:cNvSpPr txBox="1"/>
            <p:nvPr/>
          </p:nvSpPr>
          <p:spPr>
            <a:xfrm>
              <a:off x="0" y="-38100"/>
              <a:ext cx="953344" cy="864701"/>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8870431" y="2645210"/>
            <a:ext cx="597996" cy="434998"/>
          </a:xfrm>
          <a:prstGeom prst="rect">
            <a:avLst/>
          </a:prstGeom>
        </p:spPr>
        <p:txBody>
          <a:bodyPr lIns="0" tIns="0" rIns="0" bIns="0" rtlCol="0" anchor="t">
            <a:spAutoFit/>
          </a:bodyPr>
          <a:lstStyle/>
          <a:p>
            <a:pPr algn="ctr">
              <a:lnSpc>
                <a:spcPts val="3393"/>
              </a:lnSpc>
            </a:pPr>
            <a:r>
              <a:rPr lang="en-US" sz="3057">
                <a:solidFill>
                  <a:srgbClr val="FFFFFF"/>
                </a:solidFill>
                <a:latin typeface="Montserrat Bold"/>
                <a:ea typeface="Montserrat Bold"/>
                <a:cs typeface="Montserrat Bold"/>
                <a:sym typeface="Montserrat Bold"/>
              </a:rPr>
              <a:t>2</a:t>
            </a:r>
          </a:p>
        </p:txBody>
      </p:sp>
      <p:grpSp>
        <p:nvGrpSpPr>
          <p:cNvPr id="33" name="Group 33"/>
          <p:cNvGrpSpPr/>
          <p:nvPr/>
        </p:nvGrpSpPr>
        <p:grpSpPr>
          <a:xfrm>
            <a:off x="12033000" y="2346138"/>
            <a:ext cx="5226300" cy="2928039"/>
            <a:chOff x="0" y="0"/>
            <a:chExt cx="1376474" cy="771171"/>
          </a:xfrm>
        </p:grpSpPr>
        <p:sp>
          <p:nvSpPr>
            <p:cNvPr id="34" name="Freeform 34"/>
            <p:cNvSpPr/>
            <p:nvPr/>
          </p:nvSpPr>
          <p:spPr>
            <a:xfrm>
              <a:off x="0" y="0"/>
              <a:ext cx="1376474" cy="771171"/>
            </a:xfrm>
            <a:custGeom>
              <a:avLst/>
              <a:gdLst/>
              <a:ahLst/>
              <a:cxnLst/>
              <a:rect l="l" t="t" r="r" b="b"/>
              <a:pathLst>
                <a:path w="1376474" h="771171">
                  <a:moveTo>
                    <a:pt x="0" y="0"/>
                  </a:moveTo>
                  <a:lnTo>
                    <a:pt x="1376474" y="0"/>
                  </a:lnTo>
                  <a:lnTo>
                    <a:pt x="1376474" y="771171"/>
                  </a:lnTo>
                  <a:lnTo>
                    <a:pt x="0" y="771171"/>
                  </a:lnTo>
                  <a:close/>
                </a:path>
              </a:pathLst>
            </a:custGeom>
            <a:solidFill>
              <a:srgbClr val="F4F3F3"/>
            </a:solidFill>
          </p:spPr>
          <p:txBody>
            <a:bodyPr/>
            <a:lstStyle/>
            <a:p>
              <a:endParaRPr lang="fr-FR"/>
            </a:p>
          </p:txBody>
        </p:sp>
        <p:sp>
          <p:nvSpPr>
            <p:cNvPr id="35" name="TextBox 35"/>
            <p:cNvSpPr txBox="1"/>
            <p:nvPr/>
          </p:nvSpPr>
          <p:spPr>
            <a:xfrm>
              <a:off x="0" y="-38100"/>
              <a:ext cx="1376474" cy="809271"/>
            </a:xfrm>
            <a:prstGeom prst="rect">
              <a:avLst/>
            </a:prstGeom>
          </p:spPr>
          <p:txBody>
            <a:bodyPr lIns="50800" tIns="50800" rIns="50800" bIns="50800" rtlCol="0" anchor="ctr"/>
            <a:lstStyle/>
            <a:p>
              <a:pPr algn="ctr">
                <a:lnSpc>
                  <a:spcPts val="2775"/>
                </a:lnSpc>
              </a:pPr>
              <a:endParaRPr/>
            </a:p>
          </p:txBody>
        </p:sp>
      </p:grpSp>
      <p:grpSp>
        <p:nvGrpSpPr>
          <p:cNvPr id="36" name="Group 36"/>
          <p:cNvGrpSpPr/>
          <p:nvPr/>
        </p:nvGrpSpPr>
        <p:grpSpPr>
          <a:xfrm>
            <a:off x="12033000" y="5407527"/>
            <a:ext cx="5226300" cy="3001691"/>
            <a:chOff x="0" y="0"/>
            <a:chExt cx="1376474" cy="790569"/>
          </a:xfrm>
        </p:grpSpPr>
        <p:sp>
          <p:nvSpPr>
            <p:cNvPr id="37" name="Freeform 37"/>
            <p:cNvSpPr/>
            <p:nvPr/>
          </p:nvSpPr>
          <p:spPr>
            <a:xfrm>
              <a:off x="0" y="0"/>
              <a:ext cx="1376474" cy="790569"/>
            </a:xfrm>
            <a:custGeom>
              <a:avLst/>
              <a:gdLst/>
              <a:ahLst/>
              <a:cxnLst/>
              <a:rect l="l" t="t" r="r" b="b"/>
              <a:pathLst>
                <a:path w="1376474" h="790569">
                  <a:moveTo>
                    <a:pt x="0" y="0"/>
                  </a:moveTo>
                  <a:lnTo>
                    <a:pt x="1376474" y="0"/>
                  </a:lnTo>
                  <a:lnTo>
                    <a:pt x="1376474" y="790569"/>
                  </a:lnTo>
                  <a:lnTo>
                    <a:pt x="0" y="790569"/>
                  </a:lnTo>
                  <a:close/>
                </a:path>
              </a:pathLst>
            </a:custGeom>
            <a:solidFill>
              <a:srgbClr val="F4F3F3"/>
            </a:solidFill>
          </p:spPr>
          <p:txBody>
            <a:bodyPr/>
            <a:lstStyle/>
            <a:p>
              <a:endParaRPr lang="fr-FR"/>
            </a:p>
          </p:txBody>
        </p:sp>
        <p:sp>
          <p:nvSpPr>
            <p:cNvPr id="38" name="TextBox 38"/>
            <p:cNvSpPr txBox="1"/>
            <p:nvPr/>
          </p:nvSpPr>
          <p:spPr>
            <a:xfrm>
              <a:off x="0" y="-38100"/>
              <a:ext cx="1376474" cy="828669"/>
            </a:xfrm>
            <a:prstGeom prst="rect">
              <a:avLst/>
            </a:prstGeom>
          </p:spPr>
          <p:txBody>
            <a:bodyPr lIns="50800" tIns="50800" rIns="50800" bIns="50800" rtlCol="0" anchor="ctr"/>
            <a:lstStyle/>
            <a:p>
              <a:pPr algn="ctr">
                <a:lnSpc>
                  <a:spcPts val="2775"/>
                </a:lnSpc>
              </a:pPr>
              <a:endParaRPr/>
            </a:p>
          </p:txBody>
        </p:sp>
      </p:grpSp>
      <p:sp>
        <p:nvSpPr>
          <p:cNvPr id="39" name="TextBox 39"/>
          <p:cNvSpPr txBox="1"/>
          <p:nvPr/>
        </p:nvSpPr>
        <p:spPr>
          <a:xfrm>
            <a:off x="12345612" y="3698291"/>
            <a:ext cx="4604476" cy="1406524"/>
          </a:xfrm>
          <a:prstGeom prst="rect">
            <a:avLst/>
          </a:prstGeom>
        </p:spPr>
        <p:txBody>
          <a:bodyPr lIns="0" tIns="0" rIns="0" bIns="0" rtlCol="0" anchor="t">
            <a:spAutoFit/>
          </a:bodyPr>
          <a:lstStyle/>
          <a:p>
            <a:pPr algn="ctr">
              <a:lnSpc>
                <a:spcPts val="2800"/>
              </a:lnSpc>
            </a:pPr>
            <a:r>
              <a:rPr lang="en-US" sz="2000">
                <a:solidFill>
                  <a:srgbClr val="000000"/>
                </a:solidFill>
                <a:latin typeface="Lato"/>
                <a:ea typeface="Lato"/>
                <a:cs typeface="Lato"/>
                <a:sym typeface="Lato"/>
              </a:rPr>
              <a:t>Aides combinées de l'État (ANAH), des collectivités partenaires (Conseil Départemental 54, Région) et des fonds propres de la CC Mad &amp; Moselle.</a:t>
            </a:r>
          </a:p>
        </p:txBody>
      </p:sp>
      <p:sp>
        <p:nvSpPr>
          <p:cNvPr id="40" name="TextBox 40"/>
          <p:cNvSpPr txBox="1"/>
          <p:nvPr/>
        </p:nvSpPr>
        <p:spPr>
          <a:xfrm>
            <a:off x="12343912" y="6838819"/>
            <a:ext cx="4604476" cy="1406524"/>
          </a:xfrm>
          <a:prstGeom prst="rect">
            <a:avLst/>
          </a:prstGeom>
        </p:spPr>
        <p:txBody>
          <a:bodyPr lIns="0" tIns="0" rIns="0" bIns="0" rtlCol="0" anchor="t">
            <a:spAutoFit/>
          </a:bodyPr>
          <a:lstStyle/>
          <a:p>
            <a:pPr algn="ctr">
              <a:lnSpc>
                <a:spcPts val="2800"/>
              </a:lnSpc>
            </a:pPr>
            <a:r>
              <a:rPr lang="en-US" sz="2000">
                <a:solidFill>
                  <a:srgbClr val="000000"/>
                </a:solidFill>
                <a:latin typeface="Lato"/>
                <a:ea typeface="Lato"/>
                <a:cs typeface="Lato"/>
                <a:sym typeface="Lato"/>
              </a:rPr>
              <a:t>Enquête en ligne à destination des habitants pour recueillir leurs attentes en matière de rénovation et d’amélioration de leurs logements.</a:t>
            </a:r>
          </a:p>
        </p:txBody>
      </p:sp>
      <p:sp>
        <p:nvSpPr>
          <p:cNvPr id="41" name="TextBox 41"/>
          <p:cNvSpPr txBox="1"/>
          <p:nvPr/>
        </p:nvSpPr>
        <p:spPr>
          <a:xfrm>
            <a:off x="12784502" y="3284567"/>
            <a:ext cx="3726695"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AIDES</a:t>
            </a:r>
          </a:p>
        </p:txBody>
      </p:sp>
      <p:sp>
        <p:nvSpPr>
          <p:cNvPr id="42" name="TextBox 42"/>
          <p:cNvSpPr txBox="1"/>
          <p:nvPr/>
        </p:nvSpPr>
        <p:spPr>
          <a:xfrm>
            <a:off x="12782803" y="6425094"/>
            <a:ext cx="3726695"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ENQUÊTE</a:t>
            </a:r>
          </a:p>
        </p:txBody>
      </p:sp>
      <p:grpSp>
        <p:nvGrpSpPr>
          <p:cNvPr id="43" name="Group 43"/>
          <p:cNvGrpSpPr/>
          <p:nvPr/>
        </p:nvGrpSpPr>
        <p:grpSpPr>
          <a:xfrm>
            <a:off x="14233620" y="2464420"/>
            <a:ext cx="825059" cy="715372"/>
            <a:chOff x="0" y="0"/>
            <a:chExt cx="953344" cy="826601"/>
          </a:xfrm>
        </p:grpSpPr>
        <p:sp>
          <p:nvSpPr>
            <p:cNvPr id="44" name="Freeform 44"/>
            <p:cNvSpPr/>
            <p:nvPr/>
          </p:nvSpPr>
          <p:spPr>
            <a:xfrm>
              <a:off x="0" y="0"/>
              <a:ext cx="953344" cy="826601"/>
            </a:xfrm>
            <a:custGeom>
              <a:avLst/>
              <a:gdLst/>
              <a:ahLst/>
              <a:cxnLst/>
              <a:rect l="l" t="t" r="r" b="b"/>
              <a:pathLst>
                <a:path w="953344" h="826601">
                  <a:moveTo>
                    <a:pt x="413301" y="0"/>
                  </a:moveTo>
                  <a:lnTo>
                    <a:pt x="540043" y="0"/>
                  </a:lnTo>
                  <a:cubicBezTo>
                    <a:pt x="649657" y="0"/>
                    <a:pt x="754782" y="43544"/>
                    <a:pt x="832291" y="121053"/>
                  </a:cubicBezTo>
                  <a:cubicBezTo>
                    <a:pt x="909800" y="198562"/>
                    <a:pt x="953344" y="303687"/>
                    <a:pt x="953344" y="413301"/>
                  </a:cubicBezTo>
                  <a:lnTo>
                    <a:pt x="953344" y="413301"/>
                  </a:lnTo>
                  <a:cubicBezTo>
                    <a:pt x="953344" y="522915"/>
                    <a:pt x="909800" y="628040"/>
                    <a:pt x="832291" y="705548"/>
                  </a:cubicBezTo>
                  <a:cubicBezTo>
                    <a:pt x="754782" y="783057"/>
                    <a:pt x="649657" y="826601"/>
                    <a:pt x="540043" y="826601"/>
                  </a:cubicBezTo>
                  <a:lnTo>
                    <a:pt x="413301" y="826601"/>
                  </a:lnTo>
                  <a:cubicBezTo>
                    <a:pt x="303687" y="826601"/>
                    <a:pt x="198562" y="783057"/>
                    <a:pt x="121053" y="705548"/>
                  </a:cubicBezTo>
                  <a:cubicBezTo>
                    <a:pt x="43544" y="628040"/>
                    <a:pt x="0" y="522915"/>
                    <a:pt x="0" y="413301"/>
                  </a:cubicBezTo>
                  <a:lnTo>
                    <a:pt x="0" y="413301"/>
                  </a:lnTo>
                  <a:cubicBezTo>
                    <a:pt x="0" y="303687"/>
                    <a:pt x="43544" y="198562"/>
                    <a:pt x="121053" y="121053"/>
                  </a:cubicBezTo>
                  <a:cubicBezTo>
                    <a:pt x="198562" y="43544"/>
                    <a:pt x="303687" y="0"/>
                    <a:pt x="413301" y="0"/>
                  </a:cubicBezTo>
                  <a:close/>
                </a:path>
              </a:pathLst>
            </a:custGeom>
            <a:solidFill>
              <a:srgbClr val="0C0015"/>
            </a:solidFill>
          </p:spPr>
          <p:txBody>
            <a:bodyPr/>
            <a:lstStyle/>
            <a:p>
              <a:endParaRPr lang="fr-FR"/>
            </a:p>
          </p:txBody>
        </p:sp>
        <p:sp>
          <p:nvSpPr>
            <p:cNvPr id="45" name="TextBox 45"/>
            <p:cNvSpPr txBox="1"/>
            <p:nvPr/>
          </p:nvSpPr>
          <p:spPr>
            <a:xfrm>
              <a:off x="0" y="-38100"/>
              <a:ext cx="953344" cy="864701"/>
            </a:xfrm>
            <a:prstGeom prst="rect">
              <a:avLst/>
            </a:prstGeom>
          </p:spPr>
          <p:txBody>
            <a:bodyPr lIns="50800" tIns="50800" rIns="50800" bIns="50800" rtlCol="0" anchor="ctr"/>
            <a:lstStyle/>
            <a:p>
              <a:pPr algn="ctr">
                <a:lnSpc>
                  <a:spcPts val="2659"/>
                </a:lnSpc>
                <a:spcBef>
                  <a:spcPct val="0"/>
                </a:spcBef>
              </a:pPr>
              <a:endParaRPr/>
            </a:p>
          </p:txBody>
        </p:sp>
      </p:grpSp>
      <p:sp>
        <p:nvSpPr>
          <p:cNvPr id="46" name="TextBox 46"/>
          <p:cNvSpPr txBox="1"/>
          <p:nvPr/>
        </p:nvSpPr>
        <p:spPr>
          <a:xfrm>
            <a:off x="14347152" y="2618895"/>
            <a:ext cx="597996" cy="434998"/>
          </a:xfrm>
          <a:prstGeom prst="rect">
            <a:avLst/>
          </a:prstGeom>
        </p:spPr>
        <p:txBody>
          <a:bodyPr lIns="0" tIns="0" rIns="0" bIns="0" rtlCol="0" anchor="t">
            <a:spAutoFit/>
          </a:bodyPr>
          <a:lstStyle/>
          <a:p>
            <a:pPr algn="ctr">
              <a:lnSpc>
                <a:spcPts val="3393"/>
              </a:lnSpc>
            </a:pPr>
            <a:r>
              <a:rPr lang="en-US" sz="3057">
                <a:solidFill>
                  <a:srgbClr val="FFFFFF"/>
                </a:solidFill>
                <a:latin typeface="Montserrat Bold"/>
                <a:ea typeface="Montserrat Bold"/>
                <a:cs typeface="Montserrat Bold"/>
                <a:sym typeface="Montserrat Bold"/>
              </a:rPr>
              <a:t>3</a:t>
            </a:r>
          </a:p>
        </p:txBody>
      </p:sp>
      <p:sp>
        <p:nvSpPr>
          <p:cNvPr id="47" name="TextBox 47"/>
          <p:cNvSpPr txBox="1"/>
          <p:nvPr/>
        </p:nvSpPr>
        <p:spPr>
          <a:xfrm>
            <a:off x="1834963" y="659783"/>
            <a:ext cx="7789561"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HABITAT</a:t>
            </a:r>
          </a:p>
        </p:txBody>
      </p:sp>
      <p:sp>
        <p:nvSpPr>
          <p:cNvPr id="48" name="TextBox 48"/>
          <p:cNvSpPr txBox="1"/>
          <p:nvPr/>
        </p:nvSpPr>
        <p:spPr>
          <a:xfrm>
            <a:off x="686605" y="515062"/>
            <a:ext cx="1461007"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13</a:t>
            </a:r>
          </a:p>
        </p:txBody>
      </p:sp>
      <p:sp>
        <p:nvSpPr>
          <p:cNvPr id="49" name="TextBox 49"/>
          <p:cNvSpPr txBox="1"/>
          <p:nvPr/>
        </p:nvSpPr>
        <p:spPr>
          <a:xfrm>
            <a:off x="6712300" y="908680"/>
            <a:ext cx="7117422"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L’OPÉRATION PROGRAMMÉE D’AMÉLIORATION DE L’HABITAT (OPAH)</a:t>
            </a:r>
          </a:p>
        </p:txBody>
      </p:sp>
      <p:grpSp>
        <p:nvGrpSpPr>
          <p:cNvPr id="50" name="Group 50"/>
          <p:cNvGrpSpPr/>
          <p:nvPr/>
        </p:nvGrpSpPr>
        <p:grpSpPr>
          <a:xfrm>
            <a:off x="3278510" y="5482682"/>
            <a:ext cx="825059" cy="715372"/>
            <a:chOff x="0" y="0"/>
            <a:chExt cx="953344" cy="826601"/>
          </a:xfrm>
        </p:grpSpPr>
        <p:sp>
          <p:nvSpPr>
            <p:cNvPr id="51" name="Freeform 51"/>
            <p:cNvSpPr/>
            <p:nvPr/>
          </p:nvSpPr>
          <p:spPr>
            <a:xfrm>
              <a:off x="0" y="0"/>
              <a:ext cx="953344" cy="826601"/>
            </a:xfrm>
            <a:custGeom>
              <a:avLst/>
              <a:gdLst/>
              <a:ahLst/>
              <a:cxnLst/>
              <a:rect l="l" t="t" r="r" b="b"/>
              <a:pathLst>
                <a:path w="953344" h="826601">
                  <a:moveTo>
                    <a:pt x="413301" y="0"/>
                  </a:moveTo>
                  <a:lnTo>
                    <a:pt x="540043" y="0"/>
                  </a:lnTo>
                  <a:cubicBezTo>
                    <a:pt x="649657" y="0"/>
                    <a:pt x="754782" y="43544"/>
                    <a:pt x="832291" y="121053"/>
                  </a:cubicBezTo>
                  <a:cubicBezTo>
                    <a:pt x="909800" y="198562"/>
                    <a:pt x="953344" y="303687"/>
                    <a:pt x="953344" y="413301"/>
                  </a:cubicBezTo>
                  <a:lnTo>
                    <a:pt x="953344" y="413301"/>
                  </a:lnTo>
                  <a:cubicBezTo>
                    <a:pt x="953344" y="522915"/>
                    <a:pt x="909800" y="628040"/>
                    <a:pt x="832291" y="705548"/>
                  </a:cubicBezTo>
                  <a:cubicBezTo>
                    <a:pt x="754782" y="783057"/>
                    <a:pt x="649657" y="826601"/>
                    <a:pt x="540043" y="826601"/>
                  </a:cubicBezTo>
                  <a:lnTo>
                    <a:pt x="413301" y="826601"/>
                  </a:lnTo>
                  <a:cubicBezTo>
                    <a:pt x="303687" y="826601"/>
                    <a:pt x="198562" y="783057"/>
                    <a:pt x="121053" y="705548"/>
                  </a:cubicBezTo>
                  <a:cubicBezTo>
                    <a:pt x="43544" y="628040"/>
                    <a:pt x="0" y="522915"/>
                    <a:pt x="0" y="413301"/>
                  </a:cubicBezTo>
                  <a:lnTo>
                    <a:pt x="0" y="413301"/>
                  </a:lnTo>
                  <a:cubicBezTo>
                    <a:pt x="0" y="303687"/>
                    <a:pt x="43544" y="198562"/>
                    <a:pt x="121053" y="121053"/>
                  </a:cubicBezTo>
                  <a:cubicBezTo>
                    <a:pt x="198562" y="43544"/>
                    <a:pt x="303687" y="0"/>
                    <a:pt x="413301" y="0"/>
                  </a:cubicBezTo>
                  <a:close/>
                </a:path>
              </a:pathLst>
            </a:custGeom>
            <a:solidFill>
              <a:srgbClr val="0C0015"/>
            </a:solidFill>
          </p:spPr>
          <p:txBody>
            <a:bodyPr/>
            <a:lstStyle/>
            <a:p>
              <a:endParaRPr lang="fr-FR"/>
            </a:p>
          </p:txBody>
        </p:sp>
        <p:sp>
          <p:nvSpPr>
            <p:cNvPr id="52" name="TextBox 52"/>
            <p:cNvSpPr txBox="1"/>
            <p:nvPr/>
          </p:nvSpPr>
          <p:spPr>
            <a:xfrm>
              <a:off x="0" y="-38100"/>
              <a:ext cx="953344" cy="864701"/>
            </a:xfrm>
            <a:prstGeom prst="rect">
              <a:avLst/>
            </a:prstGeom>
          </p:spPr>
          <p:txBody>
            <a:bodyPr lIns="50800" tIns="50800" rIns="50800" bIns="50800" rtlCol="0" anchor="ctr"/>
            <a:lstStyle/>
            <a:p>
              <a:pPr algn="ctr">
                <a:lnSpc>
                  <a:spcPts val="2659"/>
                </a:lnSpc>
                <a:spcBef>
                  <a:spcPct val="0"/>
                </a:spcBef>
              </a:pPr>
              <a:endParaRPr/>
            </a:p>
          </p:txBody>
        </p:sp>
      </p:grpSp>
      <p:sp>
        <p:nvSpPr>
          <p:cNvPr id="53" name="TextBox 53"/>
          <p:cNvSpPr txBox="1"/>
          <p:nvPr/>
        </p:nvSpPr>
        <p:spPr>
          <a:xfrm>
            <a:off x="3393742" y="5637156"/>
            <a:ext cx="597996" cy="434998"/>
          </a:xfrm>
          <a:prstGeom prst="rect">
            <a:avLst/>
          </a:prstGeom>
        </p:spPr>
        <p:txBody>
          <a:bodyPr lIns="0" tIns="0" rIns="0" bIns="0" rtlCol="0" anchor="t">
            <a:spAutoFit/>
          </a:bodyPr>
          <a:lstStyle/>
          <a:p>
            <a:pPr algn="ctr">
              <a:lnSpc>
                <a:spcPts val="3393"/>
              </a:lnSpc>
            </a:pPr>
            <a:r>
              <a:rPr lang="en-US" sz="3057">
                <a:solidFill>
                  <a:srgbClr val="FFFFFF"/>
                </a:solidFill>
                <a:latin typeface="Montserrat Bold"/>
                <a:ea typeface="Montserrat Bold"/>
                <a:cs typeface="Montserrat Bold"/>
                <a:sym typeface="Montserrat Bold"/>
              </a:rPr>
              <a:t>4</a:t>
            </a:r>
          </a:p>
        </p:txBody>
      </p:sp>
      <p:grpSp>
        <p:nvGrpSpPr>
          <p:cNvPr id="54" name="Group 54"/>
          <p:cNvGrpSpPr/>
          <p:nvPr/>
        </p:nvGrpSpPr>
        <p:grpSpPr>
          <a:xfrm>
            <a:off x="8708649" y="5549706"/>
            <a:ext cx="825059" cy="715372"/>
            <a:chOff x="0" y="0"/>
            <a:chExt cx="953344" cy="826601"/>
          </a:xfrm>
        </p:grpSpPr>
        <p:sp>
          <p:nvSpPr>
            <p:cNvPr id="55" name="Freeform 55"/>
            <p:cNvSpPr/>
            <p:nvPr/>
          </p:nvSpPr>
          <p:spPr>
            <a:xfrm>
              <a:off x="0" y="0"/>
              <a:ext cx="953344" cy="826601"/>
            </a:xfrm>
            <a:custGeom>
              <a:avLst/>
              <a:gdLst/>
              <a:ahLst/>
              <a:cxnLst/>
              <a:rect l="l" t="t" r="r" b="b"/>
              <a:pathLst>
                <a:path w="953344" h="826601">
                  <a:moveTo>
                    <a:pt x="413301" y="0"/>
                  </a:moveTo>
                  <a:lnTo>
                    <a:pt x="540043" y="0"/>
                  </a:lnTo>
                  <a:cubicBezTo>
                    <a:pt x="649657" y="0"/>
                    <a:pt x="754782" y="43544"/>
                    <a:pt x="832291" y="121053"/>
                  </a:cubicBezTo>
                  <a:cubicBezTo>
                    <a:pt x="909800" y="198562"/>
                    <a:pt x="953344" y="303687"/>
                    <a:pt x="953344" y="413301"/>
                  </a:cubicBezTo>
                  <a:lnTo>
                    <a:pt x="953344" y="413301"/>
                  </a:lnTo>
                  <a:cubicBezTo>
                    <a:pt x="953344" y="522915"/>
                    <a:pt x="909800" y="628040"/>
                    <a:pt x="832291" y="705548"/>
                  </a:cubicBezTo>
                  <a:cubicBezTo>
                    <a:pt x="754782" y="783057"/>
                    <a:pt x="649657" y="826601"/>
                    <a:pt x="540043" y="826601"/>
                  </a:cubicBezTo>
                  <a:lnTo>
                    <a:pt x="413301" y="826601"/>
                  </a:lnTo>
                  <a:cubicBezTo>
                    <a:pt x="303687" y="826601"/>
                    <a:pt x="198562" y="783057"/>
                    <a:pt x="121053" y="705548"/>
                  </a:cubicBezTo>
                  <a:cubicBezTo>
                    <a:pt x="43544" y="628040"/>
                    <a:pt x="0" y="522915"/>
                    <a:pt x="0" y="413301"/>
                  </a:cubicBezTo>
                  <a:lnTo>
                    <a:pt x="0" y="413301"/>
                  </a:lnTo>
                  <a:cubicBezTo>
                    <a:pt x="0" y="303687"/>
                    <a:pt x="43544" y="198562"/>
                    <a:pt x="121053" y="121053"/>
                  </a:cubicBezTo>
                  <a:cubicBezTo>
                    <a:pt x="198562" y="43544"/>
                    <a:pt x="303687" y="0"/>
                    <a:pt x="413301" y="0"/>
                  </a:cubicBezTo>
                  <a:close/>
                </a:path>
              </a:pathLst>
            </a:custGeom>
            <a:solidFill>
              <a:srgbClr val="0C0015"/>
            </a:solidFill>
          </p:spPr>
          <p:txBody>
            <a:bodyPr/>
            <a:lstStyle/>
            <a:p>
              <a:endParaRPr lang="fr-FR"/>
            </a:p>
          </p:txBody>
        </p:sp>
        <p:sp>
          <p:nvSpPr>
            <p:cNvPr id="56" name="TextBox 56"/>
            <p:cNvSpPr txBox="1"/>
            <p:nvPr/>
          </p:nvSpPr>
          <p:spPr>
            <a:xfrm>
              <a:off x="0" y="-38100"/>
              <a:ext cx="953344" cy="864701"/>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57"/>
          <p:cNvSpPr txBox="1"/>
          <p:nvPr/>
        </p:nvSpPr>
        <p:spPr>
          <a:xfrm>
            <a:off x="8823880" y="5704180"/>
            <a:ext cx="597996" cy="434998"/>
          </a:xfrm>
          <a:prstGeom prst="rect">
            <a:avLst/>
          </a:prstGeom>
        </p:spPr>
        <p:txBody>
          <a:bodyPr lIns="0" tIns="0" rIns="0" bIns="0" rtlCol="0" anchor="t">
            <a:spAutoFit/>
          </a:bodyPr>
          <a:lstStyle/>
          <a:p>
            <a:pPr algn="ctr">
              <a:lnSpc>
                <a:spcPts val="3393"/>
              </a:lnSpc>
            </a:pPr>
            <a:r>
              <a:rPr lang="en-US" sz="3057">
                <a:solidFill>
                  <a:srgbClr val="FFFFFF"/>
                </a:solidFill>
                <a:latin typeface="Montserrat Bold"/>
                <a:ea typeface="Montserrat Bold"/>
                <a:cs typeface="Montserrat Bold"/>
                <a:sym typeface="Montserrat Bold"/>
              </a:rPr>
              <a:t>5</a:t>
            </a:r>
          </a:p>
        </p:txBody>
      </p:sp>
      <p:grpSp>
        <p:nvGrpSpPr>
          <p:cNvPr id="58" name="Group 58"/>
          <p:cNvGrpSpPr/>
          <p:nvPr/>
        </p:nvGrpSpPr>
        <p:grpSpPr>
          <a:xfrm>
            <a:off x="14235320" y="5482682"/>
            <a:ext cx="825059" cy="715372"/>
            <a:chOff x="0" y="0"/>
            <a:chExt cx="953344" cy="826601"/>
          </a:xfrm>
        </p:grpSpPr>
        <p:sp>
          <p:nvSpPr>
            <p:cNvPr id="59" name="Freeform 59"/>
            <p:cNvSpPr/>
            <p:nvPr/>
          </p:nvSpPr>
          <p:spPr>
            <a:xfrm>
              <a:off x="0" y="0"/>
              <a:ext cx="953344" cy="826601"/>
            </a:xfrm>
            <a:custGeom>
              <a:avLst/>
              <a:gdLst/>
              <a:ahLst/>
              <a:cxnLst/>
              <a:rect l="l" t="t" r="r" b="b"/>
              <a:pathLst>
                <a:path w="953344" h="826601">
                  <a:moveTo>
                    <a:pt x="413301" y="0"/>
                  </a:moveTo>
                  <a:lnTo>
                    <a:pt x="540043" y="0"/>
                  </a:lnTo>
                  <a:cubicBezTo>
                    <a:pt x="649657" y="0"/>
                    <a:pt x="754782" y="43544"/>
                    <a:pt x="832291" y="121053"/>
                  </a:cubicBezTo>
                  <a:cubicBezTo>
                    <a:pt x="909800" y="198562"/>
                    <a:pt x="953344" y="303687"/>
                    <a:pt x="953344" y="413301"/>
                  </a:cubicBezTo>
                  <a:lnTo>
                    <a:pt x="953344" y="413301"/>
                  </a:lnTo>
                  <a:cubicBezTo>
                    <a:pt x="953344" y="522915"/>
                    <a:pt x="909800" y="628040"/>
                    <a:pt x="832291" y="705548"/>
                  </a:cubicBezTo>
                  <a:cubicBezTo>
                    <a:pt x="754782" y="783057"/>
                    <a:pt x="649657" y="826601"/>
                    <a:pt x="540043" y="826601"/>
                  </a:cubicBezTo>
                  <a:lnTo>
                    <a:pt x="413301" y="826601"/>
                  </a:lnTo>
                  <a:cubicBezTo>
                    <a:pt x="303687" y="826601"/>
                    <a:pt x="198562" y="783057"/>
                    <a:pt x="121053" y="705548"/>
                  </a:cubicBezTo>
                  <a:cubicBezTo>
                    <a:pt x="43544" y="628040"/>
                    <a:pt x="0" y="522915"/>
                    <a:pt x="0" y="413301"/>
                  </a:cubicBezTo>
                  <a:lnTo>
                    <a:pt x="0" y="413301"/>
                  </a:lnTo>
                  <a:cubicBezTo>
                    <a:pt x="0" y="303687"/>
                    <a:pt x="43544" y="198562"/>
                    <a:pt x="121053" y="121053"/>
                  </a:cubicBezTo>
                  <a:cubicBezTo>
                    <a:pt x="198562" y="43544"/>
                    <a:pt x="303687" y="0"/>
                    <a:pt x="413301" y="0"/>
                  </a:cubicBezTo>
                  <a:close/>
                </a:path>
              </a:pathLst>
            </a:custGeom>
            <a:solidFill>
              <a:srgbClr val="0C0015"/>
            </a:solidFill>
          </p:spPr>
          <p:txBody>
            <a:bodyPr/>
            <a:lstStyle/>
            <a:p>
              <a:endParaRPr lang="fr-FR"/>
            </a:p>
          </p:txBody>
        </p:sp>
        <p:sp>
          <p:nvSpPr>
            <p:cNvPr id="60" name="TextBox 60"/>
            <p:cNvSpPr txBox="1"/>
            <p:nvPr/>
          </p:nvSpPr>
          <p:spPr>
            <a:xfrm>
              <a:off x="0" y="-38100"/>
              <a:ext cx="953344" cy="864701"/>
            </a:xfrm>
            <a:prstGeom prst="rect">
              <a:avLst/>
            </a:prstGeom>
          </p:spPr>
          <p:txBody>
            <a:bodyPr lIns="50800" tIns="50800" rIns="50800" bIns="50800" rtlCol="0" anchor="ctr"/>
            <a:lstStyle/>
            <a:p>
              <a:pPr algn="ctr">
                <a:lnSpc>
                  <a:spcPts val="2659"/>
                </a:lnSpc>
                <a:spcBef>
                  <a:spcPct val="0"/>
                </a:spcBef>
              </a:pPr>
              <a:endParaRPr/>
            </a:p>
          </p:txBody>
        </p:sp>
      </p:grpSp>
      <p:sp>
        <p:nvSpPr>
          <p:cNvPr id="61" name="TextBox 61"/>
          <p:cNvSpPr txBox="1"/>
          <p:nvPr/>
        </p:nvSpPr>
        <p:spPr>
          <a:xfrm>
            <a:off x="14350552" y="5637156"/>
            <a:ext cx="597996" cy="434998"/>
          </a:xfrm>
          <a:prstGeom prst="rect">
            <a:avLst/>
          </a:prstGeom>
        </p:spPr>
        <p:txBody>
          <a:bodyPr lIns="0" tIns="0" rIns="0" bIns="0" rtlCol="0" anchor="t">
            <a:spAutoFit/>
          </a:bodyPr>
          <a:lstStyle/>
          <a:p>
            <a:pPr algn="ctr">
              <a:lnSpc>
                <a:spcPts val="3393"/>
              </a:lnSpc>
            </a:pPr>
            <a:r>
              <a:rPr lang="en-US" sz="3057">
                <a:solidFill>
                  <a:srgbClr val="FFFFFF"/>
                </a:solidFill>
                <a:latin typeface="Montserrat Bold"/>
                <a:ea typeface="Montserrat Bold"/>
                <a:cs typeface="Montserrat Bold"/>
                <a:sym typeface="Montserrat Bold"/>
              </a:rPr>
              <a:t>6</a:t>
            </a:r>
          </a:p>
        </p:txBody>
      </p:sp>
      <p:sp>
        <p:nvSpPr>
          <p:cNvPr id="62" name="TextBox 62"/>
          <p:cNvSpPr txBox="1"/>
          <p:nvPr/>
        </p:nvSpPr>
        <p:spPr>
          <a:xfrm>
            <a:off x="858574" y="8704493"/>
            <a:ext cx="3846466"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63" name="TextBox 63"/>
          <p:cNvSpPr txBox="1"/>
          <p:nvPr/>
        </p:nvSpPr>
        <p:spPr>
          <a:xfrm>
            <a:off x="4779583" y="8694968"/>
            <a:ext cx="9050140" cy="935983"/>
          </a:xfrm>
          <a:prstGeom prst="rect">
            <a:avLst/>
          </a:prstGeom>
        </p:spPr>
        <p:txBody>
          <a:bodyPr lIns="0" tIns="0" rIns="0" bIns="0" rtlCol="0" anchor="t">
            <a:spAutoFit/>
          </a:bodyPr>
          <a:lstStyle/>
          <a:p>
            <a:pPr algn="just">
              <a:lnSpc>
                <a:spcPts val="2485"/>
              </a:lnSpc>
            </a:pPr>
            <a:r>
              <a:rPr lang="en-US" sz="1775">
                <a:solidFill>
                  <a:srgbClr val="000000"/>
                </a:solidFill>
                <a:latin typeface="Lato"/>
                <a:ea typeface="Lato"/>
                <a:cs typeface="Lato"/>
                <a:sym typeface="Lato"/>
              </a:rPr>
              <a:t>• </a:t>
            </a:r>
            <a:r>
              <a:rPr lang="en-US" sz="1775" u="sng">
                <a:solidFill>
                  <a:srgbClr val="000000"/>
                </a:solidFill>
                <a:latin typeface="Lato"/>
                <a:ea typeface="Lato"/>
                <a:cs typeface="Lato"/>
                <a:sym typeface="Lato"/>
              </a:rPr>
              <a:t>Étude d'Évaluation OPAH 2018-2023;</a:t>
            </a:r>
          </a:p>
          <a:p>
            <a:pPr algn="just">
              <a:lnSpc>
                <a:spcPts val="2485"/>
              </a:lnSpc>
            </a:pPr>
            <a:r>
              <a:rPr lang="en-US" sz="1775">
                <a:solidFill>
                  <a:srgbClr val="000000"/>
                </a:solidFill>
                <a:latin typeface="Lato"/>
                <a:ea typeface="Lato"/>
                <a:cs typeface="Lato"/>
                <a:sym typeface="Lato"/>
              </a:rPr>
              <a:t> Tirer les conclusions de l'OPAH 2018-2023 et de l’enquête </a:t>
            </a:r>
          </a:p>
          <a:p>
            <a:pPr algn="just">
              <a:lnSpc>
                <a:spcPts val="2485"/>
              </a:lnSpc>
            </a:pPr>
            <a:r>
              <a:rPr lang="en-US" sz="1775">
                <a:solidFill>
                  <a:srgbClr val="000000"/>
                </a:solidFill>
                <a:latin typeface="Lato"/>
                <a:ea typeface="Lato"/>
                <a:cs typeface="Lato"/>
                <a:sym typeface="Lato"/>
              </a:rPr>
              <a:t> Évaluer l’opportunité d'un nouveau programme futur.</a:t>
            </a:r>
          </a:p>
        </p:txBody>
      </p:sp>
      <p:sp>
        <p:nvSpPr>
          <p:cNvPr id="64" name="Freeform 64"/>
          <p:cNvSpPr/>
          <p:nvPr/>
        </p:nvSpPr>
        <p:spPr>
          <a:xfrm>
            <a:off x="14068018" y="339668"/>
            <a:ext cx="1984722" cy="1796921"/>
          </a:xfrm>
          <a:custGeom>
            <a:avLst/>
            <a:gdLst/>
            <a:ahLst/>
            <a:cxnLst/>
            <a:rect l="l" t="t" r="r" b="b"/>
            <a:pathLst>
              <a:path w="1984722" h="1796921">
                <a:moveTo>
                  <a:pt x="0" y="0"/>
                </a:moveTo>
                <a:lnTo>
                  <a:pt x="1984723" y="0"/>
                </a:lnTo>
                <a:lnTo>
                  <a:pt x="1984723" y="1796920"/>
                </a:lnTo>
                <a:lnTo>
                  <a:pt x="0" y="1796920"/>
                </a:lnTo>
                <a:lnTo>
                  <a:pt x="0" y="0"/>
                </a:lnTo>
                <a:close/>
              </a:path>
            </a:pathLst>
          </a:custGeom>
          <a:blipFill>
            <a:blip r:embed="rId2"/>
            <a:stretch>
              <a:fillRect/>
            </a:stretch>
          </a:blipFill>
        </p:spPr>
        <p:txBody>
          <a:bodyPr/>
          <a:lstStyle/>
          <a:p>
            <a:endParaRPr lang="fr-FR"/>
          </a:p>
        </p:txBody>
      </p:sp>
      <p:grpSp>
        <p:nvGrpSpPr>
          <p:cNvPr id="65" name="Group 65"/>
          <p:cNvGrpSpPr/>
          <p:nvPr/>
        </p:nvGrpSpPr>
        <p:grpSpPr>
          <a:xfrm>
            <a:off x="12152188" y="9745251"/>
            <a:ext cx="6135812" cy="571652"/>
            <a:chOff x="0" y="0"/>
            <a:chExt cx="1518458" cy="141469"/>
          </a:xfrm>
        </p:grpSpPr>
        <p:sp>
          <p:nvSpPr>
            <p:cNvPr id="66" name="Freeform 66"/>
            <p:cNvSpPr/>
            <p:nvPr/>
          </p:nvSpPr>
          <p:spPr>
            <a:xfrm>
              <a:off x="0" y="0"/>
              <a:ext cx="1518458" cy="141469"/>
            </a:xfrm>
            <a:custGeom>
              <a:avLst/>
              <a:gdLst/>
              <a:ahLst/>
              <a:cxnLst/>
              <a:rect l="l" t="t" r="r" b="b"/>
              <a:pathLst>
                <a:path w="1518458" h="141469">
                  <a:moveTo>
                    <a:pt x="6309" y="0"/>
                  </a:moveTo>
                  <a:lnTo>
                    <a:pt x="1512149" y="0"/>
                  </a:lnTo>
                  <a:cubicBezTo>
                    <a:pt x="1513823" y="0"/>
                    <a:pt x="1515427" y="665"/>
                    <a:pt x="1516610" y="1848"/>
                  </a:cubicBezTo>
                  <a:cubicBezTo>
                    <a:pt x="1517793" y="3031"/>
                    <a:pt x="1518458" y="4636"/>
                    <a:pt x="1518458" y="6309"/>
                  </a:cubicBezTo>
                  <a:lnTo>
                    <a:pt x="1518458" y="135161"/>
                  </a:lnTo>
                  <a:cubicBezTo>
                    <a:pt x="1518458" y="136834"/>
                    <a:pt x="1517793" y="138438"/>
                    <a:pt x="1516610" y="139622"/>
                  </a:cubicBezTo>
                  <a:cubicBezTo>
                    <a:pt x="1515427" y="140805"/>
                    <a:pt x="1513823" y="141469"/>
                    <a:pt x="1512149" y="141469"/>
                  </a:cubicBezTo>
                  <a:lnTo>
                    <a:pt x="6309" y="141469"/>
                  </a:lnTo>
                  <a:cubicBezTo>
                    <a:pt x="4636" y="141469"/>
                    <a:pt x="3031" y="140805"/>
                    <a:pt x="1848" y="139622"/>
                  </a:cubicBezTo>
                  <a:cubicBezTo>
                    <a:pt x="665" y="138438"/>
                    <a:pt x="0" y="136834"/>
                    <a:pt x="0" y="135161"/>
                  </a:cubicBezTo>
                  <a:lnTo>
                    <a:pt x="0" y="6309"/>
                  </a:lnTo>
                  <a:cubicBezTo>
                    <a:pt x="0" y="4636"/>
                    <a:pt x="665" y="3031"/>
                    <a:pt x="1848" y="1848"/>
                  </a:cubicBezTo>
                  <a:cubicBezTo>
                    <a:pt x="3031" y="665"/>
                    <a:pt x="4636" y="0"/>
                    <a:pt x="6309" y="0"/>
                  </a:cubicBezTo>
                  <a:close/>
                </a:path>
              </a:pathLst>
            </a:custGeom>
            <a:solidFill>
              <a:srgbClr val="F4F3F3"/>
            </a:solidFill>
          </p:spPr>
          <p:txBody>
            <a:bodyPr/>
            <a:lstStyle/>
            <a:p>
              <a:endParaRPr lang="fr-FR"/>
            </a:p>
          </p:txBody>
        </p:sp>
        <p:sp>
          <p:nvSpPr>
            <p:cNvPr id="67" name="TextBox 67"/>
            <p:cNvSpPr txBox="1"/>
            <p:nvPr/>
          </p:nvSpPr>
          <p:spPr>
            <a:xfrm>
              <a:off x="0" y="-38100"/>
              <a:ext cx="1518458" cy="179569"/>
            </a:xfrm>
            <a:prstGeom prst="rect">
              <a:avLst/>
            </a:prstGeom>
          </p:spPr>
          <p:txBody>
            <a:bodyPr lIns="50800" tIns="50800" rIns="50800" bIns="50800" rtlCol="0" anchor="ctr"/>
            <a:lstStyle/>
            <a:p>
              <a:pPr algn="ctr">
                <a:lnSpc>
                  <a:spcPts val="2659"/>
                </a:lnSpc>
                <a:spcBef>
                  <a:spcPct val="0"/>
                </a:spcBef>
              </a:pPr>
              <a:endParaRPr/>
            </a:p>
          </p:txBody>
        </p:sp>
      </p:grpSp>
      <p:sp>
        <p:nvSpPr>
          <p:cNvPr id="68" name="TextBox 68"/>
          <p:cNvSpPr txBox="1"/>
          <p:nvPr/>
        </p:nvSpPr>
        <p:spPr>
          <a:xfrm>
            <a:off x="12329455" y="9875761"/>
            <a:ext cx="5781278"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Mégane Wollmann / wollmann@cc-madetmoselle.fr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5" y="9407017"/>
            <a:ext cx="18288000" cy="879983"/>
            <a:chOff x="0" y="0"/>
            <a:chExt cx="4816593" cy="231765"/>
          </a:xfrm>
        </p:grpSpPr>
        <p:sp>
          <p:nvSpPr>
            <p:cNvPr id="3" name="Freeform 3"/>
            <p:cNvSpPr/>
            <p:nvPr/>
          </p:nvSpPr>
          <p:spPr>
            <a:xfrm>
              <a:off x="0" y="0"/>
              <a:ext cx="4816592" cy="231765"/>
            </a:xfrm>
            <a:custGeom>
              <a:avLst/>
              <a:gdLst/>
              <a:ahLst/>
              <a:cxnLst/>
              <a:rect l="l" t="t" r="r" b="b"/>
              <a:pathLst>
                <a:path w="4816592" h="231765">
                  <a:moveTo>
                    <a:pt x="0" y="0"/>
                  </a:moveTo>
                  <a:lnTo>
                    <a:pt x="4816592" y="0"/>
                  </a:lnTo>
                  <a:lnTo>
                    <a:pt x="4816592" y="231765"/>
                  </a:lnTo>
                  <a:lnTo>
                    <a:pt x="0" y="231765"/>
                  </a:lnTo>
                  <a:close/>
                </a:path>
              </a:pathLst>
            </a:custGeom>
            <a:solidFill>
              <a:srgbClr val="8FC744"/>
            </a:solidFill>
          </p:spPr>
          <p:txBody>
            <a:bodyPr/>
            <a:lstStyle/>
            <a:p>
              <a:endParaRPr lang="fr-FR"/>
            </a:p>
          </p:txBody>
        </p:sp>
        <p:sp>
          <p:nvSpPr>
            <p:cNvPr id="4" name="TextBox 4"/>
            <p:cNvSpPr txBox="1"/>
            <p:nvPr/>
          </p:nvSpPr>
          <p:spPr>
            <a:xfrm>
              <a:off x="0" y="-38100"/>
              <a:ext cx="4816593" cy="26986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690582" y="0"/>
            <a:ext cx="5606943" cy="571652"/>
            <a:chOff x="0" y="0"/>
            <a:chExt cx="1387576" cy="141469"/>
          </a:xfrm>
        </p:grpSpPr>
        <p:sp>
          <p:nvSpPr>
            <p:cNvPr id="6" name="Freeform 6"/>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7" name="TextBox 7"/>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7500675" y="5001068"/>
            <a:ext cx="5189907" cy="2452374"/>
          </a:xfrm>
          <a:custGeom>
            <a:avLst/>
            <a:gdLst/>
            <a:ahLst/>
            <a:cxnLst/>
            <a:rect l="l" t="t" r="r" b="b"/>
            <a:pathLst>
              <a:path w="5189907" h="2452374">
                <a:moveTo>
                  <a:pt x="0" y="0"/>
                </a:moveTo>
                <a:lnTo>
                  <a:pt x="5189907" y="0"/>
                </a:lnTo>
                <a:lnTo>
                  <a:pt x="5189907" y="2452374"/>
                </a:lnTo>
                <a:lnTo>
                  <a:pt x="0" y="2452374"/>
                </a:lnTo>
                <a:lnTo>
                  <a:pt x="0" y="0"/>
                </a:lnTo>
                <a:close/>
              </a:path>
            </a:pathLst>
          </a:custGeom>
          <a:blipFill>
            <a:blip r:embed="rId2"/>
            <a:stretch>
              <a:fillRect/>
            </a:stretch>
          </a:blipFill>
        </p:spPr>
        <p:txBody>
          <a:bodyPr/>
          <a:lstStyle/>
          <a:p>
            <a:endParaRPr lang="fr-FR"/>
          </a:p>
        </p:txBody>
      </p:sp>
      <p:sp>
        <p:nvSpPr>
          <p:cNvPr id="9" name="Freeform 9"/>
          <p:cNvSpPr/>
          <p:nvPr/>
        </p:nvSpPr>
        <p:spPr>
          <a:xfrm>
            <a:off x="6877483" y="2629798"/>
            <a:ext cx="3661806" cy="2571750"/>
          </a:xfrm>
          <a:custGeom>
            <a:avLst/>
            <a:gdLst/>
            <a:ahLst/>
            <a:cxnLst/>
            <a:rect l="l" t="t" r="r" b="b"/>
            <a:pathLst>
              <a:path w="3661806" h="2571750">
                <a:moveTo>
                  <a:pt x="0" y="0"/>
                </a:moveTo>
                <a:lnTo>
                  <a:pt x="3661806" y="0"/>
                </a:lnTo>
                <a:lnTo>
                  <a:pt x="3661806" y="2571750"/>
                </a:lnTo>
                <a:lnTo>
                  <a:pt x="0" y="2571750"/>
                </a:lnTo>
                <a:lnTo>
                  <a:pt x="0" y="0"/>
                </a:lnTo>
                <a:close/>
              </a:path>
            </a:pathLst>
          </a:custGeom>
          <a:blipFill>
            <a:blip r:embed="rId3">
              <a:alphaModFix amt="77000"/>
            </a:blip>
            <a:stretch>
              <a:fillRect/>
            </a:stretch>
          </a:blipFill>
        </p:spPr>
        <p:txBody>
          <a:bodyPr/>
          <a:lstStyle/>
          <a:p>
            <a:endParaRPr lang="fr-FR"/>
          </a:p>
        </p:txBody>
      </p:sp>
      <p:sp>
        <p:nvSpPr>
          <p:cNvPr id="10" name="TextBox 10"/>
          <p:cNvSpPr txBox="1"/>
          <p:nvPr/>
        </p:nvSpPr>
        <p:spPr>
          <a:xfrm>
            <a:off x="2646793" y="1142232"/>
            <a:ext cx="8811676" cy="1086939"/>
          </a:xfrm>
          <a:prstGeom prst="rect">
            <a:avLst/>
          </a:prstGeom>
        </p:spPr>
        <p:txBody>
          <a:bodyPr lIns="0" tIns="0" rIns="0" bIns="0" rtlCol="0" anchor="t">
            <a:spAutoFit/>
          </a:bodyPr>
          <a:lstStyle/>
          <a:p>
            <a:pPr algn="l">
              <a:lnSpc>
                <a:spcPts val="8864"/>
              </a:lnSpc>
            </a:pPr>
            <a:r>
              <a:rPr lang="en-US" sz="6332">
                <a:solidFill>
                  <a:srgbClr val="8FC744"/>
                </a:solidFill>
                <a:latin typeface="Montserrat Bold"/>
                <a:ea typeface="Montserrat Bold"/>
                <a:cs typeface="Montserrat Bold"/>
                <a:sym typeface="Montserrat Bold"/>
              </a:rPr>
              <a:t>MOBILITÉ</a:t>
            </a:r>
          </a:p>
        </p:txBody>
      </p:sp>
      <p:sp>
        <p:nvSpPr>
          <p:cNvPr id="11" name="TextBox 11"/>
          <p:cNvSpPr txBox="1"/>
          <p:nvPr/>
        </p:nvSpPr>
        <p:spPr>
          <a:xfrm>
            <a:off x="134424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14</a:t>
            </a:r>
          </a:p>
        </p:txBody>
      </p:sp>
      <p:sp>
        <p:nvSpPr>
          <p:cNvPr id="12" name="TextBox 12"/>
          <p:cNvSpPr txBox="1"/>
          <p:nvPr/>
        </p:nvSpPr>
        <p:spPr>
          <a:xfrm>
            <a:off x="692784" y="2622124"/>
            <a:ext cx="7117422"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BILAN DU DÉVELOPPEMENT DES MOBILITÉS DOUCES</a:t>
            </a:r>
          </a:p>
        </p:txBody>
      </p:sp>
      <p:sp>
        <p:nvSpPr>
          <p:cNvPr id="13" name="TextBox 13"/>
          <p:cNvSpPr txBox="1"/>
          <p:nvPr/>
        </p:nvSpPr>
        <p:spPr>
          <a:xfrm>
            <a:off x="12616802" y="2591698"/>
            <a:ext cx="4949100" cy="10177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PERSPECTIVES DU DÉVELOPPEMENT DES MOBILITÉS DOUCES</a:t>
            </a:r>
          </a:p>
        </p:txBody>
      </p:sp>
      <p:sp>
        <p:nvSpPr>
          <p:cNvPr id="14" name="TextBox 14"/>
          <p:cNvSpPr txBox="1"/>
          <p:nvPr/>
        </p:nvSpPr>
        <p:spPr>
          <a:xfrm>
            <a:off x="1086763" y="3561842"/>
            <a:ext cx="5045092" cy="528320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 13 km d'itinéraires cyclable. </a:t>
            </a:r>
          </a:p>
          <a:p>
            <a:pPr algn="l">
              <a:lnSpc>
                <a:spcPts val="2800"/>
              </a:lnSpc>
            </a:pPr>
            <a:r>
              <a:rPr lang="en-US" sz="2000">
                <a:solidFill>
                  <a:srgbClr val="000000"/>
                </a:solidFill>
                <a:latin typeface="Lato"/>
                <a:ea typeface="Lato"/>
                <a:cs typeface="Lato"/>
                <a:sym typeface="Lato"/>
              </a:rPr>
              <a:t>• Finalisation des travaux du pont canal d'Arnaville.</a:t>
            </a:r>
          </a:p>
          <a:p>
            <a:pPr marL="431801" lvl="1" indent="-215900" algn="l">
              <a:lnSpc>
                <a:spcPts val="2800"/>
              </a:lnSpc>
              <a:buFont typeface="Arial"/>
              <a:buChar char="•"/>
            </a:pPr>
            <a:r>
              <a:rPr lang="en-US" sz="2000">
                <a:solidFill>
                  <a:srgbClr val="000000"/>
                </a:solidFill>
                <a:latin typeface="Lato"/>
                <a:ea typeface="Lato"/>
                <a:cs typeface="Lato"/>
                <a:sym typeface="Lato"/>
              </a:rPr>
              <a:t>Au prix de 108 000€ HT financé a 55% par l'État et le département 54</a:t>
            </a:r>
          </a:p>
          <a:p>
            <a:pPr algn="l">
              <a:lnSpc>
                <a:spcPts val="2800"/>
              </a:lnSpc>
            </a:pPr>
            <a:r>
              <a:rPr lang="en-US" sz="2000">
                <a:solidFill>
                  <a:srgbClr val="000000"/>
                </a:solidFill>
                <a:latin typeface="Lato"/>
                <a:ea typeface="Lato"/>
                <a:cs typeface="Lato"/>
                <a:sym typeface="Lato"/>
              </a:rPr>
              <a:t>• Poursuite des travaux de construction de la passerelle à mobilité douce entre Corny-sur-Moselle et Novéant-sur-Moselle.</a:t>
            </a:r>
          </a:p>
          <a:p>
            <a:pPr marL="431801" lvl="1" indent="-215900" algn="l">
              <a:lnSpc>
                <a:spcPts val="2800"/>
              </a:lnSpc>
              <a:buFont typeface="Arial"/>
              <a:buChar char="•"/>
            </a:pPr>
            <a:r>
              <a:rPr lang="en-US" sz="2000">
                <a:solidFill>
                  <a:srgbClr val="000000"/>
                </a:solidFill>
                <a:latin typeface="Lato"/>
                <a:ea typeface="Lato"/>
                <a:cs typeface="Lato"/>
                <a:sym typeface="Lato"/>
              </a:rPr>
              <a:t>5 140 000€ HT d'investissement financé à 70% par l'état, la région Grand Est le département 57 et les communes</a:t>
            </a:r>
          </a:p>
          <a:p>
            <a:pPr algn="l">
              <a:lnSpc>
                <a:spcPts val="2800"/>
              </a:lnSpc>
            </a:pPr>
            <a:r>
              <a:rPr lang="en-US" sz="2000">
                <a:solidFill>
                  <a:srgbClr val="000000"/>
                </a:solidFill>
                <a:latin typeface="Lato"/>
                <a:ea typeface="Lato"/>
                <a:cs typeface="Lato"/>
                <a:sym typeface="Lato"/>
              </a:rPr>
              <a:t>• Validation des Voies Vertes et Vélo routes ainsi que des sentiers de randonnées d'intérêt intercommunaux par délibération.</a:t>
            </a:r>
          </a:p>
          <a:p>
            <a:pPr algn="l">
              <a:lnSpc>
                <a:spcPts val="2800"/>
              </a:lnSpc>
            </a:pPr>
            <a:endParaRPr lang="en-US" sz="2000">
              <a:solidFill>
                <a:srgbClr val="000000"/>
              </a:solidFill>
              <a:latin typeface="Lato"/>
              <a:ea typeface="Lato"/>
              <a:cs typeface="Lato"/>
              <a:sym typeface="Lato"/>
            </a:endParaRPr>
          </a:p>
        </p:txBody>
      </p:sp>
      <p:sp>
        <p:nvSpPr>
          <p:cNvPr id="15" name="TextBox 15"/>
          <p:cNvSpPr txBox="1"/>
          <p:nvPr/>
        </p:nvSpPr>
        <p:spPr>
          <a:xfrm>
            <a:off x="13015753" y="3709440"/>
            <a:ext cx="4550149" cy="387350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 Lancement du marché de maîtrise d'œuvre en 2024</a:t>
            </a:r>
          </a:p>
          <a:p>
            <a:pPr marL="431801" lvl="1" indent="-215900" algn="l">
              <a:lnSpc>
                <a:spcPts val="2800"/>
              </a:lnSpc>
              <a:buFont typeface="Arial"/>
              <a:buChar char="•"/>
            </a:pPr>
            <a:r>
              <a:rPr lang="en-US" sz="2000">
                <a:solidFill>
                  <a:srgbClr val="000000"/>
                </a:solidFill>
                <a:latin typeface="Lato"/>
                <a:ea typeface="Lato"/>
                <a:cs typeface="Lato"/>
                <a:sym typeface="Lato"/>
              </a:rPr>
              <a:t>Réalisation de la 1ère tranche de travaux de la V56 entre Arnaville et Villecey-sur-Mad</a:t>
            </a:r>
          </a:p>
          <a:p>
            <a:pPr algn="l">
              <a:lnSpc>
                <a:spcPts val="2800"/>
              </a:lnSpc>
            </a:pPr>
            <a:endParaRPr lang="en-US" sz="2000">
              <a:solidFill>
                <a:srgbClr val="000000"/>
              </a:solidFill>
              <a:latin typeface="Lato"/>
              <a:ea typeface="Lato"/>
              <a:cs typeface="Lato"/>
              <a:sym typeface="Lato"/>
            </a:endParaRPr>
          </a:p>
          <a:p>
            <a:pPr algn="l">
              <a:lnSpc>
                <a:spcPts val="2800"/>
              </a:lnSpc>
            </a:pPr>
            <a:r>
              <a:rPr lang="en-US" sz="2000">
                <a:solidFill>
                  <a:srgbClr val="000000"/>
                </a:solidFill>
                <a:latin typeface="Lato"/>
                <a:ea typeface="Lato"/>
                <a:cs typeface="Lato"/>
                <a:sym typeface="Lato"/>
              </a:rPr>
              <a:t>• Mise en place du ‘‘savoir rouler à vélo’’</a:t>
            </a:r>
          </a:p>
          <a:p>
            <a:pPr algn="l">
              <a:lnSpc>
                <a:spcPts val="2800"/>
              </a:lnSpc>
            </a:pPr>
            <a:endParaRPr lang="en-US" sz="2000">
              <a:solidFill>
                <a:srgbClr val="000000"/>
              </a:solidFill>
              <a:latin typeface="Lato"/>
              <a:ea typeface="Lato"/>
              <a:cs typeface="Lato"/>
              <a:sym typeface="Lato"/>
            </a:endParaRPr>
          </a:p>
          <a:p>
            <a:pPr algn="l">
              <a:lnSpc>
                <a:spcPts val="2800"/>
              </a:lnSpc>
            </a:pPr>
            <a:r>
              <a:rPr lang="en-US" sz="2000">
                <a:solidFill>
                  <a:srgbClr val="000000"/>
                </a:solidFill>
                <a:latin typeface="Lato"/>
                <a:ea typeface="Lato"/>
                <a:cs typeface="Lato"/>
                <a:sym typeface="Lato"/>
              </a:rPr>
              <a:t>•Démarrage des premiers aménagements des sentiers de randonné</a:t>
            </a:r>
          </a:p>
        </p:txBody>
      </p:sp>
      <p:sp>
        <p:nvSpPr>
          <p:cNvPr id="16" name="TextBox 16"/>
          <p:cNvSpPr txBox="1"/>
          <p:nvPr/>
        </p:nvSpPr>
        <p:spPr>
          <a:xfrm>
            <a:off x="12811563"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9967" y="0"/>
            <a:ext cx="11328033" cy="10287000"/>
            <a:chOff x="0" y="0"/>
            <a:chExt cx="2983515" cy="2709333"/>
          </a:xfrm>
        </p:grpSpPr>
        <p:sp>
          <p:nvSpPr>
            <p:cNvPr id="3" name="Freeform 3"/>
            <p:cNvSpPr/>
            <p:nvPr/>
          </p:nvSpPr>
          <p:spPr>
            <a:xfrm>
              <a:off x="0" y="0"/>
              <a:ext cx="2983515" cy="2709333"/>
            </a:xfrm>
            <a:custGeom>
              <a:avLst/>
              <a:gdLst/>
              <a:ahLst/>
              <a:cxnLst/>
              <a:rect l="l" t="t" r="r" b="b"/>
              <a:pathLst>
                <a:path w="2983515" h="2709333">
                  <a:moveTo>
                    <a:pt x="0" y="0"/>
                  </a:moveTo>
                  <a:lnTo>
                    <a:pt x="2983515" y="0"/>
                  </a:lnTo>
                  <a:lnTo>
                    <a:pt x="2983515"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983515"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0"/>
            <a:ext cx="6959967" cy="10287000"/>
            <a:chOff x="0" y="0"/>
            <a:chExt cx="1078281" cy="1593725"/>
          </a:xfrm>
        </p:grpSpPr>
        <p:sp>
          <p:nvSpPr>
            <p:cNvPr id="6" name="Freeform 6"/>
            <p:cNvSpPr/>
            <p:nvPr/>
          </p:nvSpPr>
          <p:spPr>
            <a:xfrm>
              <a:off x="0" y="0"/>
              <a:ext cx="1078281" cy="1593725"/>
            </a:xfrm>
            <a:custGeom>
              <a:avLst/>
              <a:gdLst/>
              <a:ahLst/>
              <a:cxnLst/>
              <a:rect l="l" t="t" r="r" b="b"/>
              <a:pathLst>
                <a:path w="1078281" h="1593725">
                  <a:moveTo>
                    <a:pt x="0" y="0"/>
                  </a:moveTo>
                  <a:lnTo>
                    <a:pt x="1078281" y="0"/>
                  </a:lnTo>
                  <a:lnTo>
                    <a:pt x="1078281" y="1593725"/>
                  </a:lnTo>
                  <a:lnTo>
                    <a:pt x="0" y="1593725"/>
                  </a:lnTo>
                  <a:close/>
                </a:path>
              </a:pathLst>
            </a:custGeom>
            <a:blipFill>
              <a:blip r:embed="rId2"/>
              <a:stretch>
                <a:fillRect l="-98840" r="-5377"/>
              </a:stretch>
            </a:blipFill>
          </p:spPr>
          <p:txBody>
            <a:bodyPr/>
            <a:lstStyle/>
            <a:p>
              <a:endParaRPr lang="fr-FR"/>
            </a:p>
          </p:txBody>
        </p:sp>
      </p:grpSp>
      <p:sp>
        <p:nvSpPr>
          <p:cNvPr id="7" name="Freeform 7"/>
          <p:cNvSpPr/>
          <p:nvPr/>
        </p:nvSpPr>
        <p:spPr>
          <a:xfrm>
            <a:off x="1113058" y="948666"/>
            <a:ext cx="4903935" cy="1545222"/>
          </a:xfrm>
          <a:custGeom>
            <a:avLst/>
            <a:gdLst/>
            <a:ahLst/>
            <a:cxnLst/>
            <a:rect l="l" t="t" r="r" b="b"/>
            <a:pathLst>
              <a:path w="4903935" h="1545222">
                <a:moveTo>
                  <a:pt x="0" y="0"/>
                </a:moveTo>
                <a:lnTo>
                  <a:pt x="4903934" y="0"/>
                </a:lnTo>
                <a:lnTo>
                  <a:pt x="4903934" y="1545222"/>
                </a:lnTo>
                <a:lnTo>
                  <a:pt x="0" y="1545222"/>
                </a:lnTo>
                <a:lnTo>
                  <a:pt x="0" y="0"/>
                </a:lnTo>
                <a:close/>
              </a:path>
            </a:pathLst>
          </a:custGeom>
          <a:blipFill>
            <a:blip r:embed="rId3"/>
            <a:stretch>
              <a:fillRect/>
            </a:stretch>
          </a:blipFill>
        </p:spPr>
        <p:txBody>
          <a:bodyPr/>
          <a:lstStyle/>
          <a:p>
            <a:endParaRPr lang="fr-FR"/>
          </a:p>
        </p:txBody>
      </p:sp>
      <p:sp>
        <p:nvSpPr>
          <p:cNvPr id="8" name="TextBox 8"/>
          <p:cNvSpPr txBox="1"/>
          <p:nvPr/>
        </p:nvSpPr>
        <p:spPr>
          <a:xfrm>
            <a:off x="7257636" y="2154798"/>
            <a:ext cx="4432306" cy="944880"/>
          </a:xfrm>
          <a:prstGeom prst="rect">
            <a:avLst/>
          </a:prstGeom>
        </p:spPr>
        <p:txBody>
          <a:bodyPr lIns="0" tIns="0" rIns="0" bIns="0" rtlCol="0" anchor="t">
            <a:spAutoFit/>
          </a:bodyPr>
          <a:lstStyle/>
          <a:p>
            <a:pPr algn="l">
              <a:lnSpc>
                <a:spcPts val="2520"/>
              </a:lnSpc>
            </a:pPr>
            <a:r>
              <a:rPr lang="en-US" sz="1800" spc="451">
                <a:solidFill>
                  <a:srgbClr val="FFFFFF"/>
                </a:solidFill>
                <a:latin typeface="Lato"/>
                <a:ea typeface="Lato"/>
                <a:cs typeface="Lato"/>
                <a:sym typeface="Lato"/>
              </a:rPr>
              <a:t>LE BILAN DÉVELOPPEMENT DES MOBILITÉS DU QUOTIDIEN</a:t>
            </a:r>
          </a:p>
        </p:txBody>
      </p:sp>
      <p:sp>
        <p:nvSpPr>
          <p:cNvPr id="9" name="TextBox 9"/>
          <p:cNvSpPr txBox="1"/>
          <p:nvPr/>
        </p:nvSpPr>
        <p:spPr>
          <a:xfrm>
            <a:off x="7738927" y="3404478"/>
            <a:ext cx="4145059" cy="5974080"/>
          </a:xfrm>
          <a:prstGeom prst="rect">
            <a:avLst/>
          </a:prstGeom>
        </p:spPr>
        <p:txBody>
          <a:bodyPr lIns="0" tIns="0" rIns="0" bIns="0" rtlCol="0" anchor="t">
            <a:spAutoFit/>
          </a:bodyPr>
          <a:lstStyle/>
          <a:p>
            <a:pPr algn="l">
              <a:lnSpc>
                <a:spcPts val="2520"/>
              </a:lnSpc>
            </a:pPr>
            <a:r>
              <a:rPr lang="en-US" sz="1800">
                <a:solidFill>
                  <a:srgbClr val="FFFFFF"/>
                </a:solidFill>
                <a:latin typeface="Lato"/>
                <a:ea typeface="Lato"/>
                <a:cs typeface="Lato"/>
                <a:sym typeface="Lato"/>
              </a:rPr>
              <a:t>• 722 réservations Tedi'bus</a:t>
            </a:r>
          </a:p>
          <a:p>
            <a:pPr marL="388620" lvl="1" indent="-194310" algn="l">
              <a:lnSpc>
                <a:spcPts val="2520"/>
              </a:lnSpc>
              <a:buFont typeface="Arial"/>
              <a:buChar char="•"/>
            </a:pPr>
            <a:r>
              <a:rPr lang="en-US" sz="1800">
                <a:solidFill>
                  <a:srgbClr val="FFFFFF"/>
                </a:solidFill>
                <a:latin typeface="Lato"/>
                <a:ea typeface="Lato"/>
                <a:cs typeface="Lato"/>
                <a:sym typeface="Lato"/>
              </a:rPr>
              <a:t>15% d'usagers hebdomadaires, 35% mensuels et 50% occasionnels dont 8 trajets vers la ligne estivale Madine</a:t>
            </a:r>
          </a:p>
          <a:p>
            <a:pPr algn="l">
              <a:lnSpc>
                <a:spcPts val="2520"/>
              </a:lnSpc>
            </a:pPr>
            <a:endParaRPr lang="en-US" sz="1800">
              <a:solidFill>
                <a:srgbClr val="FFFFFF"/>
              </a:solidFill>
              <a:latin typeface="Lato"/>
              <a:ea typeface="Lato"/>
              <a:cs typeface="Lato"/>
              <a:sym typeface="Lato"/>
            </a:endParaRPr>
          </a:p>
          <a:p>
            <a:pPr algn="l">
              <a:lnSpc>
                <a:spcPts val="2520"/>
              </a:lnSpc>
            </a:pPr>
            <a:r>
              <a:rPr lang="en-US" sz="1800">
                <a:solidFill>
                  <a:srgbClr val="FFFFFF"/>
                </a:solidFill>
                <a:latin typeface="Lato"/>
                <a:ea typeface="Lato"/>
                <a:cs typeface="Lato"/>
                <a:sym typeface="Lato"/>
              </a:rPr>
              <a:t>• 2 067 trajets en mobilité solidaire:</a:t>
            </a:r>
          </a:p>
          <a:p>
            <a:pPr marL="388620" lvl="1" indent="-194310" algn="l">
              <a:lnSpc>
                <a:spcPts val="2520"/>
              </a:lnSpc>
              <a:buFont typeface="Arial"/>
              <a:buChar char="•"/>
            </a:pPr>
            <a:r>
              <a:rPr lang="en-US" sz="1800">
                <a:solidFill>
                  <a:srgbClr val="FFFFFF"/>
                </a:solidFill>
                <a:latin typeface="Lato"/>
                <a:ea typeface="Lato"/>
                <a:cs typeface="Lato"/>
                <a:sym typeface="Lato"/>
              </a:rPr>
              <a:t>28 conducteurs bénévoles</a:t>
            </a:r>
          </a:p>
          <a:p>
            <a:pPr marL="388620" lvl="1" indent="-194310" algn="l">
              <a:lnSpc>
                <a:spcPts val="2520"/>
              </a:lnSpc>
              <a:buFont typeface="Arial"/>
              <a:buChar char="•"/>
            </a:pPr>
            <a:r>
              <a:rPr lang="en-US" sz="1800">
                <a:solidFill>
                  <a:srgbClr val="FFFFFF"/>
                </a:solidFill>
                <a:latin typeface="Lato"/>
                <a:ea typeface="Lato"/>
                <a:cs typeface="Lato"/>
                <a:sym typeface="Lato"/>
              </a:rPr>
              <a:t>57 bénéficiaires</a:t>
            </a:r>
          </a:p>
          <a:p>
            <a:pPr algn="l">
              <a:lnSpc>
                <a:spcPts val="2520"/>
              </a:lnSpc>
            </a:pPr>
            <a:endParaRPr lang="en-US" sz="1800">
              <a:solidFill>
                <a:srgbClr val="FFFFFF"/>
              </a:solidFill>
              <a:latin typeface="Lato"/>
              <a:ea typeface="Lato"/>
              <a:cs typeface="Lato"/>
              <a:sym typeface="Lato"/>
            </a:endParaRPr>
          </a:p>
          <a:p>
            <a:pPr algn="l">
              <a:lnSpc>
                <a:spcPts val="2520"/>
              </a:lnSpc>
            </a:pPr>
            <a:r>
              <a:rPr lang="en-US" sz="1800">
                <a:solidFill>
                  <a:srgbClr val="FFFFFF"/>
                </a:solidFill>
                <a:latin typeface="Lato"/>
                <a:ea typeface="Lato"/>
                <a:cs typeface="Lato"/>
                <a:sym typeface="Lato"/>
              </a:rPr>
              <a:t>•7 animations mobilité</a:t>
            </a:r>
          </a:p>
          <a:p>
            <a:pPr marL="388620" lvl="1" indent="-194310" algn="l">
              <a:lnSpc>
                <a:spcPts val="2520"/>
              </a:lnSpc>
              <a:buFont typeface="Arial"/>
              <a:buChar char="•"/>
            </a:pPr>
            <a:r>
              <a:rPr lang="en-US" sz="1800">
                <a:solidFill>
                  <a:srgbClr val="FFFFFF"/>
                </a:solidFill>
                <a:latin typeface="Lato"/>
                <a:ea typeface="Lato"/>
                <a:cs typeface="Lato"/>
                <a:sym typeface="Lato"/>
              </a:rPr>
              <a:t>Stands sur manifestation Thiaucourt-Regniéville et Mars-la-Tour, </a:t>
            </a:r>
          </a:p>
          <a:p>
            <a:pPr marL="388620" lvl="1" indent="-194310" algn="l">
              <a:lnSpc>
                <a:spcPts val="2520"/>
              </a:lnSpc>
              <a:buFont typeface="Arial"/>
              <a:buChar char="•"/>
            </a:pPr>
            <a:r>
              <a:rPr lang="en-US" sz="1800">
                <a:solidFill>
                  <a:srgbClr val="FFFFFF"/>
                </a:solidFill>
                <a:latin typeface="Lato"/>
                <a:ea typeface="Lato"/>
                <a:cs typeface="Lato"/>
                <a:sym typeface="Lato"/>
              </a:rPr>
              <a:t>animation grand public sur les travaux de construction de  la passerelle, </a:t>
            </a:r>
          </a:p>
          <a:p>
            <a:pPr marL="388620" lvl="1" indent="-194310" algn="l">
              <a:lnSpc>
                <a:spcPts val="2520"/>
              </a:lnSpc>
              <a:buFont typeface="Arial"/>
              <a:buChar char="•"/>
            </a:pPr>
            <a:r>
              <a:rPr lang="en-US" sz="1800">
                <a:solidFill>
                  <a:srgbClr val="FFFFFF"/>
                </a:solidFill>
                <a:latin typeface="Lato"/>
                <a:ea typeface="Lato"/>
                <a:cs typeface="Lato"/>
                <a:sym typeface="Lato"/>
              </a:rPr>
              <a:t>promotion ligne estivale</a:t>
            </a:r>
          </a:p>
          <a:p>
            <a:pPr marL="388620" lvl="1" indent="-194310" algn="l">
              <a:lnSpc>
                <a:spcPts val="2520"/>
              </a:lnSpc>
              <a:buFont typeface="Arial"/>
              <a:buChar char="•"/>
            </a:pPr>
            <a:r>
              <a:rPr lang="en-US" sz="1800">
                <a:solidFill>
                  <a:srgbClr val="FFFFFF"/>
                </a:solidFill>
                <a:latin typeface="Lato"/>
                <a:ea typeface="Lato"/>
                <a:cs typeface="Lato"/>
                <a:sym typeface="Lato"/>
              </a:rPr>
              <a:t>ateliers mobilité avec France services.</a:t>
            </a:r>
          </a:p>
          <a:p>
            <a:pPr algn="l">
              <a:lnSpc>
                <a:spcPts val="2520"/>
              </a:lnSpc>
            </a:pPr>
            <a:endParaRPr lang="en-US" sz="1800">
              <a:solidFill>
                <a:srgbClr val="FFFFFF"/>
              </a:solidFill>
              <a:latin typeface="Lato"/>
              <a:ea typeface="Lato"/>
              <a:cs typeface="Lato"/>
              <a:sym typeface="Lato"/>
            </a:endParaRPr>
          </a:p>
        </p:txBody>
      </p:sp>
      <p:sp>
        <p:nvSpPr>
          <p:cNvPr id="10" name="TextBox 10"/>
          <p:cNvSpPr txBox="1"/>
          <p:nvPr/>
        </p:nvSpPr>
        <p:spPr>
          <a:xfrm>
            <a:off x="8754226" y="765133"/>
            <a:ext cx="8811676" cy="1086939"/>
          </a:xfrm>
          <a:prstGeom prst="rect">
            <a:avLst/>
          </a:prstGeom>
        </p:spPr>
        <p:txBody>
          <a:bodyPr lIns="0" tIns="0" rIns="0" bIns="0" rtlCol="0" anchor="t">
            <a:spAutoFit/>
          </a:bodyPr>
          <a:lstStyle/>
          <a:p>
            <a:pPr algn="l">
              <a:lnSpc>
                <a:spcPts val="8864"/>
              </a:lnSpc>
            </a:pPr>
            <a:r>
              <a:rPr lang="en-US" sz="6332">
                <a:solidFill>
                  <a:srgbClr val="FFFFFF"/>
                </a:solidFill>
                <a:latin typeface="Montserrat Bold"/>
                <a:ea typeface="Montserrat Bold"/>
                <a:cs typeface="Montserrat Bold"/>
                <a:sym typeface="Montserrat Bold"/>
              </a:rPr>
              <a:t>MOBILITÉ</a:t>
            </a:r>
          </a:p>
        </p:txBody>
      </p:sp>
      <p:sp>
        <p:nvSpPr>
          <p:cNvPr id="11" name="TextBox 11"/>
          <p:cNvSpPr txBox="1"/>
          <p:nvPr/>
        </p:nvSpPr>
        <p:spPr>
          <a:xfrm>
            <a:off x="7451681" y="613320"/>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14</a:t>
            </a:r>
          </a:p>
        </p:txBody>
      </p:sp>
      <p:sp>
        <p:nvSpPr>
          <p:cNvPr id="12" name="TextBox 12"/>
          <p:cNvSpPr txBox="1"/>
          <p:nvPr/>
        </p:nvSpPr>
        <p:spPr>
          <a:xfrm>
            <a:off x="12148876" y="2164323"/>
            <a:ext cx="4635316" cy="331970"/>
          </a:xfrm>
          <a:prstGeom prst="rect">
            <a:avLst/>
          </a:prstGeom>
        </p:spPr>
        <p:txBody>
          <a:bodyPr lIns="0" tIns="0" rIns="0" bIns="0" rtlCol="0" anchor="t">
            <a:spAutoFit/>
          </a:bodyPr>
          <a:lstStyle/>
          <a:p>
            <a:pPr algn="l">
              <a:lnSpc>
                <a:spcPts val="2702"/>
              </a:lnSpc>
            </a:pPr>
            <a:r>
              <a:rPr lang="en-US" sz="1930" spc="484">
                <a:solidFill>
                  <a:srgbClr val="FFFFFF"/>
                </a:solidFill>
                <a:latin typeface="Lato"/>
                <a:ea typeface="Lato"/>
                <a:cs typeface="Lato"/>
                <a:sym typeface="Lato"/>
              </a:rPr>
              <a:t>LES PERSPECTIVES</a:t>
            </a:r>
          </a:p>
        </p:txBody>
      </p:sp>
      <p:sp>
        <p:nvSpPr>
          <p:cNvPr id="13" name="TextBox 13"/>
          <p:cNvSpPr txBox="1"/>
          <p:nvPr/>
        </p:nvSpPr>
        <p:spPr>
          <a:xfrm>
            <a:off x="12623984" y="3321861"/>
            <a:ext cx="5153902" cy="5774055"/>
          </a:xfrm>
          <a:prstGeom prst="rect">
            <a:avLst/>
          </a:prstGeom>
        </p:spPr>
        <p:txBody>
          <a:bodyPr lIns="0" tIns="0" rIns="0" bIns="0" rtlCol="0" anchor="t">
            <a:spAutoFit/>
          </a:bodyPr>
          <a:lstStyle/>
          <a:p>
            <a:pPr algn="l">
              <a:lnSpc>
                <a:spcPts val="2520"/>
              </a:lnSpc>
            </a:pPr>
            <a:r>
              <a:rPr lang="en-US" sz="1800">
                <a:solidFill>
                  <a:srgbClr val="FFFFFF"/>
                </a:solidFill>
                <a:latin typeface="Lato"/>
                <a:ea typeface="Lato"/>
                <a:cs typeface="Lato"/>
                <a:sym typeface="Lato"/>
              </a:rPr>
              <a:t>• Nouveau marché de transport à la demande</a:t>
            </a:r>
          </a:p>
          <a:p>
            <a:pPr marL="388622" lvl="1" indent="-194311" algn="l">
              <a:lnSpc>
                <a:spcPts val="2520"/>
              </a:lnSpc>
              <a:buFont typeface="Arial"/>
              <a:buChar char="•"/>
            </a:pPr>
            <a:r>
              <a:rPr lang="en-US" sz="1800">
                <a:solidFill>
                  <a:srgbClr val="FFFFFF"/>
                </a:solidFill>
                <a:latin typeface="Lato"/>
                <a:ea typeface="Lato"/>
                <a:cs typeface="Lato"/>
                <a:sym typeface="Lato"/>
              </a:rPr>
              <a:t>Mise en place d’une nouvelle ligne à destination de Jarny et une mise à jour des horaires des lignes à destination d’Actisud pour permettre l’accès au cinéma les samedis en journée</a:t>
            </a:r>
          </a:p>
          <a:p>
            <a:pPr algn="l">
              <a:lnSpc>
                <a:spcPts val="900"/>
              </a:lnSpc>
            </a:pPr>
            <a:endParaRPr lang="en-US" sz="1800">
              <a:solidFill>
                <a:srgbClr val="FFFFFF"/>
              </a:solidFill>
              <a:latin typeface="Lato"/>
              <a:ea typeface="Lato"/>
              <a:cs typeface="Lato"/>
              <a:sym typeface="Lato"/>
            </a:endParaRPr>
          </a:p>
          <a:p>
            <a:pPr algn="l">
              <a:lnSpc>
                <a:spcPts val="2520"/>
              </a:lnSpc>
            </a:pPr>
            <a:r>
              <a:rPr lang="en-US" sz="1800">
                <a:solidFill>
                  <a:srgbClr val="FFFFFF"/>
                </a:solidFill>
                <a:latin typeface="Lato"/>
                <a:ea typeface="Lato"/>
                <a:cs typeface="Lato"/>
                <a:sym typeface="Lato"/>
              </a:rPr>
              <a:t>• Étude sur la mise en place d’une expérimentation d’une ligne fixe Thiaucourt-Regniéville ↔ Actisud avec desserte de l’ensemble des gares</a:t>
            </a:r>
          </a:p>
          <a:p>
            <a:pPr algn="l">
              <a:lnSpc>
                <a:spcPts val="2520"/>
              </a:lnSpc>
            </a:pPr>
            <a:r>
              <a:rPr lang="en-US" sz="1800">
                <a:solidFill>
                  <a:srgbClr val="FFFFFF"/>
                </a:solidFill>
                <a:latin typeface="Lato"/>
                <a:ea typeface="Lato"/>
                <a:cs typeface="Lato"/>
                <a:sym typeface="Lato"/>
              </a:rPr>
              <a:t>• Transfert de la compétence sur la gestion des bornes de recharge pour véhicules électriques au SDE54 courant 2023</a:t>
            </a:r>
          </a:p>
          <a:p>
            <a:pPr algn="l">
              <a:lnSpc>
                <a:spcPts val="2520"/>
              </a:lnSpc>
            </a:pPr>
            <a:r>
              <a:rPr lang="en-US" sz="1800">
                <a:solidFill>
                  <a:srgbClr val="FFFFFF"/>
                </a:solidFill>
                <a:latin typeface="Lato"/>
                <a:ea typeface="Lato"/>
                <a:cs typeface="Lato"/>
                <a:sym typeface="Lato"/>
              </a:rPr>
              <a:t>• Adhésion au CEREMA au 1er janvier 2024</a:t>
            </a:r>
          </a:p>
          <a:p>
            <a:pPr algn="l">
              <a:lnSpc>
                <a:spcPts val="2520"/>
              </a:lnSpc>
            </a:pPr>
            <a:r>
              <a:rPr lang="en-US" sz="1800">
                <a:solidFill>
                  <a:srgbClr val="FFFFFF"/>
                </a:solidFill>
                <a:latin typeface="Lato"/>
                <a:ea typeface="Lato"/>
                <a:cs typeface="Lato"/>
                <a:sym typeface="Lato"/>
              </a:rPr>
              <a:t>• Lancement d’une réflexion sur l’amélioration des liaisons entre les autorités organisatrice de mobilités du PETR et des riverains</a:t>
            </a:r>
          </a:p>
          <a:p>
            <a:pPr algn="l">
              <a:lnSpc>
                <a:spcPts val="2520"/>
              </a:lnSpc>
            </a:pPr>
            <a:r>
              <a:rPr lang="en-US" sz="1800">
                <a:solidFill>
                  <a:srgbClr val="FFFFFF"/>
                </a:solidFill>
                <a:latin typeface="Lato"/>
                <a:ea typeface="Lato"/>
                <a:cs typeface="Lato"/>
                <a:sym typeface="Lato"/>
              </a:rPr>
              <a:t>• Définition un plan des mobilités simplifiées à l’échelle du PETR</a:t>
            </a:r>
          </a:p>
        </p:txBody>
      </p:sp>
      <p:grpSp>
        <p:nvGrpSpPr>
          <p:cNvPr id="14" name="Group 14"/>
          <p:cNvGrpSpPr/>
          <p:nvPr/>
        </p:nvGrpSpPr>
        <p:grpSpPr>
          <a:xfrm>
            <a:off x="12690582" y="0"/>
            <a:ext cx="5606943" cy="571652"/>
            <a:chOff x="0" y="0"/>
            <a:chExt cx="1387576" cy="141469"/>
          </a:xfrm>
        </p:grpSpPr>
        <p:sp>
          <p:nvSpPr>
            <p:cNvPr id="15" name="Freeform 15"/>
            <p:cNvSpPr/>
            <p:nvPr/>
          </p:nvSpPr>
          <p:spPr>
            <a:xfrm>
              <a:off x="0" y="0"/>
              <a:ext cx="1387576" cy="141469"/>
            </a:xfrm>
            <a:custGeom>
              <a:avLst/>
              <a:gdLst/>
              <a:ahLst/>
              <a:cxnLst/>
              <a:rect l="l" t="t" r="r" b="b"/>
              <a:pathLst>
                <a:path w="1387576" h="141469">
                  <a:moveTo>
                    <a:pt x="6904" y="0"/>
                  </a:moveTo>
                  <a:lnTo>
                    <a:pt x="1380673" y="0"/>
                  </a:lnTo>
                  <a:cubicBezTo>
                    <a:pt x="1382504" y="0"/>
                    <a:pt x="1384259" y="727"/>
                    <a:pt x="1385554" y="2022"/>
                  </a:cubicBezTo>
                  <a:cubicBezTo>
                    <a:pt x="1386849" y="3317"/>
                    <a:pt x="1387576" y="5073"/>
                    <a:pt x="1387576" y="6904"/>
                  </a:cubicBezTo>
                  <a:lnTo>
                    <a:pt x="1387576" y="134565"/>
                  </a:lnTo>
                  <a:cubicBezTo>
                    <a:pt x="1387576" y="138378"/>
                    <a:pt x="1384485" y="141469"/>
                    <a:pt x="1380673" y="141469"/>
                  </a:cubicBezTo>
                  <a:lnTo>
                    <a:pt x="6904" y="141469"/>
                  </a:lnTo>
                  <a:cubicBezTo>
                    <a:pt x="3091" y="141469"/>
                    <a:pt x="0" y="138378"/>
                    <a:pt x="0" y="134565"/>
                  </a:cubicBezTo>
                  <a:lnTo>
                    <a:pt x="0" y="6904"/>
                  </a:lnTo>
                  <a:cubicBezTo>
                    <a:pt x="0" y="3091"/>
                    <a:pt x="3091" y="0"/>
                    <a:pt x="6904" y="0"/>
                  </a:cubicBezTo>
                  <a:close/>
                </a:path>
              </a:pathLst>
            </a:custGeom>
            <a:solidFill>
              <a:srgbClr val="F4F3F3"/>
            </a:solidFill>
          </p:spPr>
          <p:txBody>
            <a:bodyPr/>
            <a:lstStyle/>
            <a:p>
              <a:endParaRPr lang="fr-FR"/>
            </a:p>
          </p:txBody>
        </p:sp>
        <p:sp>
          <p:nvSpPr>
            <p:cNvPr id="16" name="TextBox 16"/>
            <p:cNvSpPr txBox="1"/>
            <p:nvPr/>
          </p:nvSpPr>
          <p:spPr>
            <a:xfrm>
              <a:off x="0" y="-38100"/>
              <a:ext cx="1387576" cy="179569"/>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12811563" y="139459"/>
            <a:ext cx="5448829"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Céline Philippot / philippot@cc-madetmoselle.fr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8137246" y="5516970"/>
            <a:ext cx="8567224" cy="4770030"/>
          </a:xfrm>
          <a:custGeom>
            <a:avLst/>
            <a:gdLst/>
            <a:ahLst/>
            <a:cxnLst/>
            <a:rect l="l" t="t" r="r" b="b"/>
            <a:pathLst>
              <a:path w="8567224" h="4770030">
                <a:moveTo>
                  <a:pt x="0" y="0"/>
                </a:moveTo>
                <a:lnTo>
                  <a:pt x="8567225" y="0"/>
                </a:lnTo>
                <a:lnTo>
                  <a:pt x="8567225" y="4770030"/>
                </a:lnTo>
                <a:lnTo>
                  <a:pt x="0" y="4770030"/>
                </a:lnTo>
                <a:lnTo>
                  <a:pt x="0" y="0"/>
                </a:lnTo>
                <a:close/>
              </a:path>
            </a:pathLst>
          </a:custGeom>
          <a:blipFill>
            <a:blip r:embed="rId2"/>
            <a:stretch>
              <a:fillRect/>
            </a:stretch>
          </a:blipFill>
        </p:spPr>
        <p:txBody>
          <a:bodyPr/>
          <a:lstStyle/>
          <a:p>
            <a:endParaRPr lang="fr-FR"/>
          </a:p>
        </p:txBody>
      </p:sp>
      <p:sp>
        <p:nvSpPr>
          <p:cNvPr id="9" name="TextBox 9"/>
          <p:cNvSpPr txBox="1"/>
          <p:nvPr/>
        </p:nvSpPr>
        <p:spPr>
          <a:xfrm>
            <a:off x="1316436" y="3429322"/>
            <a:ext cx="4201174"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TRANSFERT DE COMPÉTENCES</a:t>
            </a:r>
          </a:p>
        </p:txBody>
      </p:sp>
      <p:sp>
        <p:nvSpPr>
          <p:cNvPr id="10" name="TextBox 10"/>
          <p:cNvSpPr txBox="1"/>
          <p:nvPr/>
        </p:nvSpPr>
        <p:spPr>
          <a:xfrm>
            <a:off x="1316436" y="6707687"/>
            <a:ext cx="4201174"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LA CLEF DE VOÛTE DU PLUI</a:t>
            </a:r>
          </a:p>
        </p:txBody>
      </p:sp>
      <p:sp>
        <p:nvSpPr>
          <p:cNvPr id="11" name="TextBox 11"/>
          <p:cNvSpPr txBox="1"/>
          <p:nvPr/>
        </p:nvSpPr>
        <p:spPr>
          <a:xfrm>
            <a:off x="1533041" y="3853029"/>
            <a:ext cx="3988379" cy="680509"/>
          </a:xfrm>
          <a:prstGeom prst="rect">
            <a:avLst/>
          </a:prstGeom>
        </p:spPr>
        <p:txBody>
          <a:bodyPr lIns="0" tIns="0" rIns="0" bIns="0" rtlCol="0" anchor="t">
            <a:spAutoFit/>
          </a:bodyPr>
          <a:lstStyle/>
          <a:p>
            <a:pPr marL="314832" lvl="1" indent="-157416" algn="l">
              <a:lnSpc>
                <a:spcPts val="1866"/>
              </a:lnSpc>
              <a:buFont typeface="Arial"/>
              <a:buChar char="•"/>
            </a:pPr>
            <a:r>
              <a:rPr lang="en-US" sz="1458">
                <a:solidFill>
                  <a:srgbClr val="000000"/>
                </a:solidFill>
                <a:latin typeface="Lato Bold"/>
                <a:ea typeface="Lato Bold"/>
                <a:cs typeface="Lato Bold"/>
                <a:sym typeface="Lato Bold"/>
              </a:rPr>
              <a:t>Depuis le 1er janvier 2019, la Communauté de Communes Mad &amp; Moselle (CCMM) gère le PLUi.</a:t>
            </a:r>
          </a:p>
        </p:txBody>
      </p:sp>
      <p:sp>
        <p:nvSpPr>
          <p:cNvPr id="12" name="TextBox 12"/>
          <p:cNvSpPr txBox="1"/>
          <p:nvPr/>
        </p:nvSpPr>
        <p:spPr>
          <a:xfrm>
            <a:off x="1533041" y="7215769"/>
            <a:ext cx="3988379" cy="451909"/>
          </a:xfrm>
          <a:prstGeom prst="rect">
            <a:avLst/>
          </a:prstGeom>
        </p:spPr>
        <p:txBody>
          <a:bodyPr lIns="0" tIns="0" rIns="0" bIns="0" rtlCol="0" anchor="t">
            <a:spAutoFit/>
          </a:bodyPr>
          <a:lstStyle/>
          <a:p>
            <a:pPr marL="314832" lvl="1" indent="-157416" algn="l">
              <a:lnSpc>
                <a:spcPts val="1866"/>
              </a:lnSpc>
              <a:buFont typeface="Arial"/>
              <a:buChar char="•"/>
            </a:pPr>
            <a:r>
              <a:rPr lang="en-US" sz="1458">
                <a:solidFill>
                  <a:srgbClr val="000000"/>
                </a:solidFill>
                <a:latin typeface="Lato Bold"/>
                <a:ea typeface="Lato Bold"/>
                <a:cs typeface="Lato Bold"/>
                <a:sym typeface="Lato Bold"/>
              </a:rPr>
              <a:t>Élaboration du Projet d'Aménagement et de Développement Durable (2021 – 2022)</a:t>
            </a:r>
          </a:p>
        </p:txBody>
      </p:sp>
      <p:sp>
        <p:nvSpPr>
          <p:cNvPr id="13" name="TextBox 13"/>
          <p:cNvSpPr txBox="1"/>
          <p:nvPr/>
        </p:nvSpPr>
        <p:spPr>
          <a:xfrm>
            <a:off x="1316436" y="4644148"/>
            <a:ext cx="3982653"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DIAGNOSTICS THÉMATIQUES</a:t>
            </a:r>
          </a:p>
        </p:txBody>
      </p:sp>
      <p:sp>
        <p:nvSpPr>
          <p:cNvPr id="14" name="TextBox 14"/>
          <p:cNvSpPr txBox="1"/>
          <p:nvPr/>
        </p:nvSpPr>
        <p:spPr>
          <a:xfrm>
            <a:off x="1316436" y="7781978"/>
            <a:ext cx="3982653"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PHASE RÉGLEMENTAIRE</a:t>
            </a:r>
          </a:p>
        </p:txBody>
      </p:sp>
      <p:sp>
        <p:nvSpPr>
          <p:cNvPr id="15" name="TextBox 15"/>
          <p:cNvSpPr txBox="1"/>
          <p:nvPr/>
        </p:nvSpPr>
        <p:spPr>
          <a:xfrm>
            <a:off x="1534957" y="5084203"/>
            <a:ext cx="3986463" cy="1366309"/>
          </a:xfrm>
          <a:prstGeom prst="rect">
            <a:avLst/>
          </a:prstGeom>
        </p:spPr>
        <p:txBody>
          <a:bodyPr lIns="0" tIns="0" rIns="0" bIns="0" rtlCol="0" anchor="t">
            <a:spAutoFit/>
          </a:bodyPr>
          <a:lstStyle/>
          <a:p>
            <a:pPr marL="314832" lvl="1" indent="-157416" algn="l">
              <a:lnSpc>
                <a:spcPts val="1866"/>
              </a:lnSpc>
              <a:buFont typeface="Arial"/>
              <a:buChar char="•"/>
            </a:pPr>
            <a:r>
              <a:rPr lang="en-US" sz="1458">
                <a:solidFill>
                  <a:srgbClr val="000000"/>
                </a:solidFill>
                <a:latin typeface="Lato Bold"/>
                <a:ea typeface="Lato Bold"/>
                <a:cs typeface="Lato Bold"/>
                <a:sym typeface="Lato Bold"/>
              </a:rPr>
              <a:t>Réalisation de six diagnostics thématiques (2019-2021) pour évaluer les caractéristiques et besoins du territoire.</a:t>
            </a:r>
          </a:p>
          <a:p>
            <a:pPr marL="314832" lvl="1" indent="-157416" algn="l">
              <a:lnSpc>
                <a:spcPts val="1866"/>
              </a:lnSpc>
              <a:buFont typeface="Arial"/>
              <a:buChar char="•"/>
            </a:pPr>
            <a:r>
              <a:rPr lang="en-US" sz="1458">
                <a:solidFill>
                  <a:srgbClr val="000000"/>
                </a:solidFill>
                <a:latin typeface="Lato Bold"/>
                <a:ea typeface="Lato Bold"/>
                <a:cs typeface="Lato Bold"/>
                <a:sym typeface="Lato Bold"/>
              </a:rPr>
              <a:t>Engagement de consultations publiques à travers des micros-trottoirs et balades paysagères.</a:t>
            </a:r>
          </a:p>
        </p:txBody>
      </p:sp>
      <p:sp>
        <p:nvSpPr>
          <p:cNvPr id="16" name="TextBox 16"/>
          <p:cNvSpPr txBox="1"/>
          <p:nvPr/>
        </p:nvSpPr>
        <p:spPr>
          <a:xfrm>
            <a:off x="1534957" y="8304067"/>
            <a:ext cx="3986463" cy="451909"/>
          </a:xfrm>
          <a:prstGeom prst="rect">
            <a:avLst/>
          </a:prstGeom>
        </p:spPr>
        <p:txBody>
          <a:bodyPr lIns="0" tIns="0" rIns="0" bIns="0" rtlCol="0" anchor="t">
            <a:spAutoFit/>
          </a:bodyPr>
          <a:lstStyle/>
          <a:p>
            <a:pPr marL="314832" lvl="1" indent="-157416" algn="l">
              <a:lnSpc>
                <a:spcPts val="1866"/>
              </a:lnSpc>
              <a:buFont typeface="Arial"/>
              <a:buChar char="•"/>
            </a:pPr>
            <a:r>
              <a:rPr lang="en-US" sz="1458">
                <a:solidFill>
                  <a:srgbClr val="000000"/>
                </a:solidFill>
                <a:latin typeface="Lato Bold"/>
                <a:ea typeface="Lato Bold"/>
                <a:cs typeface="Lato Bold"/>
                <a:sym typeface="Lato Bold"/>
              </a:rPr>
              <a:t>Elaboration des pièces règlementaires graphique et écrite (2023 – 2024)</a:t>
            </a:r>
          </a:p>
        </p:txBody>
      </p:sp>
      <p:sp>
        <p:nvSpPr>
          <p:cNvPr id="17" name="TextBox 17"/>
          <p:cNvSpPr txBox="1"/>
          <p:nvPr/>
        </p:nvSpPr>
        <p:spPr>
          <a:xfrm>
            <a:off x="2747415" y="1157864"/>
            <a:ext cx="13498793" cy="737743"/>
          </a:xfrm>
          <a:prstGeom prst="rect">
            <a:avLst/>
          </a:prstGeom>
        </p:spPr>
        <p:txBody>
          <a:bodyPr lIns="0" tIns="0" rIns="0" bIns="0" rtlCol="0" anchor="t">
            <a:spAutoFit/>
          </a:bodyPr>
          <a:lstStyle/>
          <a:p>
            <a:pPr algn="l">
              <a:lnSpc>
                <a:spcPts val="6061"/>
              </a:lnSpc>
            </a:pPr>
            <a:r>
              <a:rPr lang="en-US" sz="4329">
                <a:solidFill>
                  <a:srgbClr val="8FC744"/>
                </a:solidFill>
                <a:latin typeface="Montserrat Bold"/>
                <a:ea typeface="Montserrat Bold"/>
                <a:cs typeface="Montserrat Bold"/>
                <a:sym typeface="Montserrat Bold"/>
              </a:rPr>
              <a:t>URBANISME ET AMÉNAGEMENT DE L’ESPACE</a:t>
            </a:r>
          </a:p>
        </p:txBody>
      </p:sp>
      <p:sp>
        <p:nvSpPr>
          <p:cNvPr id="18" name="TextBox 18"/>
          <p:cNvSpPr txBox="1"/>
          <p:nvPr/>
        </p:nvSpPr>
        <p:spPr>
          <a:xfrm>
            <a:off x="1535355" y="819494"/>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15</a:t>
            </a:r>
          </a:p>
        </p:txBody>
      </p:sp>
      <p:sp>
        <p:nvSpPr>
          <p:cNvPr id="19" name="TextBox 19"/>
          <p:cNvSpPr txBox="1"/>
          <p:nvPr/>
        </p:nvSpPr>
        <p:spPr>
          <a:xfrm>
            <a:off x="1316436" y="2221052"/>
            <a:ext cx="4204984" cy="10177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BILAN DU PLAN LOCAL D’URBANISME INTERCOMMUNAL (PLUI)</a:t>
            </a:r>
          </a:p>
        </p:txBody>
      </p:sp>
      <p:sp>
        <p:nvSpPr>
          <p:cNvPr id="20" name="TextBox 20"/>
          <p:cNvSpPr txBox="1"/>
          <p:nvPr/>
        </p:nvSpPr>
        <p:spPr>
          <a:xfrm>
            <a:off x="6432878" y="2221052"/>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21" name="TextBox 21"/>
          <p:cNvSpPr txBox="1"/>
          <p:nvPr/>
        </p:nvSpPr>
        <p:spPr>
          <a:xfrm>
            <a:off x="6432878" y="2549388"/>
            <a:ext cx="10826422" cy="2830830"/>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Stabilisation et finalisation</a:t>
            </a:r>
            <a:r>
              <a:rPr lang="en-US" sz="1800">
                <a:solidFill>
                  <a:srgbClr val="000000"/>
                </a:solidFill>
                <a:latin typeface="Lato"/>
                <a:ea typeface="Lato"/>
                <a:cs typeface="Lato"/>
                <a:sym typeface="Lato"/>
              </a:rPr>
              <a:t> des pièces règlementaires (graphiques et écrites) en vue de l’arrêt du PLUi prévu en janvier 2025.</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Organisation </a:t>
            </a:r>
            <a:r>
              <a:rPr lang="en-US" sz="1800">
                <a:solidFill>
                  <a:srgbClr val="000000"/>
                </a:solidFill>
                <a:latin typeface="Lato"/>
                <a:ea typeface="Lato"/>
                <a:cs typeface="Lato"/>
                <a:sym typeface="Lato"/>
              </a:rPr>
              <a:t>d'une nouvelle série de réunions publiques pour expliciter aux habitants les travaux menés dans le cadre de la phase règlementaire du PLUi</a:t>
            </a:r>
          </a:p>
          <a:p>
            <a:pPr marL="388622" lvl="1" indent="-194311" algn="just">
              <a:lnSpc>
                <a:spcPts val="2520"/>
              </a:lnSpc>
              <a:buFont typeface="Arial"/>
              <a:buChar char="•"/>
            </a:pPr>
            <a:r>
              <a:rPr lang="en-US" sz="1800">
                <a:solidFill>
                  <a:srgbClr val="000000"/>
                </a:solidFill>
                <a:latin typeface="Lato"/>
                <a:ea typeface="Lato"/>
                <a:cs typeface="Lato"/>
                <a:sym typeface="Lato"/>
              </a:rPr>
              <a:t>Mise en place d’une</a:t>
            </a:r>
            <a:r>
              <a:rPr lang="en-US" sz="1800">
                <a:solidFill>
                  <a:srgbClr val="000000"/>
                </a:solidFill>
                <a:latin typeface="Lato Bold"/>
                <a:ea typeface="Lato Bold"/>
                <a:cs typeface="Lato Bold"/>
                <a:sym typeface="Lato Bold"/>
              </a:rPr>
              <a:t> concertation publique</a:t>
            </a:r>
            <a:r>
              <a:rPr lang="en-US" sz="1800">
                <a:solidFill>
                  <a:srgbClr val="000000"/>
                </a:solidFill>
                <a:latin typeface="Lato"/>
                <a:ea typeface="Lato"/>
                <a:cs typeface="Lato"/>
                <a:sym typeface="Lato"/>
              </a:rPr>
              <a:t> du projet de PLUi arrêté du printemps à l’été 2025</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Réalisation </a:t>
            </a:r>
            <a:r>
              <a:rPr lang="en-US" sz="1800">
                <a:solidFill>
                  <a:srgbClr val="000000"/>
                </a:solidFill>
                <a:latin typeface="Lato"/>
                <a:ea typeface="Lato"/>
                <a:cs typeface="Lato"/>
                <a:sym typeface="Lato"/>
              </a:rPr>
              <a:t>de l'inventaire des "zones humides"</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Démarche de sobriété foncière</a:t>
            </a:r>
            <a:r>
              <a:rPr lang="en-US" sz="1800">
                <a:solidFill>
                  <a:srgbClr val="000000"/>
                </a:solidFill>
                <a:latin typeface="Lato"/>
                <a:ea typeface="Lato"/>
                <a:cs typeface="Lato"/>
                <a:sym typeface="Lato"/>
              </a:rPr>
              <a:t> dans le cadre d’un appel à projet ZAN en collaboration avec 5 communes « pilotes » du territoire</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Définition des Périmètres Délimités des Abords</a:t>
            </a:r>
            <a:r>
              <a:rPr lang="en-US" sz="1800">
                <a:solidFill>
                  <a:srgbClr val="000000"/>
                </a:solidFill>
                <a:latin typeface="Lato"/>
                <a:ea typeface="Lato"/>
                <a:cs typeface="Lato"/>
                <a:sym typeface="Lato"/>
              </a:rPr>
              <a:t> (PDA) </a:t>
            </a:r>
          </a:p>
        </p:txBody>
      </p:sp>
      <p:grpSp>
        <p:nvGrpSpPr>
          <p:cNvPr id="22" name="Group 22"/>
          <p:cNvGrpSpPr/>
          <p:nvPr/>
        </p:nvGrpSpPr>
        <p:grpSpPr>
          <a:xfrm>
            <a:off x="12152188" y="0"/>
            <a:ext cx="6135812" cy="571652"/>
            <a:chOff x="0" y="0"/>
            <a:chExt cx="1518458" cy="141469"/>
          </a:xfrm>
        </p:grpSpPr>
        <p:sp>
          <p:nvSpPr>
            <p:cNvPr id="23" name="Freeform 23"/>
            <p:cNvSpPr/>
            <p:nvPr/>
          </p:nvSpPr>
          <p:spPr>
            <a:xfrm>
              <a:off x="0" y="0"/>
              <a:ext cx="1518458" cy="141469"/>
            </a:xfrm>
            <a:custGeom>
              <a:avLst/>
              <a:gdLst/>
              <a:ahLst/>
              <a:cxnLst/>
              <a:rect l="l" t="t" r="r" b="b"/>
              <a:pathLst>
                <a:path w="1518458" h="141469">
                  <a:moveTo>
                    <a:pt x="6309" y="0"/>
                  </a:moveTo>
                  <a:lnTo>
                    <a:pt x="1512149" y="0"/>
                  </a:lnTo>
                  <a:cubicBezTo>
                    <a:pt x="1513823" y="0"/>
                    <a:pt x="1515427" y="665"/>
                    <a:pt x="1516610" y="1848"/>
                  </a:cubicBezTo>
                  <a:cubicBezTo>
                    <a:pt x="1517793" y="3031"/>
                    <a:pt x="1518458" y="4636"/>
                    <a:pt x="1518458" y="6309"/>
                  </a:cubicBezTo>
                  <a:lnTo>
                    <a:pt x="1518458" y="135161"/>
                  </a:lnTo>
                  <a:cubicBezTo>
                    <a:pt x="1518458" y="136834"/>
                    <a:pt x="1517793" y="138438"/>
                    <a:pt x="1516610" y="139622"/>
                  </a:cubicBezTo>
                  <a:cubicBezTo>
                    <a:pt x="1515427" y="140805"/>
                    <a:pt x="1513823" y="141469"/>
                    <a:pt x="1512149" y="141469"/>
                  </a:cubicBezTo>
                  <a:lnTo>
                    <a:pt x="6309" y="141469"/>
                  </a:lnTo>
                  <a:cubicBezTo>
                    <a:pt x="4636" y="141469"/>
                    <a:pt x="3031" y="140805"/>
                    <a:pt x="1848" y="139622"/>
                  </a:cubicBezTo>
                  <a:cubicBezTo>
                    <a:pt x="665" y="138438"/>
                    <a:pt x="0" y="136834"/>
                    <a:pt x="0" y="135161"/>
                  </a:cubicBezTo>
                  <a:lnTo>
                    <a:pt x="0" y="6309"/>
                  </a:lnTo>
                  <a:cubicBezTo>
                    <a:pt x="0" y="4636"/>
                    <a:pt x="665" y="3031"/>
                    <a:pt x="1848" y="1848"/>
                  </a:cubicBezTo>
                  <a:cubicBezTo>
                    <a:pt x="3031" y="665"/>
                    <a:pt x="4636" y="0"/>
                    <a:pt x="6309" y="0"/>
                  </a:cubicBezTo>
                  <a:close/>
                </a:path>
              </a:pathLst>
            </a:custGeom>
            <a:solidFill>
              <a:srgbClr val="F4F3F3"/>
            </a:solidFill>
          </p:spPr>
          <p:txBody>
            <a:bodyPr/>
            <a:lstStyle/>
            <a:p>
              <a:endParaRPr lang="fr-FR"/>
            </a:p>
          </p:txBody>
        </p:sp>
        <p:sp>
          <p:nvSpPr>
            <p:cNvPr id="24" name="TextBox 24"/>
            <p:cNvSpPr txBox="1"/>
            <p:nvPr/>
          </p:nvSpPr>
          <p:spPr>
            <a:xfrm>
              <a:off x="0" y="-38100"/>
              <a:ext cx="1518458" cy="179569"/>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12329455" y="130509"/>
            <a:ext cx="5781278"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Mégane Wollmann / wollmann@cc-madetmoselle.fr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70127" cy="10287000"/>
            <a:chOff x="0" y="0"/>
            <a:chExt cx="202832" cy="2709333"/>
          </a:xfrm>
        </p:grpSpPr>
        <p:sp>
          <p:nvSpPr>
            <p:cNvPr id="3" name="Freeform 3"/>
            <p:cNvSpPr/>
            <p:nvPr/>
          </p:nvSpPr>
          <p:spPr>
            <a:xfrm>
              <a:off x="0" y="0"/>
              <a:ext cx="202832" cy="2709333"/>
            </a:xfrm>
            <a:custGeom>
              <a:avLst/>
              <a:gdLst/>
              <a:ahLst/>
              <a:cxnLst/>
              <a:rect l="l" t="t" r="r" b="b"/>
              <a:pathLst>
                <a:path w="202832" h="2709333">
                  <a:moveTo>
                    <a:pt x="0" y="0"/>
                  </a:moveTo>
                  <a:lnTo>
                    <a:pt x="202832" y="0"/>
                  </a:lnTo>
                  <a:lnTo>
                    <a:pt x="202832"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02832"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53919" y="9345065"/>
            <a:ext cx="423967" cy="449940"/>
            <a:chOff x="0" y="0"/>
            <a:chExt cx="205716" cy="218319"/>
          </a:xfrm>
        </p:grpSpPr>
        <p:sp>
          <p:nvSpPr>
            <p:cNvPr id="6" name="Freeform 6"/>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7" name="TextBox 7"/>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FFFFFF"/>
                  </a:solidFill>
                  <a:latin typeface="Lato"/>
                  <a:ea typeface="Lato"/>
                  <a:cs typeface="Lato"/>
                  <a:sym typeface="Lato"/>
                </a:rPr>
                <a:t>13</a:t>
              </a:r>
            </a:p>
          </p:txBody>
        </p:sp>
      </p:grpSp>
      <p:sp>
        <p:nvSpPr>
          <p:cNvPr id="8" name="Freeform 8"/>
          <p:cNvSpPr/>
          <p:nvPr/>
        </p:nvSpPr>
        <p:spPr>
          <a:xfrm>
            <a:off x="8130469" y="6932344"/>
            <a:ext cx="4136984" cy="3183149"/>
          </a:xfrm>
          <a:custGeom>
            <a:avLst/>
            <a:gdLst/>
            <a:ahLst/>
            <a:cxnLst/>
            <a:rect l="l" t="t" r="r" b="b"/>
            <a:pathLst>
              <a:path w="4136984" h="3183149">
                <a:moveTo>
                  <a:pt x="0" y="0"/>
                </a:moveTo>
                <a:lnTo>
                  <a:pt x="4136984" y="0"/>
                </a:lnTo>
                <a:lnTo>
                  <a:pt x="4136984" y="3183149"/>
                </a:lnTo>
                <a:lnTo>
                  <a:pt x="0" y="3183149"/>
                </a:lnTo>
                <a:lnTo>
                  <a:pt x="0" y="0"/>
                </a:lnTo>
                <a:close/>
              </a:path>
            </a:pathLst>
          </a:custGeom>
          <a:blipFill>
            <a:blip r:embed="rId2"/>
            <a:stretch>
              <a:fillRect/>
            </a:stretch>
          </a:blipFill>
        </p:spPr>
        <p:txBody>
          <a:bodyPr/>
          <a:lstStyle/>
          <a:p>
            <a:endParaRPr lang="fr-FR"/>
          </a:p>
        </p:txBody>
      </p:sp>
      <p:grpSp>
        <p:nvGrpSpPr>
          <p:cNvPr id="9" name="Group 9"/>
          <p:cNvGrpSpPr/>
          <p:nvPr/>
        </p:nvGrpSpPr>
        <p:grpSpPr>
          <a:xfrm>
            <a:off x="12267453" y="0"/>
            <a:ext cx="6030072" cy="571652"/>
            <a:chOff x="0" y="0"/>
            <a:chExt cx="1492290" cy="141469"/>
          </a:xfrm>
        </p:grpSpPr>
        <p:sp>
          <p:nvSpPr>
            <p:cNvPr id="10" name="Freeform 10"/>
            <p:cNvSpPr/>
            <p:nvPr/>
          </p:nvSpPr>
          <p:spPr>
            <a:xfrm>
              <a:off x="0" y="0"/>
              <a:ext cx="1492290" cy="141469"/>
            </a:xfrm>
            <a:custGeom>
              <a:avLst/>
              <a:gdLst/>
              <a:ahLst/>
              <a:cxnLst/>
              <a:rect l="l" t="t" r="r" b="b"/>
              <a:pathLst>
                <a:path w="1492290" h="141469">
                  <a:moveTo>
                    <a:pt x="6419" y="0"/>
                  </a:moveTo>
                  <a:lnTo>
                    <a:pt x="1485871" y="0"/>
                  </a:lnTo>
                  <a:cubicBezTo>
                    <a:pt x="1489416" y="0"/>
                    <a:pt x="1492290" y="2874"/>
                    <a:pt x="1492290" y="6419"/>
                  </a:cubicBezTo>
                  <a:lnTo>
                    <a:pt x="1492290" y="135050"/>
                  </a:lnTo>
                  <a:cubicBezTo>
                    <a:pt x="1492290" y="138595"/>
                    <a:pt x="1489416" y="141469"/>
                    <a:pt x="1485871" y="141469"/>
                  </a:cubicBezTo>
                  <a:lnTo>
                    <a:pt x="6419" y="141469"/>
                  </a:lnTo>
                  <a:cubicBezTo>
                    <a:pt x="2874" y="141469"/>
                    <a:pt x="0" y="138595"/>
                    <a:pt x="0" y="135050"/>
                  </a:cubicBezTo>
                  <a:lnTo>
                    <a:pt x="0" y="6419"/>
                  </a:lnTo>
                  <a:cubicBezTo>
                    <a:pt x="0" y="2874"/>
                    <a:pt x="2874" y="0"/>
                    <a:pt x="6419" y="0"/>
                  </a:cubicBezTo>
                  <a:close/>
                </a:path>
              </a:pathLst>
            </a:custGeom>
            <a:solidFill>
              <a:srgbClr val="F4F3F3"/>
            </a:solidFill>
          </p:spPr>
          <p:txBody>
            <a:bodyPr/>
            <a:lstStyle/>
            <a:p>
              <a:endParaRPr lang="fr-FR"/>
            </a:p>
          </p:txBody>
        </p:sp>
        <p:sp>
          <p:nvSpPr>
            <p:cNvPr id="11" name="TextBox 11"/>
            <p:cNvSpPr txBox="1"/>
            <p:nvPr/>
          </p:nvSpPr>
          <p:spPr>
            <a:xfrm>
              <a:off x="0" y="-38100"/>
              <a:ext cx="1492290" cy="17956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0851060" y="2357200"/>
            <a:ext cx="5572600" cy="55726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C744"/>
            </a:solidFill>
          </p:spPr>
          <p:txBody>
            <a:bodyPr/>
            <a:lstStyle/>
            <a:p>
              <a:endParaRPr lang="fr-F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93124" y="1157891"/>
            <a:ext cx="13498793" cy="737688"/>
          </a:xfrm>
          <a:prstGeom prst="rect">
            <a:avLst/>
          </a:prstGeom>
        </p:spPr>
        <p:txBody>
          <a:bodyPr lIns="0" tIns="0" rIns="0" bIns="0" rtlCol="0" anchor="t">
            <a:spAutoFit/>
          </a:bodyPr>
          <a:lstStyle/>
          <a:p>
            <a:pPr algn="l">
              <a:lnSpc>
                <a:spcPts val="6065"/>
              </a:lnSpc>
            </a:pPr>
            <a:r>
              <a:rPr lang="en-US" sz="4332">
                <a:solidFill>
                  <a:srgbClr val="8FC744"/>
                </a:solidFill>
                <a:latin typeface="Montserrat Bold"/>
                <a:ea typeface="Montserrat Bold"/>
                <a:cs typeface="Montserrat Bold"/>
                <a:sym typeface="Montserrat Bold"/>
              </a:rPr>
              <a:t>URBANISME ET AMÉNAGEMENT DE L’ESPACE</a:t>
            </a:r>
          </a:p>
        </p:txBody>
      </p:sp>
      <p:sp>
        <p:nvSpPr>
          <p:cNvPr id="16" name="TextBox 16"/>
          <p:cNvSpPr txBox="1"/>
          <p:nvPr/>
        </p:nvSpPr>
        <p:spPr>
          <a:xfrm>
            <a:off x="1535355" y="819494"/>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15</a:t>
            </a:r>
          </a:p>
        </p:txBody>
      </p:sp>
      <p:sp>
        <p:nvSpPr>
          <p:cNvPr id="17" name="TextBox 17"/>
          <p:cNvSpPr txBox="1"/>
          <p:nvPr/>
        </p:nvSpPr>
        <p:spPr>
          <a:xfrm>
            <a:off x="1219807" y="2901450"/>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BILAN DU ZAN*</a:t>
            </a:r>
          </a:p>
        </p:txBody>
      </p:sp>
      <p:sp>
        <p:nvSpPr>
          <p:cNvPr id="18" name="TextBox 18"/>
          <p:cNvSpPr txBox="1"/>
          <p:nvPr/>
        </p:nvSpPr>
        <p:spPr>
          <a:xfrm>
            <a:off x="12282324" y="3195320"/>
            <a:ext cx="2710072" cy="331970"/>
          </a:xfrm>
          <a:prstGeom prst="rect">
            <a:avLst/>
          </a:prstGeom>
        </p:spPr>
        <p:txBody>
          <a:bodyPr lIns="0" tIns="0" rIns="0" bIns="0" rtlCol="0" anchor="t">
            <a:spAutoFit/>
          </a:bodyPr>
          <a:lstStyle/>
          <a:p>
            <a:pPr algn="l">
              <a:lnSpc>
                <a:spcPts val="2702"/>
              </a:lnSpc>
            </a:pPr>
            <a:r>
              <a:rPr lang="en-US" sz="1930" spc="484">
                <a:solidFill>
                  <a:srgbClr val="FFFFFF"/>
                </a:solidFill>
                <a:latin typeface="Lato"/>
                <a:ea typeface="Lato"/>
                <a:cs typeface="Lato"/>
                <a:sym typeface="Lato"/>
              </a:rPr>
              <a:t>PERSPECTIVES</a:t>
            </a:r>
          </a:p>
        </p:txBody>
      </p:sp>
      <p:sp>
        <p:nvSpPr>
          <p:cNvPr id="19" name="TextBox 19"/>
          <p:cNvSpPr txBox="1"/>
          <p:nvPr/>
        </p:nvSpPr>
        <p:spPr>
          <a:xfrm>
            <a:off x="1535355" y="3479664"/>
            <a:ext cx="7001296" cy="3873500"/>
          </a:xfrm>
          <a:prstGeom prst="rect">
            <a:avLst/>
          </a:prstGeom>
        </p:spPr>
        <p:txBody>
          <a:bodyPr lIns="0" tIns="0" rIns="0" bIns="0" rtlCol="0" anchor="t">
            <a:spAutoFit/>
          </a:bodyPr>
          <a:lstStyle/>
          <a:p>
            <a:pPr algn="just">
              <a:lnSpc>
                <a:spcPts val="2800"/>
              </a:lnSpc>
            </a:pPr>
            <a:r>
              <a:rPr lang="en-US" sz="2000">
                <a:solidFill>
                  <a:srgbClr val="000000"/>
                </a:solidFill>
                <a:latin typeface="Lato"/>
                <a:ea typeface="Lato"/>
                <a:cs typeface="Lato"/>
                <a:sym typeface="Lato"/>
              </a:rPr>
              <a:t>• </a:t>
            </a:r>
            <a:r>
              <a:rPr lang="en-US" sz="2000">
                <a:solidFill>
                  <a:srgbClr val="000000"/>
                </a:solidFill>
                <a:latin typeface="Lato Bold"/>
                <a:ea typeface="Lato Bold"/>
                <a:cs typeface="Lato Bold"/>
                <a:sym typeface="Lato Bold"/>
              </a:rPr>
              <a:t>5 communes "pilotes</a:t>
            </a:r>
            <a:r>
              <a:rPr lang="en-US" sz="2000">
                <a:solidFill>
                  <a:srgbClr val="000000"/>
                </a:solidFill>
                <a:latin typeface="Lato"/>
                <a:ea typeface="Lato"/>
                <a:cs typeface="Lato"/>
                <a:sym typeface="Lato"/>
              </a:rPr>
              <a:t>" sur le territoire :</a:t>
            </a:r>
          </a:p>
          <a:p>
            <a:pPr marL="431801" lvl="1" indent="-215900" algn="just">
              <a:lnSpc>
                <a:spcPts val="2800"/>
              </a:lnSpc>
              <a:buFont typeface="Arial"/>
              <a:buChar char="•"/>
            </a:pPr>
            <a:r>
              <a:rPr lang="en-US" sz="2000">
                <a:solidFill>
                  <a:srgbClr val="000000"/>
                </a:solidFill>
                <a:latin typeface="Lato"/>
                <a:ea typeface="Lato"/>
                <a:cs typeface="Lato"/>
                <a:sym typeface="Lato"/>
              </a:rPr>
              <a:t>Gorze, Vilcey-sur-Trey, Villecey-sur-Mad, Pannes et Corny-sur-Moselle</a:t>
            </a:r>
          </a:p>
          <a:p>
            <a:pPr algn="just">
              <a:lnSpc>
                <a:spcPts val="2800"/>
              </a:lnSpc>
            </a:pPr>
            <a:endParaRPr lang="en-US" sz="2000">
              <a:solidFill>
                <a:srgbClr val="000000"/>
              </a:solidFill>
              <a:latin typeface="Lato"/>
              <a:ea typeface="Lato"/>
              <a:cs typeface="Lato"/>
              <a:sym typeface="Lato"/>
            </a:endParaRPr>
          </a:p>
          <a:p>
            <a:pPr algn="just">
              <a:lnSpc>
                <a:spcPts val="2800"/>
              </a:lnSpc>
            </a:pPr>
            <a:r>
              <a:rPr lang="en-US" sz="2000">
                <a:solidFill>
                  <a:srgbClr val="000000"/>
                </a:solidFill>
                <a:latin typeface="Lato"/>
                <a:ea typeface="Lato"/>
                <a:cs typeface="Lato"/>
                <a:sym typeface="Lato"/>
              </a:rPr>
              <a:t>• </a:t>
            </a:r>
            <a:r>
              <a:rPr lang="en-US" sz="2000">
                <a:solidFill>
                  <a:srgbClr val="000000"/>
                </a:solidFill>
                <a:latin typeface="Lato Bold"/>
                <a:ea typeface="Lato Bold"/>
                <a:cs typeface="Lato Bold"/>
                <a:sym typeface="Lato Bold"/>
              </a:rPr>
              <a:t>Accompagnement </a:t>
            </a:r>
            <a:r>
              <a:rPr lang="en-US" sz="2000">
                <a:solidFill>
                  <a:srgbClr val="000000"/>
                </a:solidFill>
                <a:latin typeface="Lato"/>
                <a:ea typeface="Lato"/>
                <a:cs typeface="Lato"/>
                <a:sym typeface="Lato"/>
              </a:rPr>
              <a:t>des communes ''pilotes'' dans la faisabilité technique de leurs projets</a:t>
            </a:r>
          </a:p>
          <a:p>
            <a:pPr marL="431801" lvl="1" indent="-215900" algn="just">
              <a:lnSpc>
                <a:spcPts val="2800"/>
              </a:lnSpc>
              <a:buFont typeface="Arial"/>
              <a:buChar char="•"/>
            </a:pPr>
            <a:r>
              <a:rPr lang="en-US" sz="2000">
                <a:solidFill>
                  <a:srgbClr val="000000"/>
                </a:solidFill>
                <a:latin typeface="Lato"/>
                <a:ea typeface="Lato"/>
                <a:cs typeface="Lato"/>
                <a:sym typeface="Lato"/>
              </a:rPr>
              <a:t>Notamment dans la </a:t>
            </a:r>
            <a:r>
              <a:rPr lang="en-US" sz="2000">
                <a:solidFill>
                  <a:srgbClr val="000000"/>
                </a:solidFill>
                <a:latin typeface="Lato Bold"/>
                <a:ea typeface="Lato Bold"/>
                <a:cs typeface="Lato Bold"/>
                <a:sym typeface="Lato Bold"/>
              </a:rPr>
              <a:t>désartificialisation</a:t>
            </a:r>
            <a:r>
              <a:rPr lang="en-US" sz="2000">
                <a:solidFill>
                  <a:srgbClr val="000000"/>
                </a:solidFill>
                <a:latin typeface="Lato"/>
                <a:ea typeface="Lato"/>
                <a:cs typeface="Lato"/>
                <a:sym typeface="Lato"/>
              </a:rPr>
              <a:t> et la </a:t>
            </a:r>
            <a:r>
              <a:rPr lang="en-US" sz="2000">
                <a:solidFill>
                  <a:srgbClr val="000000"/>
                </a:solidFill>
                <a:latin typeface="Lato Bold"/>
                <a:ea typeface="Lato Bold"/>
                <a:cs typeface="Lato Bold"/>
                <a:sym typeface="Lato Bold"/>
              </a:rPr>
              <a:t>désimperméabilisassions</a:t>
            </a:r>
            <a:r>
              <a:rPr lang="en-US" sz="2000">
                <a:solidFill>
                  <a:srgbClr val="000000"/>
                </a:solidFill>
                <a:latin typeface="Lato"/>
                <a:ea typeface="Lato"/>
                <a:cs typeface="Lato"/>
                <a:sym typeface="Lato"/>
              </a:rPr>
              <a:t>, la </a:t>
            </a:r>
            <a:r>
              <a:rPr lang="en-US" sz="2000">
                <a:solidFill>
                  <a:srgbClr val="000000"/>
                </a:solidFill>
                <a:latin typeface="Lato Bold"/>
                <a:ea typeface="Lato Bold"/>
                <a:cs typeface="Lato Bold"/>
                <a:sym typeface="Lato Bold"/>
              </a:rPr>
              <a:t>requalification </a:t>
            </a:r>
            <a:r>
              <a:rPr lang="en-US" sz="2000">
                <a:solidFill>
                  <a:srgbClr val="000000"/>
                </a:solidFill>
                <a:latin typeface="Lato"/>
                <a:ea typeface="Lato"/>
                <a:cs typeface="Lato"/>
                <a:sym typeface="Lato"/>
              </a:rPr>
              <a:t>des centres de villages, la création d</a:t>
            </a:r>
            <a:r>
              <a:rPr lang="en-US" sz="2000">
                <a:solidFill>
                  <a:srgbClr val="000000"/>
                </a:solidFill>
                <a:latin typeface="Lato Bold"/>
                <a:ea typeface="Lato Bold"/>
                <a:cs typeface="Lato Bold"/>
                <a:sym typeface="Lato Bold"/>
              </a:rPr>
              <a:t>'îlots de fraîcheur</a:t>
            </a:r>
            <a:r>
              <a:rPr lang="en-US" sz="2000">
                <a:solidFill>
                  <a:srgbClr val="000000"/>
                </a:solidFill>
                <a:latin typeface="Lato"/>
                <a:ea typeface="Lato"/>
                <a:cs typeface="Lato"/>
                <a:sym typeface="Lato"/>
              </a:rPr>
              <a:t> ou la </a:t>
            </a:r>
            <a:r>
              <a:rPr lang="en-US" sz="2000">
                <a:solidFill>
                  <a:srgbClr val="000000"/>
                </a:solidFill>
                <a:latin typeface="Lato Bold"/>
                <a:ea typeface="Lato Bold"/>
                <a:cs typeface="Lato Bold"/>
                <a:sym typeface="Lato Bold"/>
              </a:rPr>
              <a:t>gestion des eaux</a:t>
            </a:r>
            <a:r>
              <a:rPr lang="en-US" sz="2000">
                <a:solidFill>
                  <a:srgbClr val="000000"/>
                </a:solidFill>
                <a:latin typeface="Lato"/>
                <a:ea typeface="Lato"/>
                <a:cs typeface="Lato"/>
                <a:sym typeface="Lato"/>
              </a:rPr>
              <a:t> de pluie, renaturation de ripisylve. </a:t>
            </a:r>
          </a:p>
          <a:p>
            <a:pPr algn="just">
              <a:lnSpc>
                <a:spcPts val="2800"/>
              </a:lnSpc>
            </a:pPr>
            <a:endParaRPr lang="en-US" sz="2000">
              <a:solidFill>
                <a:srgbClr val="000000"/>
              </a:solidFill>
              <a:latin typeface="Lato"/>
              <a:ea typeface="Lato"/>
              <a:cs typeface="Lato"/>
              <a:sym typeface="Lato"/>
            </a:endParaRPr>
          </a:p>
        </p:txBody>
      </p:sp>
      <p:sp>
        <p:nvSpPr>
          <p:cNvPr id="20" name="TextBox 20"/>
          <p:cNvSpPr txBox="1"/>
          <p:nvPr/>
        </p:nvSpPr>
        <p:spPr>
          <a:xfrm>
            <a:off x="11887012" y="3787189"/>
            <a:ext cx="4031638" cy="3145155"/>
          </a:xfrm>
          <a:prstGeom prst="rect">
            <a:avLst/>
          </a:prstGeom>
        </p:spPr>
        <p:txBody>
          <a:bodyPr lIns="0" tIns="0" rIns="0" bIns="0" rtlCol="0" anchor="t">
            <a:spAutoFit/>
          </a:bodyPr>
          <a:lstStyle/>
          <a:p>
            <a:pPr algn="just">
              <a:lnSpc>
                <a:spcPts val="2520"/>
              </a:lnSpc>
            </a:pPr>
            <a:r>
              <a:rPr lang="en-US" sz="1800">
                <a:solidFill>
                  <a:srgbClr val="FFFFFF"/>
                </a:solidFill>
                <a:latin typeface="Lato"/>
                <a:ea typeface="Lato"/>
                <a:cs typeface="Lato"/>
                <a:sym typeface="Lato"/>
              </a:rPr>
              <a:t>• </a:t>
            </a:r>
            <a:r>
              <a:rPr lang="en-US" sz="1800">
                <a:solidFill>
                  <a:srgbClr val="FFFFFF"/>
                </a:solidFill>
                <a:latin typeface="Lato Bold"/>
                <a:ea typeface="Lato Bold"/>
                <a:cs typeface="Lato Bold"/>
                <a:sym typeface="Lato Bold"/>
              </a:rPr>
              <a:t>Accompagnement </a:t>
            </a:r>
            <a:r>
              <a:rPr lang="en-US" sz="1800">
                <a:solidFill>
                  <a:srgbClr val="FFFFFF"/>
                </a:solidFill>
                <a:latin typeface="Lato"/>
                <a:ea typeface="Lato"/>
                <a:cs typeface="Lato"/>
                <a:sym typeface="Lato"/>
              </a:rPr>
              <a:t>des 5 commune ‘‘pilotes’’ pour leur permettre de réaliser leurs projets </a:t>
            </a:r>
          </a:p>
          <a:p>
            <a:pPr algn="just">
              <a:lnSpc>
                <a:spcPts val="2520"/>
              </a:lnSpc>
            </a:pPr>
            <a:r>
              <a:rPr lang="en-US" sz="1800">
                <a:solidFill>
                  <a:srgbClr val="FFFFFF"/>
                </a:solidFill>
                <a:latin typeface="Lato"/>
                <a:ea typeface="Lato"/>
                <a:cs typeface="Lato"/>
                <a:sym typeface="Lato"/>
              </a:rPr>
              <a:t>• </a:t>
            </a:r>
            <a:r>
              <a:rPr lang="en-US" sz="1800">
                <a:solidFill>
                  <a:srgbClr val="FFFFFF"/>
                </a:solidFill>
                <a:latin typeface="Lato Bold"/>
                <a:ea typeface="Lato Bold"/>
                <a:cs typeface="Lato Bold"/>
                <a:sym typeface="Lato Bold"/>
              </a:rPr>
              <a:t>Atelier </a:t>
            </a:r>
            <a:r>
              <a:rPr lang="en-US" sz="1800">
                <a:solidFill>
                  <a:srgbClr val="FFFFFF"/>
                </a:solidFill>
                <a:latin typeface="Lato"/>
                <a:ea typeface="Lato"/>
                <a:cs typeface="Lato"/>
                <a:sym typeface="Lato"/>
              </a:rPr>
              <a:t>grand public de sensibilisation aux enjeux ZAN</a:t>
            </a:r>
          </a:p>
          <a:p>
            <a:pPr algn="just">
              <a:lnSpc>
                <a:spcPts val="2520"/>
              </a:lnSpc>
            </a:pPr>
            <a:r>
              <a:rPr lang="en-US" sz="1800">
                <a:solidFill>
                  <a:srgbClr val="FFFFFF"/>
                </a:solidFill>
                <a:latin typeface="Lato"/>
                <a:ea typeface="Lato"/>
                <a:cs typeface="Lato"/>
                <a:sym typeface="Lato"/>
              </a:rPr>
              <a:t>• </a:t>
            </a:r>
            <a:r>
              <a:rPr lang="en-US" sz="1800">
                <a:solidFill>
                  <a:srgbClr val="FFFFFF"/>
                </a:solidFill>
                <a:latin typeface="Lato Bold"/>
                <a:ea typeface="Lato Bold"/>
                <a:cs typeface="Lato Bold"/>
                <a:sym typeface="Lato Bold"/>
              </a:rPr>
              <a:t>Approfondissement </a:t>
            </a:r>
            <a:r>
              <a:rPr lang="en-US" sz="1800">
                <a:solidFill>
                  <a:srgbClr val="FFFFFF"/>
                </a:solidFill>
                <a:latin typeface="Lato"/>
                <a:ea typeface="Lato"/>
                <a:cs typeface="Lato"/>
                <a:sym typeface="Lato"/>
              </a:rPr>
              <a:t>des zones à protéger au sein du PLUI</a:t>
            </a:r>
          </a:p>
          <a:p>
            <a:pPr algn="just">
              <a:lnSpc>
                <a:spcPts val="2520"/>
              </a:lnSpc>
            </a:pPr>
            <a:r>
              <a:rPr lang="en-US" sz="1800">
                <a:solidFill>
                  <a:srgbClr val="FFFFFF"/>
                </a:solidFill>
                <a:latin typeface="Lato"/>
                <a:ea typeface="Lato"/>
                <a:cs typeface="Lato"/>
                <a:sym typeface="Lato"/>
              </a:rPr>
              <a:t>• Les </a:t>
            </a:r>
            <a:r>
              <a:rPr lang="en-US" sz="1800">
                <a:solidFill>
                  <a:srgbClr val="FFFFFF"/>
                </a:solidFill>
                <a:latin typeface="Lato Bold"/>
                <a:ea typeface="Lato Bold"/>
                <a:cs typeface="Lato Bold"/>
                <a:sym typeface="Lato Bold"/>
              </a:rPr>
              <a:t>travaux </a:t>
            </a:r>
            <a:r>
              <a:rPr lang="en-US" sz="1800">
                <a:solidFill>
                  <a:srgbClr val="FFFFFF"/>
                </a:solidFill>
                <a:latin typeface="Lato"/>
                <a:ea typeface="Lato"/>
                <a:cs typeface="Lato"/>
                <a:sym typeface="Lato"/>
              </a:rPr>
              <a:t>menés dans le cadre de l’AMIZAN continuent </a:t>
            </a:r>
            <a:r>
              <a:rPr lang="en-US" sz="1800">
                <a:solidFill>
                  <a:srgbClr val="FFFFFF"/>
                </a:solidFill>
                <a:latin typeface="Lato Bold"/>
                <a:ea typeface="Lato Bold"/>
                <a:cs typeface="Lato Bold"/>
                <a:sym typeface="Lato Bold"/>
              </a:rPr>
              <a:t>d’alimenter </a:t>
            </a:r>
            <a:r>
              <a:rPr lang="en-US" sz="1800">
                <a:solidFill>
                  <a:srgbClr val="FFFFFF"/>
                </a:solidFill>
                <a:latin typeface="Lato"/>
                <a:ea typeface="Lato"/>
                <a:cs typeface="Lato"/>
                <a:sym typeface="Lato"/>
              </a:rPr>
              <a:t>ceux du PLUI</a:t>
            </a:r>
          </a:p>
        </p:txBody>
      </p:sp>
      <p:sp>
        <p:nvSpPr>
          <p:cNvPr id="21" name="TextBox 21"/>
          <p:cNvSpPr txBox="1"/>
          <p:nvPr/>
        </p:nvSpPr>
        <p:spPr>
          <a:xfrm>
            <a:off x="1028700" y="9756905"/>
            <a:ext cx="7117422" cy="273685"/>
          </a:xfrm>
          <a:prstGeom prst="rect">
            <a:avLst/>
          </a:prstGeom>
        </p:spPr>
        <p:txBody>
          <a:bodyPr lIns="0" tIns="0" rIns="0" bIns="0" rtlCol="0" anchor="t">
            <a:spAutoFit/>
          </a:bodyPr>
          <a:lstStyle/>
          <a:p>
            <a:pPr algn="l">
              <a:lnSpc>
                <a:spcPts val="2239"/>
              </a:lnSpc>
            </a:pPr>
            <a:r>
              <a:rPr lang="en-US" sz="1599" spc="401">
                <a:solidFill>
                  <a:srgbClr val="000000"/>
                </a:solidFill>
                <a:latin typeface="Lato Bold"/>
                <a:ea typeface="Lato Bold"/>
                <a:cs typeface="Lato Bold"/>
                <a:sym typeface="Lato Bold"/>
              </a:rPr>
              <a:t>*ZAN : ZÉRO ARTIFICIALISATION NETTE </a:t>
            </a:r>
          </a:p>
        </p:txBody>
      </p:sp>
      <p:sp>
        <p:nvSpPr>
          <p:cNvPr id="22" name="TextBox 22"/>
          <p:cNvSpPr txBox="1"/>
          <p:nvPr/>
        </p:nvSpPr>
        <p:spPr>
          <a:xfrm>
            <a:off x="12267453" y="139459"/>
            <a:ext cx="6020547"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Mégane Wollmann / wollmann@cc-madetmoselle.fr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70127" cy="10287000"/>
            <a:chOff x="0" y="0"/>
            <a:chExt cx="202832" cy="2709333"/>
          </a:xfrm>
        </p:grpSpPr>
        <p:sp>
          <p:nvSpPr>
            <p:cNvPr id="3" name="Freeform 3"/>
            <p:cNvSpPr/>
            <p:nvPr/>
          </p:nvSpPr>
          <p:spPr>
            <a:xfrm>
              <a:off x="0" y="0"/>
              <a:ext cx="202832" cy="2709333"/>
            </a:xfrm>
            <a:custGeom>
              <a:avLst/>
              <a:gdLst/>
              <a:ahLst/>
              <a:cxnLst/>
              <a:rect l="l" t="t" r="r" b="b"/>
              <a:pathLst>
                <a:path w="202832" h="2709333">
                  <a:moveTo>
                    <a:pt x="0" y="0"/>
                  </a:moveTo>
                  <a:lnTo>
                    <a:pt x="202832" y="0"/>
                  </a:lnTo>
                  <a:lnTo>
                    <a:pt x="202832" y="2709333"/>
                  </a:lnTo>
                  <a:lnTo>
                    <a:pt x="0" y="2709333"/>
                  </a:lnTo>
                  <a:close/>
                </a:path>
              </a:pathLst>
            </a:custGeom>
            <a:solidFill>
              <a:srgbClr val="8FC744"/>
            </a:solidFill>
          </p:spPr>
          <p:txBody>
            <a:bodyPr/>
            <a:lstStyle/>
            <a:p>
              <a:endParaRPr lang="fr-FR"/>
            </a:p>
          </p:txBody>
        </p:sp>
        <p:sp>
          <p:nvSpPr>
            <p:cNvPr id="4" name="TextBox 4"/>
            <p:cNvSpPr txBox="1"/>
            <p:nvPr/>
          </p:nvSpPr>
          <p:spPr>
            <a:xfrm>
              <a:off x="0" y="-38100"/>
              <a:ext cx="202832"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53919" y="9345065"/>
            <a:ext cx="423967" cy="449940"/>
            <a:chOff x="0" y="0"/>
            <a:chExt cx="205716" cy="218319"/>
          </a:xfrm>
        </p:grpSpPr>
        <p:sp>
          <p:nvSpPr>
            <p:cNvPr id="6" name="Freeform 6"/>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7" name="TextBox 7"/>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FFFFFF"/>
                  </a:solidFill>
                  <a:latin typeface="Lato"/>
                  <a:ea typeface="Lato"/>
                  <a:cs typeface="Lato"/>
                  <a:sym typeface="Lato"/>
                </a:rPr>
                <a:t>13</a:t>
              </a:r>
            </a:p>
          </p:txBody>
        </p:sp>
      </p:grpSp>
      <p:grpSp>
        <p:nvGrpSpPr>
          <p:cNvPr id="8" name="Group 8"/>
          <p:cNvGrpSpPr/>
          <p:nvPr/>
        </p:nvGrpSpPr>
        <p:grpSpPr>
          <a:xfrm>
            <a:off x="12267453" y="0"/>
            <a:ext cx="6030072" cy="571652"/>
            <a:chOff x="0" y="0"/>
            <a:chExt cx="1492290" cy="141469"/>
          </a:xfrm>
        </p:grpSpPr>
        <p:sp>
          <p:nvSpPr>
            <p:cNvPr id="9" name="Freeform 9"/>
            <p:cNvSpPr/>
            <p:nvPr/>
          </p:nvSpPr>
          <p:spPr>
            <a:xfrm>
              <a:off x="0" y="0"/>
              <a:ext cx="1492290" cy="141469"/>
            </a:xfrm>
            <a:custGeom>
              <a:avLst/>
              <a:gdLst/>
              <a:ahLst/>
              <a:cxnLst/>
              <a:rect l="l" t="t" r="r" b="b"/>
              <a:pathLst>
                <a:path w="1492290" h="141469">
                  <a:moveTo>
                    <a:pt x="6419" y="0"/>
                  </a:moveTo>
                  <a:lnTo>
                    <a:pt x="1485871" y="0"/>
                  </a:lnTo>
                  <a:cubicBezTo>
                    <a:pt x="1489416" y="0"/>
                    <a:pt x="1492290" y="2874"/>
                    <a:pt x="1492290" y="6419"/>
                  </a:cubicBezTo>
                  <a:lnTo>
                    <a:pt x="1492290" y="135050"/>
                  </a:lnTo>
                  <a:cubicBezTo>
                    <a:pt x="1492290" y="138595"/>
                    <a:pt x="1489416" y="141469"/>
                    <a:pt x="1485871" y="141469"/>
                  </a:cubicBezTo>
                  <a:lnTo>
                    <a:pt x="6419" y="141469"/>
                  </a:lnTo>
                  <a:cubicBezTo>
                    <a:pt x="2874" y="141469"/>
                    <a:pt x="0" y="138595"/>
                    <a:pt x="0" y="135050"/>
                  </a:cubicBezTo>
                  <a:lnTo>
                    <a:pt x="0" y="6419"/>
                  </a:lnTo>
                  <a:cubicBezTo>
                    <a:pt x="0" y="2874"/>
                    <a:pt x="2874" y="0"/>
                    <a:pt x="6419" y="0"/>
                  </a:cubicBezTo>
                  <a:close/>
                </a:path>
              </a:pathLst>
            </a:custGeom>
            <a:solidFill>
              <a:srgbClr val="F4F3F3"/>
            </a:solidFill>
          </p:spPr>
          <p:txBody>
            <a:bodyPr/>
            <a:lstStyle/>
            <a:p>
              <a:endParaRPr lang="fr-FR"/>
            </a:p>
          </p:txBody>
        </p:sp>
        <p:sp>
          <p:nvSpPr>
            <p:cNvPr id="10" name="TextBox 10"/>
            <p:cNvSpPr txBox="1"/>
            <p:nvPr/>
          </p:nvSpPr>
          <p:spPr>
            <a:xfrm>
              <a:off x="0" y="-38100"/>
              <a:ext cx="1492290" cy="179569"/>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9296677" y="5791338"/>
            <a:ext cx="8991323" cy="4495662"/>
          </a:xfrm>
          <a:custGeom>
            <a:avLst/>
            <a:gdLst/>
            <a:ahLst/>
            <a:cxnLst/>
            <a:rect l="l" t="t" r="r" b="b"/>
            <a:pathLst>
              <a:path w="8991323" h="4495662">
                <a:moveTo>
                  <a:pt x="0" y="0"/>
                </a:moveTo>
                <a:lnTo>
                  <a:pt x="8991323" y="0"/>
                </a:lnTo>
                <a:lnTo>
                  <a:pt x="8991323" y="4495662"/>
                </a:lnTo>
                <a:lnTo>
                  <a:pt x="0" y="4495662"/>
                </a:lnTo>
                <a:lnTo>
                  <a:pt x="0" y="0"/>
                </a:lnTo>
                <a:close/>
              </a:path>
            </a:pathLst>
          </a:custGeom>
          <a:blipFill>
            <a:blip r:embed="rId2"/>
            <a:stretch>
              <a:fillRect/>
            </a:stretch>
          </a:blipFill>
        </p:spPr>
        <p:txBody>
          <a:bodyPr/>
          <a:lstStyle/>
          <a:p>
            <a:endParaRPr lang="fr-FR"/>
          </a:p>
        </p:txBody>
      </p:sp>
      <p:sp>
        <p:nvSpPr>
          <p:cNvPr id="12" name="TextBox 12"/>
          <p:cNvSpPr txBox="1"/>
          <p:nvPr/>
        </p:nvSpPr>
        <p:spPr>
          <a:xfrm>
            <a:off x="2693124" y="1157891"/>
            <a:ext cx="13498793" cy="737688"/>
          </a:xfrm>
          <a:prstGeom prst="rect">
            <a:avLst/>
          </a:prstGeom>
        </p:spPr>
        <p:txBody>
          <a:bodyPr lIns="0" tIns="0" rIns="0" bIns="0" rtlCol="0" anchor="t">
            <a:spAutoFit/>
          </a:bodyPr>
          <a:lstStyle/>
          <a:p>
            <a:pPr algn="l">
              <a:lnSpc>
                <a:spcPts val="6065"/>
              </a:lnSpc>
            </a:pPr>
            <a:r>
              <a:rPr lang="en-US" sz="4332">
                <a:solidFill>
                  <a:srgbClr val="8FC744"/>
                </a:solidFill>
                <a:latin typeface="Montserrat Bold"/>
                <a:ea typeface="Montserrat Bold"/>
                <a:cs typeface="Montserrat Bold"/>
                <a:sym typeface="Montserrat Bold"/>
              </a:rPr>
              <a:t>URBANISME ET AMÉNAGEMENT DE L’ESPACE</a:t>
            </a:r>
          </a:p>
        </p:txBody>
      </p:sp>
      <p:sp>
        <p:nvSpPr>
          <p:cNvPr id="13" name="TextBox 13"/>
          <p:cNvSpPr txBox="1"/>
          <p:nvPr/>
        </p:nvSpPr>
        <p:spPr>
          <a:xfrm>
            <a:off x="1535355" y="819494"/>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15</a:t>
            </a:r>
          </a:p>
        </p:txBody>
      </p:sp>
      <p:sp>
        <p:nvSpPr>
          <p:cNvPr id="14" name="TextBox 14"/>
          <p:cNvSpPr txBox="1"/>
          <p:nvPr/>
        </p:nvSpPr>
        <p:spPr>
          <a:xfrm>
            <a:off x="1028700" y="2533754"/>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BILAN DES INSTRUCTIONS D’URBANISME</a:t>
            </a:r>
          </a:p>
        </p:txBody>
      </p:sp>
      <p:sp>
        <p:nvSpPr>
          <p:cNvPr id="15" name="TextBox 15"/>
          <p:cNvSpPr txBox="1"/>
          <p:nvPr/>
        </p:nvSpPr>
        <p:spPr>
          <a:xfrm>
            <a:off x="10141878" y="2533754"/>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LES PERSPECTIVES</a:t>
            </a:r>
          </a:p>
        </p:txBody>
      </p:sp>
      <p:sp>
        <p:nvSpPr>
          <p:cNvPr id="16" name="TextBox 16"/>
          <p:cNvSpPr txBox="1"/>
          <p:nvPr/>
        </p:nvSpPr>
        <p:spPr>
          <a:xfrm>
            <a:off x="1325008" y="3503899"/>
            <a:ext cx="7001296" cy="4921250"/>
          </a:xfrm>
          <a:prstGeom prst="rect">
            <a:avLst/>
          </a:prstGeom>
        </p:spPr>
        <p:txBody>
          <a:bodyPr lIns="0" tIns="0" rIns="0" bIns="0" rtlCol="0" anchor="t">
            <a:spAutoFit/>
          </a:bodyPr>
          <a:lstStyle/>
          <a:p>
            <a:pPr algn="just">
              <a:lnSpc>
                <a:spcPts val="2799"/>
              </a:lnSpc>
            </a:pPr>
            <a:r>
              <a:rPr lang="en-US" sz="1999">
                <a:solidFill>
                  <a:srgbClr val="000000"/>
                </a:solidFill>
                <a:latin typeface="Lato"/>
                <a:ea typeface="Lato"/>
                <a:cs typeface="Lato"/>
                <a:sym typeface="Lato"/>
              </a:rPr>
              <a:t>• </a:t>
            </a:r>
            <a:r>
              <a:rPr lang="en-US" sz="1999">
                <a:solidFill>
                  <a:srgbClr val="000000"/>
                </a:solidFill>
                <a:latin typeface="Lato Bold"/>
                <a:ea typeface="Lato Bold"/>
                <a:cs typeface="Lato Bold"/>
                <a:sym typeface="Lato Bold"/>
              </a:rPr>
              <a:t>Une adhésion de la quasi-totalité des communes</a:t>
            </a:r>
          </a:p>
          <a:p>
            <a:pPr marL="431797" lvl="1" indent="-215899" algn="just">
              <a:lnSpc>
                <a:spcPts val="2799"/>
              </a:lnSpc>
              <a:buFont typeface="Arial"/>
              <a:buChar char="•"/>
            </a:pPr>
            <a:r>
              <a:rPr lang="en-US" sz="1999">
                <a:solidFill>
                  <a:srgbClr val="000000"/>
                </a:solidFill>
                <a:latin typeface="Lato"/>
                <a:ea typeface="Lato"/>
                <a:cs typeface="Lato"/>
                <a:sym typeface="Lato"/>
              </a:rPr>
              <a:t>Aujourd’hui 43 des 47 communes ont fait le choix de confier tout ou partie de l’instruction des demandes d’autorisation d’urbanisme au service mutualisé.</a:t>
            </a:r>
          </a:p>
          <a:p>
            <a:pPr algn="just">
              <a:lnSpc>
                <a:spcPts val="2799"/>
              </a:lnSpc>
            </a:pPr>
            <a:endParaRPr lang="en-US" sz="1999">
              <a:solidFill>
                <a:srgbClr val="000000"/>
              </a:solidFill>
              <a:latin typeface="Lato"/>
              <a:ea typeface="Lato"/>
              <a:cs typeface="Lato"/>
              <a:sym typeface="Lato"/>
            </a:endParaRPr>
          </a:p>
          <a:p>
            <a:pPr algn="just">
              <a:lnSpc>
                <a:spcPts val="2799"/>
              </a:lnSpc>
            </a:pPr>
            <a:r>
              <a:rPr lang="en-US" sz="1999">
                <a:solidFill>
                  <a:srgbClr val="000000"/>
                </a:solidFill>
                <a:latin typeface="Lato"/>
                <a:ea typeface="Lato"/>
                <a:cs typeface="Lato"/>
                <a:sym typeface="Lato"/>
              </a:rPr>
              <a:t>• </a:t>
            </a:r>
            <a:r>
              <a:rPr lang="en-US" sz="1999">
                <a:solidFill>
                  <a:srgbClr val="000000"/>
                </a:solidFill>
                <a:latin typeface="Lato Bold"/>
                <a:ea typeface="Lato Bold"/>
                <a:cs typeface="Lato Bold"/>
                <a:sym typeface="Lato Bold"/>
              </a:rPr>
              <a:t>269</a:t>
            </a:r>
            <a:r>
              <a:rPr lang="en-US" sz="1999">
                <a:solidFill>
                  <a:srgbClr val="000000"/>
                </a:solidFill>
                <a:latin typeface="Lato"/>
                <a:ea typeface="Lato"/>
                <a:cs typeface="Lato"/>
                <a:sym typeface="Lato"/>
              </a:rPr>
              <a:t> certificats d'urbanisme et plus de </a:t>
            </a:r>
            <a:r>
              <a:rPr lang="en-US" sz="1999">
                <a:solidFill>
                  <a:srgbClr val="000000"/>
                </a:solidFill>
                <a:latin typeface="Lato Bold"/>
                <a:ea typeface="Lato Bold"/>
                <a:cs typeface="Lato Bold"/>
                <a:sym typeface="Lato Bold"/>
              </a:rPr>
              <a:t>400</a:t>
            </a:r>
            <a:r>
              <a:rPr lang="en-US" sz="1999">
                <a:solidFill>
                  <a:srgbClr val="000000"/>
                </a:solidFill>
                <a:latin typeface="Lato"/>
                <a:ea typeface="Lato"/>
                <a:cs typeface="Lato"/>
                <a:sym typeface="Lato"/>
              </a:rPr>
              <a:t> autorisations d'urbanisme instruites</a:t>
            </a:r>
          </a:p>
          <a:p>
            <a:pPr marL="431797" lvl="1" indent="-215899" algn="just">
              <a:lnSpc>
                <a:spcPts val="2799"/>
              </a:lnSpc>
              <a:buFont typeface="Arial"/>
              <a:buChar char="•"/>
            </a:pPr>
            <a:r>
              <a:rPr lang="en-US" sz="1999">
                <a:solidFill>
                  <a:srgbClr val="000000"/>
                </a:solidFill>
                <a:latin typeface="Lato"/>
                <a:ea typeface="Lato"/>
                <a:cs typeface="Lato"/>
                <a:sym typeface="Lato"/>
              </a:rPr>
              <a:t>Dont </a:t>
            </a:r>
            <a:r>
              <a:rPr lang="en-US" sz="1999">
                <a:solidFill>
                  <a:srgbClr val="000000"/>
                </a:solidFill>
                <a:latin typeface="Lato Bold"/>
                <a:ea typeface="Lato Bold"/>
                <a:cs typeface="Lato Bold"/>
                <a:sym typeface="Lato Bold"/>
              </a:rPr>
              <a:t>430 </a:t>
            </a:r>
            <a:r>
              <a:rPr lang="en-US" sz="1999">
                <a:solidFill>
                  <a:srgbClr val="000000"/>
                </a:solidFill>
                <a:latin typeface="Lato"/>
                <a:ea typeface="Lato"/>
                <a:cs typeface="Lato"/>
                <a:sym typeface="Lato"/>
              </a:rPr>
              <a:t>déclarations préalables, </a:t>
            </a:r>
            <a:r>
              <a:rPr lang="en-US" sz="1999">
                <a:solidFill>
                  <a:srgbClr val="000000"/>
                </a:solidFill>
                <a:latin typeface="Lato Bold"/>
                <a:ea typeface="Lato Bold"/>
                <a:cs typeface="Lato Bold"/>
                <a:sym typeface="Lato Bold"/>
              </a:rPr>
              <a:t>96 </a:t>
            </a:r>
            <a:r>
              <a:rPr lang="en-US" sz="1999">
                <a:solidFill>
                  <a:srgbClr val="000000"/>
                </a:solidFill>
                <a:latin typeface="Lato"/>
                <a:ea typeface="Lato"/>
                <a:cs typeface="Lato"/>
                <a:sym typeface="Lato"/>
              </a:rPr>
              <a:t>permis de construire, 7 permis de démolir, </a:t>
            </a:r>
            <a:r>
              <a:rPr lang="en-US" sz="1999">
                <a:solidFill>
                  <a:srgbClr val="000000"/>
                </a:solidFill>
                <a:latin typeface="Lato Bold"/>
                <a:ea typeface="Lato Bold"/>
                <a:cs typeface="Lato Bold"/>
                <a:sym typeface="Lato Bold"/>
              </a:rPr>
              <a:t>5 </a:t>
            </a:r>
            <a:r>
              <a:rPr lang="en-US" sz="1999">
                <a:solidFill>
                  <a:srgbClr val="000000"/>
                </a:solidFill>
                <a:latin typeface="Lato"/>
                <a:ea typeface="Lato"/>
                <a:cs typeface="Lato"/>
                <a:sym typeface="Lato"/>
              </a:rPr>
              <a:t>permis d'aménager.</a:t>
            </a:r>
          </a:p>
          <a:p>
            <a:pPr marL="431797" lvl="1" indent="-215899" algn="just">
              <a:lnSpc>
                <a:spcPts val="2799"/>
              </a:lnSpc>
              <a:buFont typeface="Arial"/>
              <a:buChar char="•"/>
            </a:pPr>
            <a:r>
              <a:rPr lang="en-US" sz="1999">
                <a:solidFill>
                  <a:srgbClr val="000000"/>
                </a:solidFill>
                <a:latin typeface="Lato"/>
                <a:ea typeface="Lato"/>
                <a:cs typeface="Lato"/>
                <a:sym typeface="Lato"/>
              </a:rPr>
              <a:t>Usage de la </a:t>
            </a:r>
            <a:r>
              <a:rPr lang="en-US" sz="1999">
                <a:solidFill>
                  <a:srgbClr val="000000"/>
                </a:solidFill>
                <a:latin typeface="Lato Bold"/>
                <a:ea typeface="Lato Bold"/>
                <a:cs typeface="Lato Bold"/>
                <a:sym typeface="Lato Bold"/>
              </a:rPr>
              <a:t>plateforme Cartographique ArchopolPro</a:t>
            </a:r>
            <a:r>
              <a:rPr lang="en-US" sz="1999">
                <a:solidFill>
                  <a:srgbClr val="000000"/>
                </a:solidFill>
                <a:latin typeface="Lato"/>
                <a:ea typeface="Lato"/>
                <a:cs typeface="Lato"/>
                <a:sym typeface="Lato"/>
              </a:rPr>
              <a:t>, de l’application </a:t>
            </a:r>
            <a:r>
              <a:rPr lang="en-US" sz="1999">
                <a:solidFill>
                  <a:srgbClr val="000000"/>
                </a:solidFill>
                <a:latin typeface="Lato Bold"/>
                <a:ea typeface="Lato Bold"/>
                <a:cs typeface="Lato Bold"/>
                <a:sym typeface="Lato Bold"/>
              </a:rPr>
              <a:t>WgéoPC </a:t>
            </a:r>
            <a:r>
              <a:rPr lang="en-US" sz="1999">
                <a:solidFill>
                  <a:srgbClr val="000000"/>
                </a:solidFill>
                <a:latin typeface="Lato"/>
                <a:ea typeface="Lato"/>
                <a:cs typeface="Lato"/>
                <a:sym typeface="Lato"/>
              </a:rPr>
              <a:t>et </a:t>
            </a:r>
            <a:r>
              <a:rPr lang="en-US" sz="1999">
                <a:solidFill>
                  <a:srgbClr val="000000"/>
                </a:solidFill>
                <a:latin typeface="Lato Bold"/>
                <a:ea typeface="Lato Bold"/>
                <a:cs typeface="Lato Bold"/>
                <a:sym typeface="Lato Bold"/>
              </a:rPr>
              <a:t>WgéoDIA</a:t>
            </a:r>
            <a:r>
              <a:rPr lang="en-US" sz="1999">
                <a:solidFill>
                  <a:srgbClr val="000000"/>
                </a:solidFill>
                <a:latin typeface="Lato"/>
                <a:ea typeface="Lato"/>
                <a:cs typeface="Lato"/>
                <a:sym typeface="Lato"/>
              </a:rPr>
              <a:t>.</a:t>
            </a:r>
          </a:p>
          <a:p>
            <a:pPr marL="431797" lvl="1" indent="-215899" algn="just">
              <a:lnSpc>
                <a:spcPts val="2799"/>
              </a:lnSpc>
              <a:buFont typeface="Arial"/>
              <a:buChar char="•"/>
            </a:pPr>
            <a:r>
              <a:rPr lang="en-US" sz="1999">
                <a:solidFill>
                  <a:srgbClr val="000000"/>
                </a:solidFill>
                <a:latin typeface="Lato Bold"/>
                <a:ea typeface="Lato Bold"/>
                <a:cs typeface="Lato Bold"/>
                <a:sym typeface="Lato Bold"/>
              </a:rPr>
              <a:t>Baisse significative</a:t>
            </a:r>
            <a:r>
              <a:rPr lang="en-US" sz="1999">
                <a:solidFill>
                  <a:srgbClr val="000000"/>
                </a:solidFill>
                <a:latin typeface="Lato"/>
                <a:ea typeface="Lato"/>
                <a:cs typeface="Lato"/>
                <a:sym typeface="Lato"/>
              </a:rPr>
              <a:t> du nombre de DIA instruites au niveau de la Communauté de Communes.</a:t>
            </a:r>
          </a:p>
          <a:p>
            <a:pPr algn="just">
              <a:lnSpc>
                <a:spcPts val="2799"/>
              </a:lnSpc>
            </a:pPr>
            <a:endParaRPr lang="en-US" sz="1999">
              <a:solidFill>
                <a:srgbClr val="000000"/>
              </a:solidFill>
              <a:latin typeface="Lato"/>
              <a:ea typeface="Lato"/>
              <a:cs typeface="Lato"/>
              <a:sym typeface="Lato"/>
            </a:endParaRPr>
          </a:p>
        </p:txBody>
      </p:sp>
      <p:sp>
        <p:nvSpPr>
          <p:cNvPr id="17" name="TextBox 17"/>
          <p:cNvSpPr txBox="1"/>
          <p:nvPr/>
        </p:nvSpPr>
        <p:spPr>
          <a:xfrm>
            <a:off x="10141878" y="3082344"/>
            <a:ext cx="7001296" cy="2806700"/>
          </a:xfrm>
          <a:prstGeom prst="rect">
            <a:avLst/>
          </a:prstGeom>
        </p:spPr>
        <p:txBody>
          <a:bodyPr lIns="0" tIns="0" rIns="0" bIns="0" rtlCol="0" anchor="t">
            <a:spAutoFit/>
          </a:bodyPr>
          <a:lstStyle/>
          <a:p>
            <a:pPr algn="just">
              <a:lnSpc>
                <a:spcPts val="2799"/>
              </a:lnSpc>
            </a:pPr>
            <a:r>
              <a:rPr lang="en-US" sz="1999">
                <a:solidFill>
                  <a:srgbClr val="000000"/>
                </a:solidFill>
                <a:latin typeface="Lato"/>
                <a:ea typeface="Lato"/>
                <a:cs typeface="Lato"/>
                <a:sym typeface="Lato"/>
              </a:rPr>
              <a:t>• </a:t>
            </a:r>
            <a:r>
              <a:rPr lang="en-US" sz="1999">
                <a:solidFill>
                  <a:srgbClr val="000000"/>
                </a:solidFill>
                <a:latin typeface="Lato Bold"/>
                <a:ea typeface="Lato Bold"/>
                <a:cs typeface="Lato Bold"/>
                <a:sym typeface="Lato Bold"/>
              </a:rPr>
              <a:t>Poursuite </a:t>
            </a:r>
            <a:r>
              <a:rPr lang="en-US" sz="1999">
                <a:solidFill>
                  <a:srgbClr val="000000"/>
                </a:solidFill>
                <a:latin typeface="Lato"/>
                <a:ea typeface="Lato"/>
                <a:cs typeface="Lato"/>
                <a:sym typeface="Lato"/>
              </a:rPr>
              <a:t>du développement de la pratique de dématérialisation.</a:t>
            </a:r>
          </a:p>
          <a:p>
            <a:pPr algn="just">
              <a:lnSpc>
                <a:spcPts val="2799"/>
              </a:lnSpc>
            </a:pPr>
            <a:r>
              <a:rPr lang="en-US" sz="1999">
                <a:solidFill>
                  <a:srgbClr val="000000"/>
                </a:solidFill>
                <a:latin typeface="Lato"/>
                <a:ea typeface="Lato"/>
                <a:cs typeface="Lato"/>
                <a:sym typeface="Lato"/>
              </a:rPr>
              <a:t>• </a:t>
            </a:r>
            <a:r>
              <a:rPr lang="en-US" sz="1999">
                <a:solidFill>
                  <a:srgbClr val="000000"/>
                </a:solidFill>
                <a:latin typeface="Lato Bold"/>
                <a:ea typeface="Lato Bold"/>
                <a:cs typeface="Lato Bold"/>
                <a:sym typeface="Lato Bold"/>
              </a:rPr>
              <a:t>Dépôt numérique</a:t>
            </a:r>
            <a:r>
              <a:rPr lang="en-US" sz="1999">
                <a:solidFill>
                  <a:srgbClr val="000000"/>
                </a:solidFill>
                <a:latin typeface="Lato"/>
                <a:ea typeface="Lato"/>
                <a:cs typeface="Lato"/>
                <a:sym typeface="Lato"/>
              </a:rPr>
              <a:t> des demandes d’urbanisme par les pétitionnaires ou mandataires via plateforme numérique​ :</a:t>
            </a:r>
          </a:p>
          <a:p>
            <a:pPr marL="431799" lvl="1" indent="-215899" algn="just">
              <a:lnSpc>
                <a:spcPts val="2799"/>
              </a:lnSpc>
              <a:buFont typeface="Arial"/>
              <a:buChar char="•"/>
            </a:pPr>
            <a:r>
              <a:rPr lang="en-US" sz="1999">
                <a:solidFill>
                  <a:srgbClr val="000000"/>
                </a:solidFill>
                <a:latin typeface="Lato Bold"/>
                <a:ea typeface="Lato Bold"/>
                <a:cs typeface="Lato Bold"/>
                <a:sym typeface="Lato Bold"/>
              </a:rPr>
              <a:t>Poursuite </a:t>
            </a:r>
            <a:r>
              <a:rPr lang="en-US" sz="1999">
                <a:solidFill>
                  <a:srgbClr val="000000"/>
                </a:solidFill>
                <a:latin typeface="Lato"/>
                <a:ea typeface="Lato"/>
                <a:cs typeface="Lato"/>
                <a:sym typeface="Lato"/>
              </a:rPr>
              <a:t>du développement de l'utilisation de la plateforme Géopermis, associée à wGeoPC et wGeoDIA, pour </a:t>
            </a:r>
            <a:r>
              <a:rPr lang="en-US" sz="1999">
                <a:solidFill>
                  <a:srgbClr val="000000"/>
                </a:solidFill>
                <a:latin typeface="Lato Bold"/>
                <a:ea typeface="Lato Bold"/>
                <a:cs typeface="Lato Bold"/>
                <a:sym typeface="Lato Bold"/>
              </a:rPr>
              <a:t>faciliter </a:t>
            </a:r>
            <a:r>
              <a:rPr lang="en-US" sz="1999">
                <a:solidFill>
                  <a:srgbClr val="000000"/>
                </a:solidFill>
                <a:latin typeface="Lato"/>
                <a:ea typeface="Lato"/>
                <a:cs typeface="Lato"/>
                <a:sym typeface="Lato"/>
              </a:rPr>
              <a:t>la transmission aux communes et l'instruction.​</a:t>
            </a:r>
          </a:p>
        </p:txBody>
      </p:sp>
      <p:sp>
        <p:nvSpPr>
          <p:cNvPr id="18" name="TextBox 18"/>
          <p:cNvSpPr txBox="1"/>
          <p:nvPr/>
        </p:nvSpPr>
        <p:spPr>
          <a:xfrm>
            <a:off x="12267453" y="139459"/>
            <a:ext cx="6020547"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Mégane Wollmann / wollmann@cc-madetmoselle.fr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90"/>
            <a:ext cx="18288000" cy="10271410"/>
          </a:xfrm>
          <a:custGeom>
            <a:avLst/>
            <a:gdLst/>
            <a:ahLst/>
            <a:cxnLst/>
            <a:rect l="l" t="t" r="r" b="b"/>
            <a:pathLst>
              <a:path w="18288000" h="10271410">
                <a:moveTo>
                  <a:pt x="0" y="0"/>
                </a:moveTo>
                <a:lnTo>
                  <a:pt x="18288000" y="0"/>
                </a:lnTo>
                <a:lnTo>
                  <a:pt x="18288000" y="10271410"/>
                </a:lnTo>
                <a:lnTo>
                  <a:pt x="0" y="10271410"/>
                </a:lnTo>
                <a:lnTo>
                  <a:pt x="0" y="0"/>
                </a:lnTo>
                <a:close/>
              </a:path>
            </a:pathLst>
          </a:custGeom>
          <a:blipFill>
            <a:blip r:embed="rId2"/>
            <a:stretch>
              <a:fillRect t="-9349" b="-9349"/>
            </a:stretch>
          </a:blipFill>
        </p:spPr>
        <p:txBody>
          <a:bodyPr/>
          <a:lstStyle/>
          <a:p>
            <a:endParaRPr lang="fr-FR"/>
          </a:p>
        </p:txBody>
      </p:sp>
      <p:grpSp>
        <p:nvGrpSpPr>
          <p:cNvPr id="3" name="Group 3"/>
          <p:cNvGrpSpPr/>
          <p:nvPr/>
        </p:nvGrpSpPr>
        <p:grpSpPr>
          <a:xfrm>
            <a:off x="0" y="6557987"/>
            <a:ext cx="13939587" cy="2059145"/>
            <a:chOff x="0" y="0"/>
            <a:chExt cx="3671331" cy="542326"/>
          </a:xfrm>
        </p:grpSpPr>
        <p:sp>
          <p:nvSpPr>
            <p:cNvPr id="4" name="Freeform 4"/>
            <p:cNvSpPr/>
            <p:nvPr/>
          </p:nvSpPr>
          <p:spPr>
            <a:xfrm>
              <a:off x="0" y="0"/>
              <a:ext cx="3671331" cy="542326"/>
            </a:xfrm>
            <a:custGeom>
              <a:avLst/>
              <a:gdLst/>
              <a:ahLst/>
              <a:cxnLst/>
              <a:rect l="l" t="t" r="r" b="b"/>
              <a:pathLst>
                <a:path w="3671331" h="542326">
                  <a:moveTo>
                    <a:pt x="2777" y="0"/>
                  </a:moveTo>
                  <a:lnTo>
                    <a:pt x="3668554" y="0"/>
                  </a:lnTo>
                  <a:cubicBezTo>
                    <a:pt x="3669291" y="0"/>
                    <a:pt x="3669997" y="293"/>
                    <a:pt x="3670518" y="813"/>
                  </a:cubicBezTo>
                  <a:cubicBezTo>
                    <a:pt x="3671039" y="1334"/>
                    <a:pt x="3671331" y="2040"/>
                    <a:pt x="3671331" y="2777"/>
                  </a:cubicBezTo>
                  <a:lnTo>
                    <a:pt x="3671331" y="539549"/>
                  </a:lnTo>
                  <a:cubicBezTo>
                    <a:pt x="3671331" y="541083"/>
                    <a:pt x="3670088" y="542326"/>
                    <a:pt x="3668554" y="542326"/>
                  </a:cubicBezTo>
                  <a:lnTo>
                    <a:pt x="2777" y="542326"/>
                  </a:lnTo>
                  <a:cubicBezTo>
                    <a:pt x="1243" y="542326"/>
                    <a:pt x="0" y="541083"/>
                    <a:pt x="0" y="539549"/>
                  </a:cubicBezTo>
                  <a:lnTo>
                    <a:pt x="0" y="2777"/>
                  </a:lnTo>
                  <a:cubicBezTo>
                    <a:pt x="0" y="1243"/>
                    <a:pt x="1243" y="0"/>
                    <a:pt x="2777" y="0"/>
                  </a:cubicBezTo>
                  <a:close/>
                </a:path>
              </a:pathLst>
            </a:custGeom>
            <a:solidFill>
              <a:srgbClr val="E2D922"/>
            </a:solidFill>
          </p:spPr>
          <p:txBody>
            <a:bodyPr/>
            <a:lstStyle/>
            <a:p>
              <a:endParaRPr lang="fr-FR"/>
            </a:p>
          </p:txBody>
        </p:sp>
        <p:sp>
          <p:nvSpPr>
            <p:cNvPr id="5" name="TextBox 5"/>
            <p:cNvSpPr txBox="1"/>
            <p:nvPr/>
          </p:nvSpPr>
          <p:spPr>
            <a:xfrm>
              <a:off x="0" y="-38100"/>
              <a:ext cx="3671331" cy="580426"/>
            </a:xfrm>
            <a:prstGeom prst="rect">
              <a:avLst/>
            </a:prstGeom>
          </p:spPr>
          <p:txBody>
            <a:bodyPr lIns="50800" tIns="50800" rIns="50800" bIns="50800" rtlCol="0" anchor="ctr"/>
            <a:lstStyle/>
            <a:p>
              <a:pPr algn="ctr">
                <a:lnSpc>
                  <a:spcPts val="2659"/>
                </a:lnSpc>
              </a:pPr>
              <a:endParaRPr/>
            </a:p>
            <a:p>
              <a:pPr algn="ctr">
                <a:lnSpc>
                  <a:spcPts val="2659"/>
                </a:lnSpc>
                <a:spcBef>
                  <a:spcPct val="0"/>
                </a:spcBef>
              </a:pPr>
              <a:endParaRPr/>
            </a:p>
          </p:txBody>
        </p:sp>
      </p:grpSp>
      <p:sp>
        <p:nvSpPr>
          <p:cNvPr id="6" name="TextBox 6"/>
          <p:cNvSpPr txBox="1"/>
          <p:nvPr/>
        </p:nvSpPr>
        <p:spPr>
          <a:xfrm>
            <a:off x="362594" y="7327845"/>
            <a:ext cx="5352405" cy="459485"/>
          </a:xfrm>
          <a:prstGeom prst="rect">
            <a:avLst/>
          </a:prstGeom>
        </p:spPr>
        <p:txBody>
          <a:bodyPr wrap="square" lIns="0" tIns="0" rIns="0" bIns="0" rtlCol="0" anchor="t">
            <a:spAutoFit/>
          </a:bodyPr>
          <a:lstStyle/>
          <a:p>
            <a:pPr algn="l">
              <a:lnSpc>
                <a:spcPts val="3920"/>
              </a:lnSpc>
            </a:pPr>
            <a:r>
              <a:rPr lang="en-US" sz="2800" dirty="0">
                <a:solidFill>
                  <a:srgbClr val="000000"/>
                </a:solidFill>
                <a:latin typeface="Montserrat"/>
                <a:ea typeface="Montserrat"/>
                <a:cs typeface="Montserrat"/>
                <a:sym typeface="Montserrat"/>
              </a:rPr>
              <a:t>SERVICES AUX COMMUNES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202020"/>
            </a:solidFill>
          </p:spPr>
          <p:txBody>
            <a:bodyPr/>
            <a:lstStyle/>
            <a:p>
              <a:endParaRPr lang="fr-FR"/>
            </a:p>
          </p:txBody>
        </p:sp>
        <p:sp>
          <p:nvSpPr>
            <p:cNvPr id="4" name="TextBox 4"/>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7349683" y="9345065"/>
            <a:ext cx="423967" cy="449940"/>
            <a:chOff x="0" y="0"/>
            <a:chExt cx="205716" cy="218319"/>
          </a:xfrm>
        </p:grpSpPr>
        <p:sp>
          <p:nvSpPr>
            <p:cNvPr id="6" name="Freeform 6"/>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7" name="TextBox 7"/>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FFFFFF"/>
                  </a:solidFill>
                  <a:latin typeface="Lato"/>
                  <a:ea typeface="Lato"/>
                  <a:cs typeface="Lato"/>
                  <a:sym typeface="Lato"/>
                </a:rPr>
                <a:t>4</a:t>
              </a:r>
            </a:p>
          </p:txBody>
        </p:sp>
      </p:grpSp>
      <p:sp>
        <p:nvSpPr>
          <p:cNvPr id="8" name="Freeform 8"/>
          <p:cNvSpPr/>
          <p:nvPr/>
        </p:nvSpPr>
        <p:spPr>
          <a:xfrm>
            <a:off x="509696" y="7428458"/>
            <a:ext cx="9282890" cy="2550367"/>
          </a:xfrm>
          <a:custGeom>
            <a:avLst/>
            <a:gdLst/>
            <a:ahLst/>
            <a:cxnLst/>
            <a:rect l="l" t="t" r="r" b="b"/>
            <a:pathLst>
              <a:path w="9282890" h="2550367">
                <a:moveTo>
                  <a:pt x="0" y="0"/>
                </a:moveTo>
                <a:lnTo>
                  <a:pt x="9282890" y="0"/>
                </a:lnTo>
                <a:lnTo>
                  <a:pt x="9282890" y="2550368"/>
                </a:lnTo>
                <a:lnTo>
                  <a:pt x="0" y="2550368"/>
                </a:lnTo>
                <a:lnTo>
                  <a:pt x="0" y="0"/>
                </a:lnTo>
                <a:close/>
              </a:path>
            </a:pathLst>
          </a:custGeom>
          <a:blipFill>
            <a:blip r:embed="rId2"/>
            <a:stretch>
              <a:fillRect t="-759" b="-759"/>
            </a:stretch>
          </a:blipFill>
        </p:spPr>
        <p:txBody>
          <a:bodyPr/>
          <a:lstStyle/>
          <a:p>
            <a:endParaRPr lang="fr-FR"/>
          </a:p>
        </p:txBody>
      </p:sp>
      <p:sp>
        <p:nvSpPr>
          <p:cNvPr id="9" name="Freeform 9"/>
          <p:cNvSpPr/>
          <p:nvPr/>
        </p:nvSpPr>
        <p:spPr>
          <a:xfrm>
            <a:off x="10247739" y="0"/>
            <a:ext cx="7764392" cy="10287000"/>
          </a:xfrm>
          <a:custGeom>
            <a:avLst/>
            <a:gdLst/>
            <a:ahLst/>
            <a:cxnLst/>
            <a:rect l="l" t="t" r="r" b="b"/>
            <a:pathLst>
              <a:path w="7764392" h="10287000">
                <a:moveTo>
                  <a:pt x="0" y="0"/>
                </a:moveTo>
                <a:lnTo>
                  <a:pt x="7764391" y="0"/>
                </a:lnTo>
                <a:lnTo>
                  <a:pt x="7764391" y="10287000"/>
                </a:lnTo>
                <a:lnTo>
                  <a:pt x="0" y="10287000"/>
                </a:lnTo>
                <a:lnTo>
                  <a:pt x="0" y="0"/>
                </a:lnTo>
                <a:close/>
              </a:path>
            </a:pathLst>
          </a:custGeom>
          <a:blipFill>
            <a:blip r:embed="rId3"/>
            <a:stretch>
              <a:fillRect/>
            </a:stretch>
          </a:blipFill>
        </p:spPr>
        <p:txBody>
          <a:bodyPr/>
          <a:lstStyle/>
          <a:p>
            <a:endParaRPr lang="fr-FR"/>
          </a:p>
        </p:txBody>
      </p:sp>
      <p:grpSp>
        <p:nvGrpSpPr>
          <p:cNvPr id="10" name="Group 10"/>
          <p:cNvGrpSpPr/>
          <p:nvPr/>
        </p:nvGrpSpPr>
        <p:grpSpPr>
          <a:xfrm>
            <a:off x="509696" y="209127"/>
            <a:ext cx="9282890" cy="7123688"/>
            <a:chOff x="0" y="0"/>
            <a:chExt cx="2444876" cy="1876198"/>
          </a:xfrm>
        </p:grpSpPr>
        <p:sp>
          <p:nvSpPr>
            <p:cNvPr id="11" name="Freeform 11"/>
            <p:cNvSpPr/>
            <p:nvPr/>
          </p:nvSpPr>
          <p:spPr>
            <a:xfrm>
              <a:off x="0" y="0"/>
              <a:ext cx="2444876" cy="1876198"/>
            </a:xfrm>
            <a:custGeom>
              <a:avLst/>
              <a:gdLst/>
              <a:ahLst/>
              <a:cxnLst/>
              <a:rect l="l" t="t" r="r" b="b"/>
              <a:pathLst>
                <a:path w="2444876" h="1876198">
                  <a:moveTo>
                    <a:pt x="0" y="0"/>
                  </a:moveTo>
                  <a:lnTo>
                    <a:pt x="2444876" y="0"/>
                  </a:lnTo>
                  <a:lnTo>
                    <a:pt x="2444876" y="1876198"/>
                  </a:lnTo>
                  <a:lnTo>
                    <a:pt x="0" y="1876198"/>
                  </a:lnTo>
                  <a:close/>
                </a:path>
              </a:pathLst>
            </a:custGeom>
            <a:solidFill>
              <a:srgbClr val="FFFFFF"/>
            </a:solidFill>
          </p:spPr>
          <p:txBody>
            <a:bodyPr/>
            <a:lstStyle/>
            <a:p>
              <a:endParaRPr lang="fr-FR"/>
            </a:p>
          </p:txBody>
        </p:sp>
        <p:sp>
          <p:nvSpPr>
            <p:cNvPr id="12" name="TextBox 12"/>
            <p:cNvSpPr txBox="1"/>
            <p:nvPr/>
          </p:nvSpPr>
          <p:spPr>
            <a:xfrm>
              <a:off x="0" y="-38100"/>
              <a:ext cx="2444876" cy="1914298"/>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09696" y="-269282"/>
            <a:ext cx="9282890" cy="7697741"/>
          </a:xfrm>
          <a:custGeom>
            <a:avLst/>
            <a:gdLst/>
            <a:ahLst/>
            <a:cxnLst/>
            <a:rect l="l" t="t" r="r" b="b"/>
            <a:pathLst>
              <a:path w="9282890" h="7697741">
                <a:moveTo>
                  <a:pt x="0" y="0"/>
                </a:moveTo>
                <a:lnTo>
                  <a:pt x="9282890" y="0"/>
                </a:lnTo>
                <a:lnTo>
                  <a:pt x="9282890" y="7697740"/>
                </a:lnTo>
                <a:lnTo>
                  <a:pt x="0" y="7697740"/>
                </a:lnTo>
                <a:lnTo>
                  <a:pt x="0" y="0"/>
                </a:lnTo>
                <a:close/>
              </a:path>
            </a:pathLst>
          </a:custGeom>
          <a:blipFill>
            <a:blip r:embed="rId4"/>
            <a:stretch>
              <a:fillRect t="-7733" b="-7733"/>
            </a:stretch>
          </a:blipFill>
        </p:spPr>
        <p:txBody>
          <a:bodyPr/>
          <a:lstStyle/>
          <a:p>
            <a:endParaRPr lang="fr-FR"/>
          </a:p>
        </p:txBody>
      </p:sp>
      <p:sp>
        <p:nvSpPr>
          <p:cNvPr id="14" name="TextBox 14"/>
          <p:cNvSpPr txBox="1"/>
          <p:nvPr/>
        </p:nvSpPr>
        <p:spPr>
          <a:xfrm>
            <a:off x="509696" y="971550"/>
            <a:ext cx="5423544" cy="530042"/>
          </a:xfrm>
          <a:prstGeom prst="rect">
            <a:avLst/>
          </a:prstGeom>
        </p:spPr>
        <p:txBody>
          <a:bodyPr lIns="0" tIns="0" rIns="0" bIns="0" rtlCol="0" anchor="t">
            <a:spAutoFit/>
          </a:bodyPr>
          <a:lstStyle/>
          <a:p>
            <a:pPr algn="ctr">
              <a:lnSpc>
                <a:spcPts val="4385"/>
              </a:lnSpc>
            </a:pPr>
            <a:r>
              <a:rPr lang="en-US" sz="3132">
                <a:solidFill>
                  <a:srgbClr val="000000"/>
                </a:solidFill>
                <a:latin typeface="Montserrat"/>
                <a:ea typeface="Montserrat"/>
                <a:cs typeface="Montserrat"/>
                <a:sym typeface="Montserrat"/>
              </a:rPr>
              <a:t>DE 1998 À NOS JOURS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1028700" y="2398696"/>
            <a:ext cx="16230600" cy="0"/>
          </a:xfrm>
          <a:prstGeom prst="line">
            <a:avLst/>
          </a:prstGeom>
          <a:ln w="19050" cap="flat">
            <a:solidFill>
              <a:srgbClr val="E2D922"/>
            </a:solidFill>
            <a:prstDash val="solid"/>
            <a:headEnd type="none" w="sm" len="sm"/>
            <a:tailEnd type="none" w="sm" len="sm"/>
          </a:ln>
        </p:spPr>
        <p:txBody>
          <a:bodyPr/>
          <a:lstStyle/>
          <a:p>
            <a:endParaRPr lang="fr-FR"/>
          </a:p>
        </p:txBody>
      </p:sp>
      <p:sp>
        <p:nvSpPr>
          <p:cNvPr id="3" name="AutoShape 3"/>
          <p:cNvSpPr/>
          <p:nvPr/>
        </p:nvSpPr>
        <p:spPr>
          <a:xfrm>
            <a:off x="1028700" y="9037155"/>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4" name="AutoShape 4"/>
          <p:cNvSpPr/>
          <p:nvPr/>
        </p:nvSpPr>
        <p:spPr>
          <a:xfrm>
            <a:off x="1028700" y="3037272"/>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5" name="AutoShape 5"/>
          <p:cNvSpPr/>
          <p:nvPr/>
        </p:nvSpPr>
        <p:spPr>
          <a:xfrm flipV="1">
            <a:off x="1028700" y="3691831"/>
            <a:ext cx="16230600" cy="0"/>
          </a:xfrm>
          <a:prstGeom prst="line">
            <a:avLst/>
          </a:prstGeom>
          <a:ln w="19050" cap="flat">
            <a:solidFill>
              <a:srgbClr val="E2D922"/>
            </a:solidFill>
            <a:prstDash val="solid"/>
            <a:headEnd type="none" w="sm" len="sm"/>
            <a:tailEnd type="none" w="sm" len="sm"/>
          </a:ln>
        </p:spPr>
        <p:txBody>
          <a:bodyPr/>
          <a:lstStyle/>
          <a:p>
            <a:endParaRPr lang="fr-FR"/>
          </a:p>
        </p:txBody>
      </p:sp>
      <p:sp>
        <p:nvSpPr>
          <p:cNvPr id="6" name="AutoShape 6"/>
          <p:cNvSpPr/>
          <p:nvPr/>
        </p:nvSpPr>
        <p:spPr>
          <a:xfrm flipV="1">
            <a:off x="1028700" y="4346390"/>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7" name="AutoShape 7"/>
          <p:cNvSpPr/>
          <p:nvPr/>
        </p:nvSpPr>
        <p:spPr>
          <a:xfrm>
            <a:off x="1028700" y="5710400"/>
            <a:ext cx="16230600" cy="0"/>
          </a:xfrm>
          <a:prstGeom prst="line">
            <a:avLst/>
          </a:prstGeom>
          <a:ln w="19050" cap="flat">
            <a:solidFill>
              <a:srgbClr val="E2D922"/>
            </a:solidFill>
            <a:prstDash val="solid"/>
            <a:headEnd type="none" w="sm" len="sm"/>
            <a:tailEnd type="none" w="sm" len="sm"/>
          </a:ln>
        </p:spPr>
        <p:txBody>
          <a:bodyPr/>
          <a:lstStyle/>
          <a:p>
            <a:endParaRPr lang="fr-FR"/>
          </a:p>
        </p:txBody>
      </p:sp>
      <p:sp>
        <p:nvSpPr>
          <p:cNvPr id="8" name="AutoShape 8"/>
          <p:cNvSpPr/>
          <p:nvPr/>
        </p:nvSpPr>
        <p:spPr>
          <a:xfrm>
            <a:off x="1028700" y="6825430"/>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9" name="AutoShape 9"/>
          <p:cNvSpPr/>
          <p:nvPr/>
        </p:nvSpPr>
        <p:spPr>
          <a:xfrm>
            <a:off x="1028700" y="7911886"/>
            <a:ext cx="16230600" cy="0"/>
          </a:xfrm>
          <a:prstGeom prst="line">
            <a:avLst/>
          </a:prstGeom>
          <a:ln w="19050" cap="flat">
            <a:solidFill>
              <a:srgbClr val="E2D922"/>
            </a:solidFill>
            <a:prstDash val="solid"/>
            <a:headEnd type="none" w="sm" len="sm"/>
            <a:tailEnd type="none" w="sm" len="sm"/>
          </a:ln>
        </p:spPr>
        <p:txBody>
          <a:bodyPr/>
          <a:lstStyle/>
          <a:p>
            <a:endParaRPr lang="fr-FR"/>
          </a:p>
        </p:txBody>
      </p:sp>
      <p:sp>
        <p:nvSpPr>
          <p:cNvPr id="10" name="AutoShape 10"/>
          <p:cNvSpPr/>
          <p:nvPr/>
        </p:nvSpPr>
        <p:spPr>
          <a:xfrm flipH="1">
            <a:off x="16058203" y="1217484"/>
            <a:ext cx="2229797" cy="0"/>
          </a:xfrm>
          <a:prstGeom prst="line">
            <a:avLst/>
          </a:prstGeom>
          <a:ln w="38100" cap="rnd">
            <a:solidFill>
              <a:srgbClr val="000000"/>
            </a:solidFill>
            <a:prstDash val="solid"/>
            <a:headEnd type="none" w="sm" len="sm"/>
            <a:tailEnd type="none" w="sm" len="sm"/>
          </a:ln>
        </p:spPr>
        <p:txBody>
          <a:bodyPr/>
          <a:lstStyle/>
          <a:p>
            <a:endParaRPr lang="fr-FR"/>
          </a:p>
        </p:txBody>
      </p:sp>
      <p:sp>
        <p:nvSpPr>
          <p:cNvPr id="11" name="AutoShape 11"/>
          <p:cNvSpPr/>
          <p:nvPr/>
        </p:nvSpPr>
        <p:spPr>
          <a:xfrm flipH="1" flipV="1">
            <a:off x="0" y="1198434"/>
            <a:ext cx="7135182" cy="19050"/>
          </a:xfrm>
          <a:prstGeom prst="line">
            <a:avLst/>
          </a:prstGeom>
          <a:ln w="38100" cap="rnd">
            <a:solidFill>
              <a:srgbClr val="000000"/>
            </a:solidFill>
            <a:prstDash val="solid"/>
            <a:headEnd type="none" w="sm" len="sm"/>
            <a:tailEnd type="none" w="sm" len="sm"/>
          </a:ln>
        </p:spPr>
        <p:txBody>
          <a:bodyPr/>
          <a:lstStyle/>
          <a:p>
            <a:endParaRPr lang="fr-FR"/>
          </a:p>
        </p:txBody>
      </p:sp>
      <p:grpSp>
        <p:nvGrpSpPr>
          <p:cNvPr id="12" name="Group 12"/>
          <p:cNvGrpSpPr/>
          <p:nvPr/>
        </p:nvGrpSpPr>
        <p:grpSpPr>
          <a:xfrm>
            <a:off x="0" y="9801286"/>
            <a:ext cx="18288000" cy="485714"/>
            <a:chOff x="0" y="0"/>
            <a:chExt cx="4816593" cy="127925"/>
          </a:xfrm>
        </p:grpSpPr>
        <p:sp>
          <p:nvSpPr>
            <p:cNvPr id="13" name="Freeform 13"/>
            <p:cNvSpPr/>
            <p:nvPr/>
          </p:nvSpPr>
          <p:spPr>
            <a:xfrm>
              <a:off x="0" y="0"/>
              <a:ext cx="4816592" cy="127925"/>
            </a:xfrm>
            <a:custGeom>
              <a:avLst/>
              <a:gdLst/>
              <a:ahLst/>
              <a:cxnLst/>
              <a:rect l="l" t="t" r="r" b="b"/>
              <a:pathLst>
                <a:path w="4816592" h="127925">
                  <a:moveTo>
                    <a:pt x="0" y="0"/>
                  </a:moveTo>
                  <a:lnTo>
                    <a:pt x="4816592" y="0"/>
                  </a:lnTo>
                  <a:lnTo>
                    <a:pt x="4816592" y="127925"/>
                  </a:lnTo>
                  <a:lnTo>
                    <a:pt x="0" y="127925"/>
                  </a:lnTo>
                  <a:close/>
                </a:path>
              </a:pathLst>
            </a:custGeom>
            <a:solidFill>
              <a:srgbClr val="E2D922"/>
            </a:solidFill>
          </p:spPr>
          <p:txBody>
            <a:bodyPr/>
            <a:lstStyle/>
            <a:p>
              <a:endParaRPr lang="fr-FR"/>
            </a:p>
          </p:txBody>
        </p:sp>
        <p:sp>
          <p:nvSpPr>
            <p:cNvPr id="14" name="TextBox 14"/>
            <p:cNvSpPr txBox="1"/>
            <p:nvPr/>
          </p:nvSpPr>
          <p:spPr>
            <a:xfrm>
              <a:off x="0" y="-38100"/>
              <a:ext cx="4816593" cy="166025"/>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182105" y="1941647"/>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25 communes et 3 syndicats - 10 agents (4 équipes)</a:t>
            </a:r>
          </a:p>
        </p:txBody>
      </p:sp>
      <p:sp>
        <p:nvSpPr>
          <p:cNvPr id="16" name="TextBox 16"/>
          <p:cNvSpPr txBox="1"/>
          <p:nvPr/>
        </p:nvSpPr>
        <p:spPr>
          <a:xfrm>
            <a:off x="1028700" y="1934637"/>
            <a:ext cx="4300397" cy="372794"/>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technique</a:t>
            </a:r>
          </a:p>
        </p:txBody>
      </p:sp>
      <p:sp>
        <p:nvSpPr>
          <p:cNvPr id="17" name="TextBox 17"/>
          <p:cNvSpPr txBox="1"/>
          <p:nvPr/>
        </p:nvSpPr>
        <p:spPr>
          <a:xfrm>
            <a:off x="6182105" y="2580223"/>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21 communes et un syndicat - Prestataire SUEZ</a:t>
            </a:r>
          </a:p>
        </p:txBody>
      </p:sp>
      <p:sp>
        <p:nvSpPr>
          <p:cNvPr id="18" name="TextBox 18"/>
          <p:cNvSpPr txBox="1"/>
          <p:nvPr/>
        </p:nvSpPr>
        <p:spPr>
          <a:xfrm>
            <a:off x="6182105" y="9218682"/>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10 communes - 2 agents</a:t>
            </a:r>
          </a:p>
        </p:txBody>
      </p:sp>
      <p:sp>
        <p:nvSpPr>
          <p:cNvPr id="19" name="TextBox 19"/>
          <p:cNvSpPr txBox="1"/>
          <p:nvPr/>
        </p:nvSpPr>
        <p:spPr>
          <a:xfrm>
            <a:off x="1028700" y="2573213"/>
            <a:ext cx="4300397" cy="372794"/>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balayage</a:t>
            </a:r>
          </a:p>
        </p:txBody>
      </p:sp>
      <p:sp>
        <p:nvSpPr>
          <p:cNvPr id="20" name="TextBox 20"/>
          <p:cNvSpPr txBox="1"/>
          <p:nvPr/>
        </p:nvSpPr>
        <p:spPr>
          <a:xfrm>
            <a:off x="1028700" y="9211672"/>
            <a:ext cx="4300397" cy="372794"/>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“écoPro”</a:t>
            </a:r>
          </a:p>
        </p:txBody>
      </p:sp>
      <p:sp>
        <p:nvSpPr>
          <p:cNvPr id="21" name="TextBox 21"/>
          <p:cNvSpPr txBox="1"/>
          <p:nvPr/>
        </p:nvSpPr>
        <p:spPr>
          <a:xfrm>
            <a:off x="6182105" y="3234782"/>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26 communes et 3 syndicats - 18 secrétaires. Service primé deux années consécutives</a:t>
            </a:r>
          </a:p>
        </p:txBody>
      </p:sp>
      <p:sp>
        <p:nvSpPr>
          <p:cNvPr id="22" name="TextBox 22"/>
          <p:cNvSpPr txBox="1"/>
          <p:nvPr/>
        </p:nvSpPr>
        <p:spPr>
          <a:xfrm>
            <a:off x="1028700" y="3227772"/>
            <a:ext cx="4536085" cy="372794"/>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administratif</a:t>
            </a:r>
          </a:p>
        </p:txBody>
      </p:sp>
      <p:sp>
        <p:nvSpPr>
          <p:cNvPr id="23" name="TextBox 23"/>
          <p:cNvSpPr txBox="1"/>
          <p:nvPr/>
        </p:nvSpPr>
        <p:spPr>
          <a:xfrm>
            <a:off x="6182105" y="3889341"/>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2019 - Lauriers des Collectivités Locales Prix du Jury</a:t>
            </a:r>
          </a:p>
        </p:txBody>
      </p:sp>
      <p:sp>
        <p:nvSpPr>
          <p:cNvPr id="24" name="TextBox 24"/>
          <p:cNvSpPr txBox="1"/>
          <p:nvPr/>
        </p:nvSpPr>
        <p:spPr>
          <a:xfrm>
            <a:off x="6182105" y="8176071"/>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7 communes - 1 agent CCM&amp;M</a:t>
            </a:r>
          </a:p>
        </p:txBody>
      </p:sp>
      <p:sp>
        <p:nvSpPr>
          <p:cNvPr id="25" name="TextBox 25"/>
          <p:cNvSpPr txBox="1"/>
          <p:nvPr/>
        </p:nvSpPr>
        <p:spPr>
          <a:xfrm>
            <a:off x="1028700" y="3882331"/>
            <a:ext cx="4536085" cy="372794"/>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Ressources Humaines</a:t>
            </a:r>
          </a:p>
        </p:txBody>
      </p:sp>
      <p:sp>
        <p:nvSpPr>
          <p:cNvPr id="26" name="TextBox 26"/>
          <p:cNvSpPr txBox="1"/>
          <p:nvPr/>
        </p:nvSpPr>
        <p:spPr>
          <a:xfrm>
            <a:off x="1028700" y="8169061"/>
            <a:ext cx="4536085" cy="763319"/>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de “facturation assainissement”</a:t>
            </a:r>
          </a:p>
        </p:txBody>
      </p:sp>
      <p:sp>
        <p:nvSpPr>
          <p:cNvPr id="27" name="TextBox 27"/>
          <p:cNvSpPr txBox="1"/>
          <p:nvPr/>
        </p:nvSpPr>
        <p:spPr>
          <a:xfrm>
            <a:off x="6182105" y="4616157"/>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44 communes - CC Bassin de Pompey</a:t>
            </a:r>
          </a:p>
        </p:txBody>
      </p:sp>
      <p:sp>
        <p:nvSpPr>
          <p:cNvPr id="28" name="TextBox 28"/>
          <p:cNvSpPr txBox="1"/>
          <p:nvPr/>
        </p:nvSpPr>
        <p:spPr>
          <a:xfrm>
            <a:off x="1028700" y="4566080"/>
            <a:ext cx="4536085" cy="1153844"/>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pour l’Administration du Droit des Sols</a:t>
            </a:r>
          </a:p>
        </p:txBody>
      </p:sp>
      <p:sp>
        <p:nvSpPr>
          <p:cNvPr id="29" name="TextBox 29"/>
          <p:cNvSpPr txBox="1"/>
          <p:nvPr/>
        </p:nvSpPr>
        <p:spPr>
          <a:xfrm>
            <a:off x="6182105" y="6062825"/>
            <a:ext cx="11302489" cy="701675"/>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3 communes et 2 syndicats- 17 agents (24 agents peuvent être mis à disposition)</a:t>
            </a:r>
          </a:p>
          <a:p>
            <a:pPr algn="l">
              <a:lnSpc>
                <a:spcPts val="2800"/>
              </a:lnSpc>
            </a:pPr>
            <a:endParaRPr lang="en-US" sz="2000">
              <a:solidFill>
                <a:srgbClr val="000000"/>
              </a:solidFill>
              <a:latin typeface="Lato"/>
              <a:ea typeface="Lato"/>
              <a:cs typeface="Lato"/>
              <a:sym typeface="Lato"/>
            </a:endParaRPr>
          </a:p>
        </p:txBody>
      </p:sp>
      <p:sp>
        <p:nvSpPr>
          <p:cNvPr id="30" name="TextBox 30"/>
          <p:cNvSpPr txBox="1"/>
          <p:nvPr/>
        </p:nvSpPr>
        <p:spPr>
          <a:xfrm>
            <a:off x="6182105" y="7149280"/>
            <a:ext cx="11302489" cy="349250"/>
          </a:xfrm>
          <a:prstGeom prst="rect">
            <a:avLst/>
          </a:prstGeom>
        </p:spPr>
        <p:txBody>
          <a:bodyPr lIns="0" tIns="0" rIns="0" bIns="0" rtlCol="0" anchor="t">
            <a:spAutoFit/>
          </a:bodyPr>
          <a:lstStyle/>
          <a:p>
            <a:pPr algn="l">
              <a:lnSpc>
                <a:spcPts val="2800"/>
              </a:lnSpc>
            </a:pPr>
            <a:r>
              <a:rPr lang="en-US" sz="2000">
                <a:solidFill>
                  <a:srgbClr val="000000"/>
                </a:solidFill>
                <a:latin typeface="Lato"/>
                <a:ea typeface="Lato"/>
                <a:cs typeface="Lato"/>
                <a:sym typeface="Lato"/>
              </a:rPr>
              <a:t>8 communes- 1 agent de prévention CCM&amp;M</a:t>
            </a:r>
          </a:p>
        </p:txBody>
      </p:sp>
      <p:sp>
        <p:nvSpPr>
          <p:cNvPr id="31" name="TextBox 31"/>
          <p:cNvSpPr txBox="1"/>
          <p:nvPr/>
        </p:nvSpPr>
        <p:spPr>
          <a:xfrm>
            <a:off x="1028700" y="5929475"/>
            <a:ext cx="4536085" cy="763319"/>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“attractivité éducative”</a:t>
            </a:r>
          </a:p>
        </p:txBody>
      </p:sp>
      <p:sp>
        <p:nvSpPr>
          <p:cNvPr id="32" name="TextBox 32"/>
          <p:cNvSpPr txBox="1"/>
          <p:nvPr/>
        </p:nvSpPr>
        <p:spPr>
          <a:xfrm>
            <a:off x="1028700" y="7015930"/>
            <a:ext cx="4536085" cy="763319"/>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Service commun “prévention des risques professionnels”</a:t>
            </a:r>
          </a:p>
        </p:txBody>
      </p:sp>
      <p:sp>
        <p:nvSpPr>
          <p:cNvPr id="33" name="TextBox 33"/>
          <p:cNvSpPr txBox="1"/>
          <p:nvPr/>
        </p:nvSpPr>
        <p:spPr>
          <a:xfrm>
            <a:off x="8809036" y="436277"/>
            <a:ext cx="9209810" cy="1086939"/>
          </a:xfrm>
          <a:prstGeom prst="rect">
            <a:avLst/>
          </a:prstGeom>
        </p:spPr>
        <p:txBody>
          <a:bodyPr lIns="0" tIns="0" rIns="0" bIns="0" rtlCol="0" anchor="t">
            <a:spAutoFit/>
          </a:bodyPr>
          <a:lstStyle/>
          <a:p>
            <a:pPr algn="l">
              <a:lnSpc>
                <a:spcPts val="8864"/>
              </a:lnSpc>
            </a:pPr>
            <a:r>
              <a:rPr lang="en-US" sz="6332">
                <a:solidFill>
                  <a:srgbClr val="E2D922"/>
                </a:solidFill>
                <a:latin typeface="Montserrat Bold"/>
                <a:ea typeface="Montserrat Bold"/>
                <a:cs typeface="Montserrat Bold"/>
                <a:sym typeface="Montserrat Bold"/>
              </a:rPr>
              <a:t>MUTUALISATION</a:t>
            </a:r>
          </a:p>
        </p:txBody>
      </p:sp>
      <p:sp>
        <p:nvSpPr>
          <p:cNvPr id="34" name="TextBox 34"/>
          <p:cNvSpPr txBox="1"/>
          <p:nvPr/>
        </p:nvSpPr>
        <p:spPr>
          <a:xfrm>
            <a:off x="7404387" y="291555"/>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17</a:t>
            </a:r>
          </a:p>
        </p:txBody>
      </p:sp>
      <p:sp>
        <p:nvSpPr>
          <p:cNvPr id="35" name="Freeform 35"/>
          <p:cNvSpPr/>
          <p:nvPr/>
        </p:nvSpPr>
        <p:spPr>
          <a:xfrm>
            <a:off x="410171" y="1972737"/>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6" name="Freeform 36"/>
          <p:cNvSpPr/>
          <p:nvPr/>
        </p:nvSpPr>
        <p:spPr>
          <a:xfrm>
            <a:off x="410171" y="2561172"/>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7" name="Freeform 37"/>
          <p:cNvSpPr/>
          <p:nvPr/>
        </p:nvSpPr>
        <p:spPr>
          <a:xfrm>
            <a:off x="410171" y="3215731"/>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8" name="Freeform 38"/>
          <p:cNvSpPr/>
          <p:nvPr/>
        </p:nvSpPr>
        <p:spPr>
          <a:xfrm>
            <a:off x="410171" y="3869782"/>
            <a:ext cx="392568" cy="368300"/>
          </a:xfrm>
          <a:custGeom>
            <a:avLst/>
            <a:gdLst/>
            <a:ahLst/>
            <a:cxnLst/>
            <a:rect l="l" t="t" r="r" b="b"/>
            <a:pathLst>
              <a:path w="392568" h="368300">
                <a:moveTo>
                  <a:pt x="0" y="0"/>
                </a:moveTo>
                <a:lnTo>
                  <a:pt x="392568" y="0"/>
                </a:lnTo>
                <a:lnTo>
                  <a:pt x="392568" y="368300"/>
                </a:lnTo>
                <a:lnTo>
                  <a:pt x="0" y="36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39" name="Freeform 39"/>
          <p:cNvSpPr/>
          <p:nvPr/>
        </p:nvSpPr>
        <p:spPr>
          <a:xfrm>
            <a:off x="410171" y="4959350"/>
            <a:ext cx="392568" cy="368300"/>
          </a:xfrm>
          <a:custGeom>
            <a:avLst/>
            <a:gdLst/>
            <a:ahLst/>
            <a:cxnLst/>
            <a:rect l="l" t="t" r="r" b="b"/>
            <a:pathLst>
              <a:path w="392568" h="368300">
                <a:moveTo>
                  <a:pt x="0" y="0"/>
                </a:moveTo>
                <a:lnTo>
                  <a:pt x="392568" y="0"/>
                </a:lnTo>
                <a:lnTo>
                  <a:pt x="392568" y="368300"/>
                </a:lnTo>
                <a:lnTo>
                  <a:pt x="0" y="36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0" name="Freeform 40"/>
          <p:cNvSpPr/>
          <p:nvPr/>
        </p:nvSpPr>
        <p:spPr>
          <a:xfrm>
            <a:off x="410171" y="6110450"/>
            <a:ext cx="392568" cy="368300"/>
          </a:xfrm>
          <a:custGeom>
            <a:avLst/>
            <a:gdLst/>
            <a:ahLst/>
            <a:cxnLst/>
            <a:rect l="l" t="t" r="r" b="b"/>
            <a:pathLst>
              <a:path w="392568" h="368300">
                <a:moveTo>
                  <a:pt x="0" y="0"/>
                </a:moveTo>
                <a:lnTo>
                  <a:pt x="392568" y="0"/>
                </a:lnTo>
                <a:lnTo>
                  <a:pt x="392568" y="368300"/>
                </a:lnTo>
                <a:lnTo>
                  <a:pt x="0" y="36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1" name="Freeform 41"/>
          <p:cNvSpPr/>
          <p:nvPr/>
        </p:nvSpPr>
        <p:spPr>
          <a:xfrm>
            <a:off x="410171" y="7196905"/>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2" name="Freeform 42"/>
          <p:cNvSpPr/>
          <p:nvPr/>
        </p:nvSpPr>
        <p:spPr>
          <a:xfrm>
            <a:off x="410171" y="8346256"/>
            <a:ext cx="392568" cy="368300"/>
          </a:xfrm>
          <a:custGeom>
            <a:avLst/>
            <a:gdLst/>
            <a:ahLst/>
            <a:cxnLst/>
            <a:rect l="l" t="t" r="r" b="b"/>
            <a:pathLst>
              <a:path w="392568" h="368300">
                <a:moveTo>
                  <a:pt x="0" y="0"/>
                </a:moveTo>
                <a:lnTo>
                  <a:pt x="392568" y="0"/>
                </a:lnTo>
                <a:lnTo>
                  <a:pt x="392568" y="368300"/>
                </a:lnTo>
                <a:lnTo>
                  <a:pt x="0" y="36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43" name="Freeform 43"/>
          <p:cNvSpPr/>
          <p:nvPr/>
        </p:nvSpPr>
        <p:spPr>
          <a:xfrm>
            <a:off x="410171" y="9160915"/>
            <a:ext cx="392568" cy="368300"/>
          </a:xfrm>
          <a:custGeom>
            <a:avLst/>
            <a:gdLst/>
            <a:ahLst/>
            <a:cxnLst/>
            <a:rect l="l" t="t" r="r" b="b"/>
            <a:pathLst>
              <a:path w="392568" h="368300">
                <a:moveTo>
                  <a:pt x="0" y="0"/>
                </a:moveTo>
                <a:lnTo>
                  <a:pt x="392568" y="0"/>
                </a:lnTo>
                <a:lnTo>
                  <a:pt x="392568" y="368300"/>
                </a:lnTo>
                <a:lnTo>
                  <a:pt x="0" y="36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44" name="Group 44"/>
          <p:cNvGrpSpPr/>
          <p:nvPr/>
        </p:nvGrpSpPr>
        <p:grpSpPr>
          <a:xfrm>
            <a:off x="12434931" y="-28148"/>
            <a:ext cx="5853069" cy="571652"/>
            <a:chOff x="0" y="0"/>
            <a:chExt cx="1448486" cy="141469"/>
          </a:xfrm>
        </p:grpSpPr>
        <p:sp>
          <p:nvSpPr>
            <p:cNvPr id="45" name="Freeform 45"/>
            <p:cNvSpPr/>
            <p:nvPr/>
          </p:nvSpPr>
          <p:spPr>
            <a:xfrm>
              <a:off x="0" y="0"/>
              <a:ext cx="1448486" cy="141469"/>
            </a:xfrm>
            <a:custGeom>
              <a:avLst/>
              <a:gdLst/>
              <a:ahLst/>
              <a:cxnLst/>
              <a:rect l="l" t="t" r="r" b="b"/>
              <a:pathLst>
                <a:path w="1448486" h="141469">
                  <a:moveTo>
                    <a:pt x="6614" y="0"/>
                  </a:moveTo>
                  <a:lnTo>
                    <a:pt x="1441873" y="0"/>
                  </a:lnTo>
                  <a:cubicBezTo>
                    <a:pt x="1445525" y="0"/>
                    <a:pt x="1448486" y="2961"/>
                    <a:pt x="1448486" y="6614"/>
                  </a:cubicBezTo>
                  <a:lnTo>
                    <a:pt x="1448486" y="134856"/>
                  </a:lnTo>
                  <a:cubicBezTo>
                    <a:pt x="1448486" y="136610"/>
                    <a:pt x="1447790" y="138292"/>
                    <a:pt x="1446549" y="139532"/>
                  </a:cubicBezTo>
                  <a:cubicBezTo>
                    <a:pt x="1445309" y="140773"/>
                    <a:pt x="1443627" y="141469"/>
                    <a:pt x="1441873" y="141469"/>
                  </a:cubicBezTo>
                  <a:lnTo>
                    <a:pt x="6614" y="141469"/>
                  </a:lnTo>
                  <a:cubicBezTo>
                    <a:pt x="2961" y="141469"/>
                    <a:pt x="0" y="138508"/>
                    <a:pt x="0" y="134856"/>
                  </a:cubicBezTo>
                  <a:lnTo>
                    <a:pt x="0" y="6614"/>
                  </a:lnTo>
                  <a:cubicBezTo>
                    <a:pt x="0" y="2961"/>
                    <a:pt x="2961" y="0"/>
                    <a:pt x="6614" y="0"/>
                  </a:cubicBezTo>
                  <a:close/>
                </a:path>
              </a:pathLst>
            </a:custGeom>
            <a:solidFill>
              <a:srgbClr val="F4F3F3"/>
            </a:solidFill>
          </p:spPr>
          <p:txBody>
            <a:bodyPr/>
            <a:lstStyle/>
            <a:p>
              <a:endParaRPr lang="fr-FR"/>
            </a:p>
          </p:txBody>
        </p:sp>
        <p:sp>
          <p:nvSpPr>
            <p:cNvPr id="46" name="TextBox 46"/>
            <p:cNvSpPr txBox="1"/>
            <p:nvPr/>
          </p:nvSpPr>
          <p:spPr>
            <a:xfrm>
              <a:off x="0" y="-38100"/>
              <a:ext cx="1448486" cy="179569"/>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47"/>
          <p:cNvSpPr txBox="1"/>
          <p:nvPr/>
        </p:nvSpPr>
        <p:spPr>
          <a:xfrm>
            <a:off x="12509612" y="111311"/>
            <a:ext cx="5778388" cy="264160"/>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pen Sans 2"/>
                <a:ea typeface="Open Sans 2"/>
                <a:cs typeface="Open Sans 2"/>
                <a:sym typeface="Open Sans 2"/>
              </a:rPr>
              <a:t>Contact : Sandrine MANSION / mansion@cc-madetmoselle.fr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742685"/>
            <a:ext cx="18288000" cy="2544315"/>
            <a:chOff x="0" y="0"/>
            <a:chExt cx="4816593" cy="670108"/>
          </a:xfrm>
        </p:grpSpPr>
        <p:sp>
          <p:nvSpPr>
            <p:cNvPr id="3" name="Freeform 3"/>
            <p:cNvSpPr/>
            <p:nvPr/>
          </p:nvSpPr>
          <p:spPr>
            <a:xfrm>
              <a:off x="0" y="0"/>
              <a:ext cx="4816592" cy="670108"/>
            </a:xfrm>
            <a:custGeom>
              <a:avLst/>
              <a:gdLst/>
              <a:ahLst/>
              <a:cxnLst/>
              <a:rect l="l" t="t" r="r" b="b"/>
              <a:pathLst>
                <a:path w="4816592" h="670108">
                  <a:moveTo>
                    <a:pt x="0" y="0"/>
                  </a:moveTo>
                  <a:lnTo>
                    <a:pt x="4816592" y="0"/>
                  </a:lnTo>
                  <a:lnTo>
                    <a:pt x="4816592" y="670108"/>
                  </a:lnTo>
                  <a:lnTo>
                    <a:pt x="0" y="670108"/>
                  </a:lnTo>
                  <a:close/>
                </a:path>
              </a:pathLst>
            </a:custGeom>
            <a:solidFill>
              <a:srgbClr val="202020"/>
            </a:solidFill>
          </p:spPr>
          <p:txBody>
            <a:bodyPr/>
            <a:lstStyle/>
            <a:p>
              <a:endParaRPr lang="fr-FR"/>
            </a:p>
          </p:txBody>
        </p:sp>
        <p:sp>
          <p:nvSpPr>
            <p:cNvPr id="4" name="TextBox 4"/>
            <p:cNvSpPr txBox="1"/>
            <p:nvPr/>
          </p:nvSpPr>
          <p:spPr>
            <a:xfrm>
              <a:off x="0" y="-38100"/>
              <a:ext cx="4816593" cy="70820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123319" y="1115465"/>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878648" y="1635929"/>
            <a:ext cx="6675896" cy="6098323"/>
            <a:chOff x="0" y="0"/>
            <a:chExt cx="1724097" cy="1574935"/>
          </a:xfrm>
        </p:grpSpPr>
        <p:sp>
          <p:nvSpPr>
            <p:cNvPr id="9" name="Freeform 9"/>
            <p:cNvSpPr/>
            <p:nvPr/>
          </p:nvSpPr>
          <p:spPr>
            <a:xfrm>
              <a:off x="0" y="0"/>
              <a:ext cx="1724097" cy="1574935"/>
            </a:xfrm>
            <a:custGeom>
              <a:avLst/>
              <a:gdLst/>
              <a:ahLst/>
              <a:cxnLst/>
              <a:rect l="l" t="t" r="r" b="b"/>
              <a:pathLst>
                <a:path w="1724097" h="1574935">
                  <a:moveTo>
                    <a:pt x="0" y="0"/>
                  </a:moveTo>
                  <a:lnTo>
                    <a:pt x="1724097" y="0"/>
                  </a:lnTo>
                  <a:lnTo>
                    <a:pt x="1724097" y="1574935"/>
                  </a:lnTo>
                  <a:lnTo>
                    <a:pt x="0" y="1574935"/>
                  </a:lnTo>
                  <a:close/>
                </a:path>
              </a:pathLst>
            </a:custGeom>
            <a:solidFill>
              <a:srgbClr val="FFFFFF"/>
            </a:solidFill>
          </p:spPr>
          <p:txBody>
            <a:bodyPr/>
            <a:lstStyle/>
            <a:p>
              <a:endParaRPr lang="fr-FR"/>
            </a:p>
          </p:txBody>
        </p:sp>
        <p:sp>
          <p:nvSpPr>
            <p:cNvPr id="10" name="TextBox 10"/>
            <p:cNvSpPr txBox="1"/>
            <p:nvPr/>
          </p:nvSpPr>
          <p:spPr>
            <a:xfrm>
              <a:off x="0" y="-19050"/>
              <a:ext cx="1724097" cy="1593985"/>
            </a:xfrm>
            <a:prstGeom prst="rect">
              <a:avLst/>
            </a:prstGeom>
          </p:spPr>
          <p:txBody>
            <a:bodyPr lIns="98748" tIns="98748" rIns="98748" bIns="98748" rtlCol="0" anchor="ctr"/>
            <a:lstStyle/>
            <a:p>
              <a:pPr algn="ctr">
                <a:lnSpc>
                  <a:spcPts val="1499"/>
                </a:lnSpc>
              </a:pPr>
              <a:endParaRPr/>
            </a:p>
          </p:txBody>
        </p:sp>
      </p:grpSp>
      <p:grpSp>
        <p:nvGrpSpPr>
          <p:cNvPr id="11" name="Group 11"/>
          <p:cNvGrpSpPr/>
          <p:nvPr/>
        </p:nvGrpSpPr>
        <p:grpSpPr>
          <a:xfrm>
            <a:off x="9527429" y="1635929"/>
            <a:ext cx="7564908" cy="6098323"/>
            <a:chOff x="0" y="0"/>
            <a:chExt cx="1953691" cy="1574935"/>
          </a:xfrm>
        </p:grpSpPr>
        <p:sp>
          <p:nvSpPr>
            <p:cNvPr id="12" name="Freeform 12"/>
            <p:cNvSpPr/>
            <p:nvPr/>
          </p:nvSpPr>
          <p:spPr>
            <a:xfrm>
              <a:off x="0" y="0"/>
              <a:ext cx="1953691" cy="1574935"/>
            </a:xfrm>
            <a:custGeom>
              <a:avLst/>
              <a:gdLst/>
              <a:ahLst/>
              <a:cxnLst/>
              <a:rect l="l" t="t" r="r" b="b"/>
              <a:pathLst>
                <a:path w="1953691" h="1574935">
                  <a:moveTo>
                    <a:pt x="0" y="0"/>
                  </a:moveTo>
                  <a:lnTo>
                    <a:pt x="1953691" y="0"/>
                  </a:lnTo>
                  <a:lnTo>
                    <a:pt x="1953691" y="1574935"/>
                  </a:lnTo>
                  <a:lnTo>
                    <a:pt x="0" y="1574935"/>
                  </a:lnTo>
                  <a:close/>
                </a:path>
              </a:pathLst>
            </a:custGeom>
            <a:solidFill>
              <a:srgbClr val="FFFFFF"/>
            </a:solidFill>
          </p:spPr>
          <p:txBody>
            <a:bodyPr/>
            <a:lstStyle/>
            <a:p>
              <a:endParaRPr lang="fr-FR"/>
            </a:p>
          </p:txBody>
        </p:sp>
        <p:sp>
          <p:nvSpPr>
            <p:cNvPr id="13" name="TextBox 13"/>
            <p:cNvSpPr txBox="1"/>
            <p:nvPr/>
          </p:nvSpPr>
          <p:spPr>
            <a:xfrm>
              <a:off x="0" y="-19050"/>
              <a:ext cx="1953691" cy="1593985"/>
            </a:xfrm>
            <a:prstGeom prst="rect">
              <a:avLst/>
            </a:prstGeom>
          </p:spPr>
          <p:txBody>
            <a:bodyPr lIns="98748" tIns="98748" rIns="98748" bIns="98748" rtlCol="0" anchor="ctr"/>
            <a:lstStyle/>
            <a:p>
              <a:pPr algn="ctr">
                <a:lnSpc>
                  <a:spcPts val="1499"/>
                </a:lnSpc>
              </a:pPr>
              <a:endParaRPr/>
            </a:p>
          </p:txBody>
        </p:sp>
      </p:grpSp>
      <p:grpSp>
        <p:nvGrpSpPr>
          <p:cNvPr id="14" name="Group 14"/>
          <p:cNvGrpSpPr/>
          <p:nvPr/>
        </p:nvGrpSpPr>
        <p:grpSpPr>
          <a:xfrm>
            <a:off x="1878648" y="6333728"/>
            <a:ext cx="2758006" cy="3011337"/>
            <a:chOff x="0" y="0"/>
            <a:chExt cx="698500" cy="762659"/>
          </a:xfrm>
        </p:grpSpPr>
        <p:sp>
          <p:nvSpPr>
            <p:cNvPr id="15" name="Freeform 15"/>
            <p:cNvSpPr/>
            <p:nvPr/>
          </p:nvSpPr>
          <p:spPr>
            <a:xfrm>
              <a:off x="0" y="0"/>
              <a:ext cx="698500" cy="762660"/>
            </a:xfrm>
            <a:custGeom>
              <a:avLst/>
              <a:gdLst/>
              <a:ahLst/>
              <a:cxnLst/>
              <a:rect l="l" t="t" r="r" b="b"/>
              <a:pathLst>
                <a:path w="698500" h="762660">
                  <a:moveTo>
                    <a:pt x="349250" y="0"/>
                  </a:moveTo>
                  <a:lnTo>
                    <a:pt x="698500" y="203200"/>
                  </a:lnTo>
                  <a:lnTo>
                    <a:pt x="698500" y="559460"/>
                  </a:lnTo>
                  <a:lnTo>
                    <a:pt x="349250" y="762660"/>
                  </a:lnTo>
                  <a:lnTo>
                    <a:pt x="0" y="559460"/>
                  </a:lnTo>
                  <a:lnTo>
                    <a:pt x="0" y="203200"/>
                  </a:lnTo>
                  <a:lnTo>
                    <a:pt x="349250" y="0"/>
                  </a:lnTo>
                  <a:close/>
                </a:path>
              </a:pathLst>
            </a:custGeom>
            <a:solidFill>
              <a:srgbClr val="E2D922"/>
            </a:solidFill>
            <a:ln w="12700">
              <a:solidFill>
                <a:srgbClr val="000000"/>
              </a:solidFill>
            </a:ln>
          </p:spPr>
          <p:txBody>
            <a:bodyPr/>
            <a:lstStyle/>
            <a:p>
              <a:endParaRPr lang="fr-FR"/>
            </a:p>
          </p:txBody>
        </p:sp>
      </p:grpSp>
      <p:grpSp>
        <p:nvGrpSpPr>
          <p:cNvPr id="16" name="Group 16"/>
          <p:cNvGrpSpPr/>
          <p:nvPr/>
        </p:nvGrpSpPr>
        <p:grpSpPr>
          <a:xfrm>
            <a:off x="9527429" y="6333728"/>
            <a:ext cx="2758006" cy="3011337"/>
            <a:chOff x="0" y="0"/>
            <a:chExt cx="698500" cy="762659"/>
          </a:xfrm>
        </p:grpSpPr>
        <p:sp>
          <p:nvSpPr>
            <p:cNvPr id="17" name="Freeform 17"/>
            <p:cNvSpPr/>
            <p:nvPr/>
          </p:nvSpPr>
          <p:spPr>
            <a:xfrm>
              <a:off x="0" y="0"/>
              <a:ext cx="698500" cy="762660"/>
            </a:xfrm>
            <a:custGeom>
              <a:avLst/>
              <a:gdLst/>
              <a:ahLst/>
              <a:cxnLst/>
              <a:rect l="l" t="t" r="r" b="b"/>
              <a:pathLst>
                <a:path w="698500" h="762660">
                  <a:moveTo>
                    <a:pt x="349250" y="0"/>
                  </a:moveTo>
                  <a:lnTo>
                    <a:pt x="698500" y="203200"/>
                  </a:lnTo>
                  <a:lnTo>
                    <a:pt x="698500" y="559460"/>
                  </a:lnTo>
                  <a:lnTo>
                    <a:pt x="349250" y="762660"/>
                  </a:lnTo>
                  <a:lnTo>
                    <a:pt x="0" y="559460"/>
                  </a:lnTo>
                  <a:lnTo>
                    <a:pt x="0" y="203200"/>
                  </a:lnTo>
                  <a:lnTo>
                    <a:pt x="349250" y="0"/>
                  </a:lnTo>
                  <a:close/>
                </a:path>
              </a:pathLst>
            </a:custGeom>
            <a:solidFill>
              <a:srgbClr val="E2D922"/>
            </a:solidFill>
            <a:ln w="12700">
              <a:solidFill>
                <a:srgbClr val="000000"/>
              </a:solidFill>
            </a:ln>
          </p:spPr>
          <p:txBody>
            <a:bodyPr/>
            <a:lstStyle/>
            <a:p>
              <a:endParaRPr lang="fr-FR"/>
            </a:p>
          </p:txBody>
        </p:sp>
      </p:grpSp>
      <p:sp>
        <p:nvSpPr>
          <p:cNvPr id="18" name="Freeform 18"/>
          <p:cNvSpPr/>
          <p:nvPr/>
        </p:nvSpPr>
        <p:spPr>
          <a:xfrm>
            <a:off x="2629625" y="7211370"/>
            <a:ext cx="1256053" cy="1256053"/>
          </a:xfrm>
          <a:custGeom>
            <a:avLst/>
            <a:gdLst/>
            <a:ahLst/>
            <a:cxnLst/>
            <a:rect l="l" t="t" r="r" b="b"/>
            <a:pathLst>
              <a:path w="1256053" h="1256053">
                <a:moveTo>
                  <a:pt x="0" y="0"/>
                </a:moveTo>
                <a:lnTo>
                  <a:pt x="1256052" y="0"/>
                </a:lnTo>
                <a:lnTo>
                  <a:pt x="1256052" y="1256053"/>
                </a:lnTo>
                <a:lnTo>
                  <a:pt x="0" y="12560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9" name="Freeform 19"/>
          <p:cNvSpPr/>
          <p:nvPr/>
        </p:nvSpPr>
        <p:spPr>
          <a:xfrm>
            <a:off x="10336898" y="7269862"/>
            <a:ext cx="1139068" cy="1139068"/>
          </a:xfrm>
          <a:custGeom>
            <a:avLst/>
            <a:gdLst/>
            <a:ahLst/>
            <a:cxnLst/>
            <a:rect l="l" t="t" r="r" b="b"/>
            <a:pathLst>
              <a:path w="1139068" h="1139068">
                <a:moveTo>
                  <a:pt x="0" y="0"/>
                </a:moveTo>
                <a:lnTo>
                  <a:pt x="1139068" y="0"/>
                </a:lnTo>
                <a:lnTo>
                  <a:pt x="1139068" y="1139068"/>
                </a:lnTo>
                <a:lnTo>
                  <a:pt x="0" y="1139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20" name="TextBox 20"/>
          <p:cNvSpPr txBox="1"/>
          <p:nvPr/>
        </p:nvSpPr>
        <p:spPr>
          <a:xfrm>
            <a:off x="2223281" y="1890326"/>
            <a:ext cx="5995477"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MUTUALISATION À LA CARTE</a:t>
            </a:r>
          </a:p>
        </p:txBody>
      </p:sp>
      <p:sp>
        <p:nvSpPr>
          <p:cNvPr id="21" name="TextBox 21"/>
          <p:cNvSpPr txBox="1"/>
          <p:nvPr/>
        </p:nvSpPr>
        <p:spPr>
          <a:xfrm>
            <a:off x="10140403" y="1890326"/>
            <a:ext cx="5995477" cy="306705"/>
          </a:xfrm>
          <a:prstGeom prst="rect">
            <a:avLst/>
          </a:prstGeom>
        </p:spPr>
        <p:txBody>
          <a:bodyPr lIns="0" tIns="0" rIns="0" bIns="0" rtlCol="0" anchor="t">
            <a:spAutoFit/>
          </a:bodyPr>
          <a:lstStyle/>
          <a:p>
            <a:pPr algn="l">
              <a:lnSpc>
                <a:spcPts val="2520"/>
              </a:lnSpc>
            </a:pPr>
            <a:r>
              <a:rPr lang="en-US" sz="1800">
                <a:solidFill>
                  <a:srgbClr val="000000"/>
                </a:solidFill>
                <a:latin typeface="Montserrat Bold"/>
                <a:ea typeface="Montserrat Bold"/>
                <a:cs typeface="Montserrat Bold"/>
                <a:sym typeface="Montserrat Bold"/>
              </a:rPr>
              <a:t>MUTUALISATION DES MOYENS</a:t>
            </a:r>
          </a:p>
        </p:txBody>
      </p:sp>
      <p:sp>
        <p:nvSpPr>
          <p:cNvPr id="22" name="TextBox 22"/>
          <p:cNvSpPr txBox="1"/>
          <p:nvPr/>
        </p:nvSpPr>
        <p:spPr>
          <a:xfrm>
            <a:off x="2433349" y="423318"/>
            <a:ext cx="9209810" cy="1086939"/>
          </a:xfrm>
          <a:prstGeom prst="rect">
            <a:avLst/>
          </a:prstGeom>
        </p:spPr>
        <p:txBody>
          <a:bodyPr lIns="0" tIns="0" rIns="0" bIns="0" rtlCol="0" anchor="t">
            <a:spAutoFit/>
          </a:bodyPr>
          <a:lstStyle/>
          <a:p>
            <a:pPr algn="l">
              <a:lnSpc>
                <a:spcPts val="8864"/>
              </a:lnSpc>
            </a:pPr>
            <a:r>
              <a:rPr lang="en-US" sz="6332">
                <a:solidFill>
                  <a:srgbClr val="E2D922"/>
                </a:solidFill>
                <a:latin typeface="Montserrat Bold"/>
                <a:ea typeface="Montserrat Bold"/>
                <a:cs typeface="Montserrat Bold"/>
                <a:sym typeface="Montserrat Bold"/>
              </a:rPr>
              <a:t>MUTUALISATION</a:t>
            </a:r>
          </a:p>
        </p:txBody>
      </p:sp>
      <p:sp>
        <p:nvSpPr>
          <p:cNvPr id="23" name="TextBox 23"/>
          <p:cNvSpPr txBox="1"/>
          <p:nvPr/>
        </p:nvSpPr>
        <p:spPr>
          <a:xfrm>
            <a:off x="1028700" y="278596"/>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17</a:t>
            </a:r>
          </a:p>
        </p:txBody>
      </p:sp>
      <p:sp>
        <p:nvSpPr>
          <p:cNvPr id="24" name="TextBox 24"/>
          <p:cNvSpPr txBox="1"/>
          <p:nvPr/>
        </p:nvSpPr>
        <p:spPr>
          <a:xfrm>
            <a:off x="2223281" y="2399540"/>
            <a:ext cx="5995477" cy="3440430"/>
          </a:xfrm>
          <a:prstGeom prst="rect">
            <a:avLst/>
          </a:prstGeom>
        </p:spPr>
        <p:txBody>
          <a:bodyPr lIns="0" tIns="0" rIns="0" bIns="0" rtlCol="0" anchor="t">
            <a:spAutoFit/>
          </a:bodyPr>
          <a:lstStyle/>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Assurer </a:t>
            </a:r>
            <a:r>
              <a:rPr lang="en-US" sz="1800">
                <a:solidFill>
                  <a:srgbClr val="000000"/>
                </a:solidFill>
                <a:latin typeface="Open Sans 1"/>
                <a:ea typeface="Open Sans 1"/>
                <a:cs typeface="Open Sans 1"/>
                <a:sym typeface="Open Sans 1"/>
              </a:rPr>
              <a:t>une meilleure continuité du service par des remplacements.</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Meilleure attractivité</a:t>
            </a:r>
            <a:r>
              <a:rPr lang="en-US" sz="1800">
                <a:solidFill>
                  <a:srgbClr val="000000"/>
                </a:solidFill>
                <a:latin typeface="Open Sans 1"/>
                <a:ea typeface="Open Sans 1"/>
                <a:cs typeface="Open Sans 1"/>
                <a:sym typeface="Open Sans 1"/>
              </a:rPr>
              <a:t> des postes par la création de temps complets.</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Meilleure formation</a:t>
            </a:r>
            <a:r>
              <a:rPr lang="en-US" sz="1800">
                <a:solidFill>
                  <a:srgbClr val="000000"/>
                </a:solidFill>
                <a:latin typeface="Open Sans 1"/>
                <a:ea typeface="Open Sans 1"/>
                <a:cs typeface="Open Sans 1"/>
                <a:sym typeface="Open Sans 1"/>
              </a:rPr>
              <a:t> et professionnalisation des agents.</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Motivation </a:t>
            </a:r>
            <a:r>
              <a:rPr lang="en-US" sz="1800">
                <a:solidFill>
                  <a:srgbClr val="000000"/>
                </a:solidFill>
                <a:latin typeface="Open Sans 1"/>
                <a:ea typeface="Open Sans 1"/>
                <a:cs typeface="Open Sans 1"/>
                <a:sym typeface="Open Sans 1"/>
              </a:rPr>
              <a:t>pour les agents : intégration dans une équipe, plan de formation adapté, évolution de carrière, mobilité interne plus importante…</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Encadrement</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Prévention </a:t>
            </a:r>
            <a:r>
              <a:rPr lang="en-US" sz="1800">
                <a:solidFill>
                  <a:srgbClr val="000000"/>
                </a:solidFill>
                <a:latin typeface="Open Sans 1"/>
                <a:ea typeface="Open Sans 1"/>
                <a:cs typeface="Open Sans 1"/>
                <a:sym typeface="Open Sans 1"/>
              </a:rPr>
              <a:t>des risques professionnels</a:t>
            </a:r>
          </a:p>
        </p:txBody>
      </p:sp>
      <p:sp>
        <p:nvSpPr>
          <p:cNvPr id="25" name="TextBox 25"/>
          <p:cNvSpPr txBox="1"/>
          <p:nvPr/>
        </p:nvSpPr>
        <p:spPr>
          <a:xfrm>
            <a:off x="9867639" y="2263319"/>
            <a:ext cx="7066331" cy="4069080"/>
          </a:xfrm>
          <a:prstGeom prst="rect">
            <a:avLst/>
          </a:prstGeom>
        </p:spPr>
        <p:txBody>
          <a:bodyPr lIns="0" tIns="0" rIns="0" bIns="0" rtlCol="0" anchor="t">
            <a:spAutoFit/>
          </a:bodyPr>
          <a:lstStyle/>
          <a:p>
            <a:pPr marL="388620" lvl="1" indent="-194310" algn="just">
              <a:lnSpc>
                <a:spcPts val="2520"/>
              </a:lnSpc>
              <a:buFont typeface="Arial"/>
              <a:buChar char="•"/>
            </a:pPr>
            <a:r>
              <a:rPr lang="en-US" sz="1800">
                <a:solidFill>
                  <a:srgbClr val="000000"/>
                </a:solidFill>
                <a:latin typeface="Open Sans 1"/>
                <a:ea typeface="Open Sans 1"/>
                <a:cs typeface="Open Sans 1"/>
                <a:sym typeface="Open Sans 1"/>
              </a:rPr>
              <a:t>Élaboration du schéma de mutualisation 2022-2026 </a:t>
            </a:r>
          </a:p>
          <a:p>
            <a:pPr marL="388620" lvl="1" indent="-194310" algn="just">
              <a:lnSpc>
                <a:spcPts val="2520"/>
              </a:lnSpc>
              <a:buFont typeface="Arial"/>
              <a:buChar char="•"/>
            </a:pPr>
            <a:r>
              <a:rPr lang="en-US" sz="1800">
                <a:solidFill>
                  <a:srgbClr val="000000"/>
                </a:solidFill>
                <a:latin typeface="Open Sans 1"/>
                <a:ea typeface="Open Sans 1"/>
                <a:cs typeface="Open Sans 1"/>
                <a:sym typeface="Open Sans 1"/>
              </a:rPr>
              <a:t>Les axes déterminés pour 2022 - 2026 :</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Amélioration des services existants </a:t>
            </a:r>
            <a:r>
              <a:rPr lang="en-US" sz="1800">
                <a:solidFill>
                  <a:srgbClr val="000000"/>
                </a:solidFill>
                <a:latin typeface="Open Sans 1"/>
                <a:ea typeface="Open Sans 1"/>
                <a:cs typeface="Open Sans 1"/>
                <a:sym typeface="Open Sans 1"/>
              </a:rPr>
              <a:t>: spécialisation totale ou partielle des compétences et formation longue, renforcement de l’encadrement intermédiaire, valorisation des métiers et des agents et prise en compte des frais liés à leur itinérance, lutte contre la précarité / Pérennisation des emplois, poursuite de l’amélioration du suivi des services communs entre la CCM&amp;M et les communes</a:t>
            </a:r>
          </a:p>
          <a:p>
            <a:pPr marL="388620" lvl="1" indent="-194310" algn="just">
              <a:lnSpc>
                <a:spcPts val="2520"/>
              </a:lnSpc>
              <a:buFont typeface="Arial"/>
              <a:buChar char="•"/>
            </a:pPr>
            <a:r>
              <a:rPr lang="en-US" sz="1800">
                <a:solidFill>
                  <a:srgbClr val="000000"/>
                </a:solidFill>
                <a:latin typeface="Open Sans 1 Bold"/>
                <a:ea typeface="Open Sans 1 Bold"/>
                <a:cs typeface="Open Sans 1 Bold"/>
                <a:sym typeface="Open Sans 1 Bold"/>
              </a:rPr>
              <a:t>Création de nouveaux services </a:t>
            </a:r>
            <a:r>
              <a:rPr lang="en-US" sz="1800">
                <a:solidFill>
                  <a:srgbClr val="000000"/>
                </a:solidFill>
                <a:latin typeface="Open Sans 1"/>
                <a:ea typeface="Open Sans 1"/>
                <a:cs typeface="Open Sans 1"/>
                <a:sym typeface="Open Sans 1"/>
              </a:rPr>
              <a:t>: recherche de ﬁnancement et conduite de projet, service gros matériel, centrale d’achat territoriale, brigade gardes champêtres intercommunale, services informatiques, prestations de services : RH &amp; Finances</a:t>
            </a:r>
          </a:p>
        </p:txBody>
      </p:sp>
      <p:grpSp>
        <p:nvGrpSpPr>
          <p:cNvPr id="26" name="Group 26"/>
          <p:cNvGrpSpPr/>
          <p:nvPr/>
        </p:nvGrpSpPr>
        <p:grpSpPr>
          <a:xfrm>
            <a:off x="12434931" y="-28148"/>
            <a:ext cx="5853069" cy="571652"/>
            <a:chOff x="0" y="0"/>
            <a:chExt cx="1448486" cy="141469"/>
          </a:xfrm>
        </p:grpSpPr>
        <p:sp>
          <p:nvSpPr>
            <p:cNvPr id="27" name="Freeform 27"/>
            <p:cNvSpPr/>
            <p:nvPr/>
          </p:nvSpPr>
          <p:spPr>
            <a:xfrm>
              <a:off x="0" y="0"/>
              <a:ext cx="1448486" cy="141469"/>
            </a:xfrm>
            <a:custGeom>
              <a:avLst/>
              <a:gdLst/>
              <a:ahLst/>
              <a:cxnLst/>
              <a:rect l="l" t="t" r="r" b="b"/>
              <a:pathLst>
                <a:path w="1448486" h="141469">
                  <a:moveTo>
                    <a:pt x="6614" y="0"/>
                  </a:moveTo>
                  <a:lnTo>
                    <a:pt x="1441873" y="0"/>
                  </a:lnTo>
                  <a:cubicBezTo>
                    <a:pt x="1445525" y="0"/>
                    <a:pt x="1448486" y="2961"/>
                    <a:pt x="1448486" y="6614"/>
                  </a:cubicBezTo>
                  <a:lnTo>
                    <a:pt x="1448486" y="134856"/>
                  </a:lnTo>
                  <a:cubicBezTo>
                    <a:pt x="1448486" y="136610"/>
                    <a:pt x="1447790" y="138292"/>
                    <a:pt x="1446549" y="139532"/>
                  </a:cubicBezTo>
                  <a:cubicBezTo>
                    <a:pt x="1445309" y="140773"/>
                    <a:pt x="1443627" y="141469"/>
                    <a:pt x="1441873" y="141469"/>
                  </a:cubicBezTo>
                  <a:lnTo>
                    <a:pt x="6614" y="141469"/>
                  </a:lnTo>
                  <a:cubicBezTo>
                    <a:pt x="2961" y="141469"/>
                    <a:pt x="0" y="138508"/>
                    <a:pt x="0" y="134856"/>
                  </a:cubicBezTo>
                  <a:lnTo>
                    <a:pt x="0" y="6614"/>
                  </a:lnTo>
                  <a:cubicBezTo>
                    <a:pt x="0" y="2961"/>
                    <a:pt x="2961" y="0"/>
                    <a:pt x="6614" y="0"/>
                  </a:cubicBezTo>
                  <a:close/>
                </a:path>
              </a:pathLst>
            </a:custGeom>
            <a:solidFill>
              <a:srgbClr val="F4F3F3"/>
            </a:solidFill>
          </p:spPr>
          <p:txBody>
            <a:bodyPr/>
            <a:lstStyle/>
            <a:p>
              <a:endParaRPr lang="fr-FR"/>
            </a:p>
          </p:txBody>
        </p:sp>
        <p:sp>
          <p:nvSpPr>
            <p:cNvPr id="28" name="TextBox 28"/>
            <p:cNvSpPr txBox="1"/>
            <p:nvPr/>
          </p:nvSpPr>
          <p:spPr>
            <a:xfrm>
              <a:off x="0" y="-38100"/>
              <a:ext cx="1448486" cy="179569"/>
            </a:xfrm>
            <a:prstGeom prst="rect">
              <a:avLst/>
            </a:prstGeom>
          </p:spPr>
          <p:txBody>
            <a:bodyPr lIns="50800" tIns="50800" rIns="50800" bIns="50800" rtlCol="0" anchor="ctr"/>
            <a:lstStyle/>
            <a:p>
              <a:pPr algn="ctr">
                <a:lnSpc>
                  <a:spcPts val="2659"/>
                </a:lnSpc>
                <a:spcBef>
                  <a:spcPct val="0"/>
                </a:spcBef>
              </a:pPr>
              <a:endParaRPr/>
            </a:p>
          </p:txBody>
        </p:sp>
      </p:grpSp>
      <p:sp>
        <p:nvSpPr>
          <p:cNvPr id="29" name="TextBox 29"/>
          <p:cNvSpPr txBox="1"/>
          <p:nvPr/>
        </p:nvSpPr>
        <p:spPr>
          <a:xfrm>
            <a:off x="12509612" y="111311"/>
            <a:ext cx="5778388" cy="264160"/>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pen Sans 2"/>
                <a:ea typeface="Open Sans 2"/>
                <a:cs typeface="Open Sans 2"/>
                <a:sym typeface="Open Sans 2"/>
              </a:rPr>
              <a:t>Contact : Sandrine MANSION / mansion@cc-madetmoselle.fr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E2D922"/>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973621" y="6180343"/>
            <a:ext cx="6288931" cy="2446608"/>
          </a:xfrm>
          <a:custGeom>
            <a:avLst/>
            <a:gdLst/>
            <a:ahLst/>
            <a:cxnLst/>
            <a:rect l="l" t="t" r="r" b="b"/>
            <a:pathLst>
              <a:path w="6288931" h="2446608">
                <a:moveTo>
                  <a:pt x="0" y="0"/>
                </a:moveTo>
                <a:lnTo>
                  <a:pt x="6288932" y="0"/>
                </a:lnTo>
                <a:lnTo>
                  <a:pt x="6288932" y="2446608"/>
                </a:lnTo>
                <a:lnTo>
                  <a:pt x="0" y="2446608"/>
                </a:lnTo>
                <a:lnTo>
                  <a:pt x="0" y="0"/>
                </a:lnTo>
                <a:close/>
              </a:path>
            </a:pathLst>
          </a:custGeom>
          <a:blipFill>
            <a:blip r:embed="rId2"/>
            <a:stretch>
              <a:fillRect/>
            </a:stretch>
          </a:blipFill>
        </p:spPr>
        <p:txBody>
          <a:bodyPr/>
          <a:lstStyle/>
          <a:p>
            <a:endParaRPr lang="fr-FR"/>
          </a:p>
        </p:txBody>
      </p:sp>
      <p:sp>
        <p:nvSpPr>
          <p:cNvPr id="9" name="TextBox 9"/>
          <p:cNvSpPr txBox="1"/>
          <p:nvPr/>
        </p:nvSpPr>
        <p:spPr>
          <a:xfrm>
            <a:off x="1487409" y="3950731"/>
            <a:ext cx="7081298" cy="2589530"/>
          </a:xfrm>
          <a:prstGeom prst="rect">
            <a:avLst/>
          </a:prstGeom>
        </p:spPr>
        <p:txBody>
          <a:bodyPr lIns="0" tIns="0" rIns="0" bIns="0" rtlCol="0" anchor="t">
            <a:spAutoFit/>
          </a:bodyPr>
          <a:lstStyle/>
          <a:p>
            <a:pPr algn="l">
              <a:lnSpc>
                <a:spcPts val="2559"/>
              </a:lnSpc>
            </a:pPr>
            <a:r>
              <a:rPr lang="en-US" sz="1999">
                <a:solidFill>
                  <a:srgbClr val="000000"/>
                </a:solidFill>
                <a:latin typeface="Lato"/>
                <a:ea typeface="Lato"/>
                <a:cs typeface="Lato"/>
                <a:sym typeface="Lato"/>
              </a:rPr>
              <a:t>• 19 </a:t>
            </a:r>
            <a:r>
              <a:rPr lang="en-US" sz="1999">
                <a:solidFill>
                  <a:srgbClr val="000000"/>
                </a:solidFill>
                <a:latin typeface="Lato Bold"/>
                <a:ea typeface="Lato Bold"/>
                <a:cs typeface="Lato Bold"/>
                <a:sym typeface="Lato Bold"/>
              </a:rPr>
              <a:t>interventions </a:t>
            </a:r>
            <a:r>
              <a:rPr lang="en-US" sz="1999">
                <a:solidFill>
                  <a:srgbClr val="000000"/>
                </a:solidFill>
                <a:latin typeface="Lato"/>
                <a:ea typeface="Lato"/>
                <a:cs typeface="Lato"/>
                <a:sym typeface="Lato"/>
              </a:rPr>
              <a:t>de la SACPA pour un cout de 15102€</a:t>
            </a:r>
          </a:p>
          <a:p>
            <a:pPr marL="431799" lvl="1" indent="-215899" algn="l">
              <a:lnSpc>
                <a:spcPts val="2559"/>
              </a:lnSpc>
              <a:buFont typeface="Arial"/>
              <a:buChar char="•"/>
            </a:pPr>
            <a:r>
              <a:rPr lang="en-US" sz="1999">
                <a:solidFill>
                  <a:srgbClr val="000000"/>
                </a:solidFill>
                <a:latin typeface="Lato"/>
                <a:ea typeface="Lato"/>
                <a:cs typeface="Lato"/>
                <a:sym typeface="Lato"/>
              </a:rPr>
              <a:t>Société d’Assistance pour le Contrôle des Populations Animales (SACPA) - 38 Communes.</a:t>
            </a:r>
          </a:p>
          <a:p>
            <a:pPr algn="l">
              <a:lnSpc>
                <a:spcPts val="2559"/>
              </a:lnSpc>
            </a:pPr>
            <a:endParaRPr lang="en-US" sz="1999">
              <a:solidFill>
                <a:srgbClr val="000000"/>
              </a:solidFill>
              <a:latin typeface="Lato"/>
              <a:ea typeface="Lato"/>
              <a:cs typeface="Lato"/>
              <a:sym typeface="Lato"/>
            </a:endParaRPr>
          </a:p>
          <a:p>
            <a:pPr algn="l">
              <a:lnSpc>
                <a:spcPts val="2559"/>
              </a:lnSpc>
            </a:pPr>
            <a:endParaRPr lang="en-US" sz="1999">
              <a:solidFill>
                <a:srgbClr val="000000"/>
              </a:solidFill>
              <a:latin typeface="Lato"/>
              <a:ea typeface="Lato"/>
              <a:cs typeface="Lato"/>
              <a:sym typeface="Lato"/>
            </a:endParaRPr>
          </a:p>
          <a:p>
            <a:pPr algn="l">
              <a:lnSpc>
                <a:spcPts val="2559"/>
              </a:lnSpc>
            </a:pPr>
            <a:r>
              <a:rPr lang="en-US" sz="1999">
                <a:solidFill>
                  <a:srgbClr val="000000"/>
                </a:solidFill>
                <a:latin typeface="Lato"/>
                <a:ea typeface="Lato"/>
                <a:cs typeface="Lato"/>
                <a:sym typeface="Lato"/>
              </a:rPr>
              <a:t>• 4 </a:t>
            </a:r>
            <a:r>
              <a:rPr lang="en-US" sz="1999">
                <a:solidFill>
                  <a:srgbClr val="000000"/>
                </a:solidFill>
                <a:latin typeface="Lato Bold"/>
                <a:ea typeface="Lato Bold"/>
                <a:cs typeface="Lato Bold"/>
                <a:sym typeface="Lato Bold"/>
              </a:rPr>
              <a:t>Interventions </a:t>
            </a:r>
            <a:r>
              <a:rPr lang="en-US" sz="1999">
                <a:solidFill>
                  <a:srgbClr val="000000"/>
                </a:solidFill>
                <a:latin typeface="Lato"/>
                <a:ea typeface="Lato"/>
                <a:cs typeface="Lato"/>
                <a:sym typeface="Lato"/>
              </a:rPr>
              <a:t>du SMIVU pour un cout de 2 840€ </a:t>
            </a:r>
          </a:p>
          <a:p>
            <a:pPr marL="431799" lvl="1" indent="-215899" algn="l">
              <a:lnSpc>
                <a:spcPts val="2559"/>
              </a:lnSpc>
              <a:buFont typeface="Arial"/>
              <a:buChar char="•"/>
            </a:pPr>
            <a:r>
              <a:rPr lang="en-US" sz="1999">
                <a:solidFill>
                  <a:srgbClr val="000000"/>
                </a:solidFill>
                <a:latin typeface="Lato"/>
                <a:ea typeface="Lato"/>
                <a:cs typeface="Lato"/>
                <a:sym typeface="Lato"/>
              </a:rPr>
              <a:t>Syndicat Mixte Intercommunal à Vocation Unique (SMIVU) du Joli Bois - 9 commune.</a:t>
            </a:r>
          </a:p>
        </p:txBody>
      </p:sp>
      <p:sp>
        <p:nvSpPr>
          <p:cNvPr id="10" name="TextBox 10"/>
          <p:cNvSpPr txBox="1"/>
          <p:nvPr/>
        </p:nvSpPr>
        <p:spPr>
          <a:xfrm>
            <a:off x="9559376" y="3950731"/>
            <a:ext cx="7305925" cy="646430"/>
          </a:xfrm>
          <a:prstGeom prst="rect">
            <a:avLst/>
          </a:prstGeom>
        </p:spPr>
        <p:txBody>
          <a:bodyPr lIns="0" tIns="0" rIns="0" bIns="0" rtlCol="0" anchor="t">
            <a:spAutoFit/>
          </a:bodyPr>
          <a:lstStyle/>
          <a:p>
            <a:pPr algn="l">
              <a:lnSpc>
                <a:spcPts val="2559"/>
              </a:lnSpc>
            </a:pPr>
            <a:r>
              <a:rPr lang="en-US" sz="1999">
                <a:solidFill>
                  <a:srgbClr val="000000"/>
                </a:solidFill>
                <a:latin typeface="Lato"/>
                <a:ea typeface="Lato"/>
                <a:cs typeface="Lato"/>
                <a:sym typeface="Lato"/>
              </a:rPr>
              <a:t>• </a:t>
            </a:r>
            <a:r>
              <a:rPr lang="en-US" sz="1999">
                <a:solidFill>
                  <a:srgbClr val="000000"/>
                </a:solidFill>
                <a:latin typeface="Lato Bold"/>
                <a:ea typeface="Lato Bold"/>
                <a:cs typeface="Lato Bold"/>
                <a:sym typeface="Lato Bold"/>
              </a:rPr>
              <a:t>Assurer la continuité du service</a:t>
            </a:r>
            <a:r>
              <a:rPr lang="en-US" sz="1999">
                <a:solidFill>
                  <a:srgbClr val="000000"/>
                </a:solidFill>
                <a:latin typeface="Lato"/>
                <a:ea typeface="Lato"/>
                <a:cs typeface="Lato"/>
                <a:sym typeface="Lato"/>
              </a:rPr>
              <a:t>, contrat signé avec la SACPA jusqu’au 31 décembre 2024.</a:t>
            </a:r>
          </a:p>
        </p:txBody>
      </p:sp>
      <p:sp>
        <p:nvSpPr>
          <p:cNvPr id="11" name="TextBox 11"/>
          <p:cNvSpPr txBox="1"/>
          <p:nvPr/>
        </p:nvSpPr>
        <p:spPr>
          <a:xfrm>
            <a:off x="2510600" y="1141172"/>
            <a:ext cx="9209810" cy="1086939"/>
          </a:xfrm>
          <a:prstGeom prst="rect">
            <a:avLst/>
          </a:prstGeom>
        </p:spPr>
        <p:txBody>
          <a:bodyPr lIns="0" tIns="0" rIns="0" bIns="0" rtlCol="0" anchor="t">
            <a:spAutoFit/>
          </a:bodyPr>
          <a:lstStyle/>
          <a:p>
            <a:pPr algn="l">
              <a:lnSpc>
                <a:spcPts val="8864"/>
              </a:lnSpc>
            </a:pPr>
            <a:r>
              <a:rPr lang="en-US" sz="6332">
                <a:solidFill>
                  <a:srgbClr val="E2D922"/>
                </a:solidFill>
                <a:latin typeface="Montserrat Bold"/>
                <a:ea typeface="Montserrat Bold"/>
                <a:cs typeface="Montserrat Bold"/>
                <a:sym typeface="Montserrat Bold"/>
              </a:rPr>
              <a:t>FOURRIÈRE ANIMALE</a:t>
            </a:r>
          </a:p>
        </p:txBody>
      </p:sp>
      <p:sp>
        <p:nvSpPr>
          <p:cNvPr id="12" name="TextBox 12"/>
          <p:cNvSpPr txBox="1"/>
          <p:nvPr/>
        </p:nvSpPr>
        <p:spPr>
          <a:xfrm>
            <a:off x="134424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17</a:t>
            </a:r>
          </a:p>
        </p:txBody>
      </p:sp>
      <p:sp>
        <p:nvSpPr>
          <p:cNvPr id="13" name="TextBox 13"/>
          <p:cNvSpPr txBox="1"/>
          <p:nvPr/>
        </p:nvSpPr>
        <p:spPr>
          <a:xfrm>
            <a:off x="1166708" y="2666262"/>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DES INTERVENTIONS</a:t>
            </a:r>
          </a:p>
        </p:txBody>
      </p:sp>
      <p:sp>
        <p:nvSpPr>
          <p:cNvPr id="14" name="TextBox 14"/>
          <p:cNvSpPr txBox="1"/>
          <p:nvPr/>
        </p:nvSpPr>
        <p:spPr>
          <a:xfrm>
            <a:off x="9145130" y="2666262"/>
            <a:ext cx="7117422" cy="6748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PERSPECTIVE POUR LA FOURRIÈRE ANIMALE</a:t>
            </a:r>
          </a:p>
        </p:txBody>
      </p:sp>
      <p:grpSp>
        <p:nvGrpSpPr>
          <p:cNvPr id="15" name="Group 15"/>
          <p:cNvGrpSpPr/>
          <p:nvPr/>
        </p:nvGrpSpPr>
        <p:grpSpPr>
          <a:xfrm>
            <a:off x="12434931" y="-28148"/>
            <a:ext cx="5853069" cy="571652"/>
            <a:chOff x="0" y="0"/>
            <a:chExt cx="1448486" cy="141469"/>
          </a:xfrm>
        </p:grpSpPr>
        <p:sp>
          <p:nvSpPr>
            <p:cNvPr id="16" name="Freeform 16"/>
            <p:cNvSpPr/>
            <p:nvPr/>
          </p:nvSpPr>
          <p:spPr>
            <a:xfrm>
              <a:off x="0" y="0"/>
              <a:ext cx="1448486" cy="141469"/>
            </a:xfrm>
            <a:custGeom>
              <a:avLst/>
              <a:gdLst/>
              <a:ahLst/>
              <a:cxnLst/>
              <a:rect l="l" t="t" r="r" b="b"/>
              <a:pathLst>
                <a:path w="1448486" h="141469">
                  <a:moveTo>
                    <a:pt x="6614" y="0"/>
                  </a:moveTo>
                  <a:lnTo>
                    <a:pt x="1441873" y="0"/>
                  </a:lnTo>
                  <a:cubicBezTo>
                    <a:pt x="1445525" y="0"/>
                    <a:pt x="1448486" y="2961"/>
                    <a:pt x="1448486" y="6614"/>
                  </a:cubicBezTo>
                  <a:lnTo>
                    <a:pt x="1448486" y="134856"/>
                  </a:lnTo>
                  <a:cubicBezTo>
                    <a:pt x="1448486" y="136610"/>
                    <a:pt x="1447790" y="138292"/>
                    <a:pt x="1446549" y="139532"/>
                  </a:cubicBezTo>
                  <a:cubicBezTo>
                    <a:pt x="1445309" y="140773"/>
                    <a:pt x="1443627" y="141469"/>
                    <a:pt x="1441873" y="141469"/>
                  </a:cubicBezTo>
                  <a:lnTo>
                    <a:pt x="6614" y="141469"/>
                  </a:lnTo>
                  <a:cubicBezTo>
                    <a:pt x="2961" y="141469"/>
                    <a:pt x="0" y="138508"/>
                    <a:pt x="0" y="134856"/>
                  </a:cubicBezTo>
                  <a:lnTo>
                    <a:pt x="0" y="6614"/>
                  </a:lnTo>
                  <a:cubicBezTo>
                    <a:pt x="0" y="2961"/>
                    <a:pt x="2961" y="0"/>
                    <a:pt x="6614" y="0"/>
                  </a:cubicBezTo>
                  <a:close/>
                </a:path>
              </a:pathLst>
            </a:custGeom>
            <a:solidFill>
              <a:srgbClr val="F4F3F3"/>
            </a:solidFill>
          </p:spPr>
          <p:txBody>
            <a:bodyPr/>
            <a:lstStyle/>
            <a:p>
              <a:endParaRPr lang="fr-FR"/>
            </a:p>
          </p:txBody>
        </p:sp>
        <p:sp>
          <p:nvSpPr>
            <p:cNvPr id="17" name="TextBox 17"/>
            <p:cNvSpPr txBox="1"/>
            <p:nvPr/>
          </p:nvSpPr>
          <p:spPr>
            <a:xfrm>
              <a:off x="0" y="-38100"/>
              <a:ext cx="1448486" cy="179569"/>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12509612" y="111311"/>
            <a:ext cx="5778388" cy="264160"/>
          </a:xfrm>
          <a:prstGeom prst="rect">
            <a:avLst/>
          </a:prstGeom>
        </p:spPr>
        <p:txBody>
          <a:bodyPr lIns="0" tIns="0" rIns="0" bIns="0" rtlCol="0" anchor="t">
            <a:spAutoFit/>
          </a:bodyPr>
          <a:lstStyle/>
          <a:p>
            <a:pPr algn="just">
              <a:lnSpc>
                <a:spcPts val="2239"/>
              </a:lnSpc>
              <a:spcBef>
                <a:spcPct val="0"/>
              </a:spcBef>
            </a:pPr>
            <a:r>
              <a:rPr lang="en-US" sz="1599">
                <a:solidFill>
                  <a:srgbClr val="000000"/>
                </a:solidFill>
                <a:latin typeface="Open Sans 2"/>
                <a:ea typeface="Open Sans 2"/>
                <a:cs typeface="Open Sans 2"/>
                <a:sym typeface="Open Sans 2"/>
              </a:rPr>
              <a:t>Contact : Davy STEPHAN / stephan@cc-madetmoselle.fr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000000"/>
            </a:solidFill>
          </p:spPr>
          <p:txBody>
            <a:bodyPr/>
            <a:lstStyle/>
            <a:p>
              <a:endParaRPr lang="fr-FR"/>
            </a:p>
          </p:txBody>
        </p:sp>
        <p:sp>
          <p:nvSpPr>
            <p:cNvPr id="4" name="TextBox 4"/>
            <p:cNvSpPr txBox="1"/>
            <p:nvPr/>
          </p:nvSpPr>
          <p:spPr>
            <a:xfrm>
              <a:off x="0" y="-38100"/>
              <a:ext cx="240829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28700"/>
            <a:ext cx="16749186" cy="8610600"/>
            <a:chOff x="0" y="0"/>
            <a:chExt cx="4411308" cy="2167467"/>
          </a:xfrm>
        </p:grpSpPr>
        <p:sp>
          <p:nvSpPr>
            <p:cNvPr id="6" name="Freeform 6"/>
            <p:cNvSpPr/>
            <p:nvPr/>
          </p:nvSpPr>
          <p:spPr>
            <a:xfrm>
              <a:off x="0" y="0"/>
              <a:ext cx="4411308" cy="2167467"/>
            </a:xfrm>
            <a:custGeom>
              <a:avLst/>
              <a:gdLst/>
              <a:ahLst/>
              <a:cxnLst/>
              <a:rect l="l" t="t" r="r" b="b"/>
              <a:pathLst>
                <a:path w="4411308" h="2167467">
                  <a:moveTo>
                    <a:pt x="0" y="0"/>
                  </a:moveTo>
                  <a:lnTo>
                    <a:pt x="4411308" y="0"/>
                  </a:lnTo>
                  <a:lnTo>
                    <a:pt x="4411308" y="2167467"/>
                  </a:lnTo>
                  <a:lnTo>
                    <a:pt x="0" y="2167467"/>
                  </a:lnTo>
                  <a:close/>
                </a:path>
              </a:pathLst>
            </a:custGeom>
            <a:solidFill>
              <a:srgbClr val="F4F3F3"/>
            </a:solidFill>
          </p:spPr>
          <p:txBody>
            <a:bodyPr/>
            <a:lstStyle/>
            <a:p>
              <a:endParaRPr lang="fr-FR"/>
            </a:p>
          </p:txBody>
        </p:sp>
        <p:sp>
          <p:nvSpPr>
            <p:cNvPr id="7" name="TextBox 7"/>
            <p:cNvSpPr txBox="1"/>
            <p:nvPr/>
          </p:nvSpPr>
          <p:spPr>
            <a:xfrm>
              <a:off x="0" y="-38100"/>
              <a:ext cx="4411308"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938732" y="2741312"/>
            <a:ext cx="8334480" cy="5943716"/>
          </a:xfrm>
          <a:custGeom>
            <a:avLst/>
            <a:gdLst/>
            <a:ahLst/>
            <a:cxnLst/>
            <a:rect l="l" t="t" r="r" b="b"/>
            <a:pathLst>
              <a:path w="8334480" h="5943716">
                <a:moveTo>
                  <a:pt x="0" y="0"/>
                </a:moveTo>
                <a:lnTo>
                  <a:pt x="8334480" y="0"/>
                </a:lnTo>
                <a:lnTo>
                  <a:pt x="8334480" y="5943716"/>
                </a:lnTo>
                <a:lnTo>
                  <a:pt x="0" y="5943716"/>
                </a:lnTo>
                <a:lnTo>
                  <a:pt x="0" y="0"/>
                </a:lnTo>
                <a:close/>
              </a:path>
            </a:pathLst>
          </a:custGeom>
          <a:blipFill>
            <a:blip r:embed="rId2"/>
            <a:stretch>
              <a:fillRect l="-1878"/>
            </a:stretch>
          </a:blipFill>
        </p:spPr>
        <p:txBody>
          <a:bodyPr/>
          <a:lstStyle/>
          <a:p>
            <a:endParaRPr lang="fr-FR"/>
          </a:p>
        </p:txBody>
      </p:sp>
      <p:grpSp>
        <p:nvGrpSpPr>
          <p:cNvPr id="9" name="Group 9"/>
          <p:cNvGrpSpPr/>
          <p:nvPr/>
        </p:nvGrpSpPr>
        <p:grpSpPr>
          <a:xfrm>
            <a:off x="7148526" y="3181380"/>
            <a:ext cx="2151099" cy="6096325"/>
            <a:chOff x="0" y="0"/>
            <a:chExt cx="566545" cy="1605616"/>
          </a:xfrm>
        </p:grpSpPr>
        <p:sp>
          <p:nvSpPr>
            <p:cNvPr id="10" name="Freeform 10"/>
            <p:cNvSpPr/>
            <p:nvPr/>
          </p:nvSpPr>
          <p:spPr>
            <a:xfrm>
              <a:off x="0" y="0"/>
              <a:ext cx="566545" cy="1605616"/>
            </a:xfrm>
            <a:custGeom>
              <a:avLst/>
              <a:gdLst/>
              <a:ahLst/>
              <a:cxnLst/>
              <a:rect l="l" t="t" r="r" b="b"/>
              <a:pathLst>
                <a:path w="566545" h="1605616">
                  <a:moveTo>
                    <a:pt x="183552" y="0"/>
                  </a:moveTo>
                  <a:lnTo>
                    <a:pt x="382993" y="0"/>
                  </a:lnTo>
                  <a:cubicBezTo>
                    <a:pt x="484366" y="0"/>
                    <a:pt x="566545" y="82179"/>
                    <a:pt x="566545" y="183552"/>
                  </a:cubicBezTo>
                  <a:lnTo>
                    <a:pt x="566545" y="1422065"/>
                  </a:lnTo>
                  <a:cubicBezTo>
                    <a:pt x="566545" y="1523437"/>
                    <a:pt x="484366" y="1605616"/>
                    <a:pt x="382993" y="1605616"/>
                  </a:cubicBezTo>
                  <a:lnTo>
                    <a:pt x="183552" y="1605616"/>
                  </a:lnTo>
                  <a:cubicBezTo>
                    <a:pt x="82179" y="1605616"/>
                    <a:pt x="0" y="1523437"/>
                    <a:pt x="0" y="1422065"/>
                  </a:cubicBezTo>
                  <a:lnTo>
                    <a:pt x="0" y="183552"/>
                  </a:lnTo>
                  <a:cubicBezTo>
                    <a:pt x="0" y="82179"/>
                    <a:pt x="82179" y="0"/>
                    <a:pt x="183552" y="0"/>
                  </a:cubicBezTo>
                  <a:close/>
                </a:path>
              </a:pathLst>
            </a:custGeom>
            <a:solidFill>
              <a:srgbClr val="F4F3F3"/>
            </a:solidFill>
          </p:spPr>
          <p:txBody>
            <a:bodyPr/>
            <a:lstStyle/>
            <a:p>
              <a:endParaRPr lang="fr-FR"/>
            </a:p>
          </p:txBody>
        </p:sp>
        <p:sp>
          <p:nvSpPr>
            <p:cNvPr id="11" name="TextBox 11"/>
            <p:cNvSpPr txBox="1"/>
            <p:nvPr/>
          </p:nvSpPr>
          <p:spPr>
            <a:xfrm>
              <a:off x="0" y="-38100"/>
              <a:ext cx="566545" cy="164371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224075" y="3143442"/>
            <a:ext cx="1558115" cy="6019061"/>
            <a:chOff x="0" y="0"/>
            <a:chExt cx="410368" cy="1585267"/>
          </a:xfrm>
        </p:grpSpPr>
        <p:sp>
          <p:nvSpPr>
            <p:cNvPr id="13" name="Freeform 13"/>
            <p:cNvSpPr/>
            <p:nvPr/>
          </p:nvSpPr>
          <p:spPr>
            <a:xfrm>
              <a:off x="0" y="0"/>
              <a:ext cx="410368" cy="1585267"/>
            </a:xfrm>
            <a:custGeom>
              <a:avLst/>
              <a:gdLst/>
              <a:ahLst/>
              <a:cxnLst/>
              <a:rect l="l" t="t" r="r" b="b"/>
              <a:pathLst>
                <a:path w="410368" h="1585267">
                  <a:moveTo>
                    <a:pt x="205184" y="0"/>
                  </a:moveTo>
                  <a:lnTo>
                    <a:pt x="205184" y="0"/>
                  </a:lnTo>
                  <a:cubicBezTo>
                    <a:pt x="318504" y="0"/>
                    <a:pt x="410368" y="91864"/>
                    <a:pt x="410368" y="205184"/>
                  </a:cubicBezTo>
                  <a:lnTo>
                    <a:pt x="410368" y="1380083"/>
                  </a:lnTo>
                  <a:cubicBezTo>
                    <a:pt x="410368" y="1493403"/>
                    <a:pt x="318504" y="1585267"/>
                    <a:pt x="205184" y="1585267"/>
                  </a:cubicBezTo>
                  <a:lnTo>
                    <a:pt x="205184" y="1585267"/>
                  </a:lnTo>
                  <a:cubicBezTo>
                    <a:pt x="150766" y="1585267"/>
                    <a:pt x="98576" y="1563650"/>
                    <a:pt x="60097" y="1525170"/>
                  </a:cubicBezTo>
                  <a:cubicBezTo>
                    <a:pt x="21618" y="1486691"/>
                    <a:pt x="0" y="1434501"/>
                    <a:pt x="0" y="1380083"/>
                  </a:cubicBezTo>
                  <a:lnTo>
                    <a:pt x="0" y="205184"/>
                  </a:lnTo>
                  <a:cubicBezTo>
                    <a:pt x="0" y="150766"/>
                    <a:pt x="21618" y="98576"/>
                    <a:pt x="60097" y="60097"/>
                  </a:cubicBezTo>
                  <a:cubicBezTo>
                    <a:pt x="98576" y="21618"/>
                    <a:pt x="150766" y="0"/>
                    <a:pt x="205184" y="0"/>
                  </a:cubicBezTo>
                  <a:close/>
                </a:path>
              </a:pathLst>
            </a:custGeom>
            <a:solidFill>
              <a:srgbClr val="F4F3F3"/>
            </a:solidFill>
          </p:spPr>
          <p:txBody>
            <a:bodyPr/>
            <a:lstStyle/>
            <a:p>
              <a:endParaRPr lang="fr-FR"/>
            </a:p>
          </p:txBody>
        </p:sp>
        <p:sp>
          <p:nvSpPr>
            <p:cNvPr id="14" name="TextBox 14"/>
            <p:cNvSpPr txBox="1"/>
            <p:nvPr/>
          </p:nvSpPr>
          <p:spPr>
            <a:xfrm>
              <a:off x="0" y="-38100"/>
              <a:ext cx="410368" cy="1623367"/>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277573" y="3010623"/>
            <a:ext cx="8661159" cy="6151880"/>
          </a:xfrm>
          <a:prstGeom prst="rect">
            <a:avLst/>
          </a:prstGeom>
        </p:spPr>
        <p:txBody>
          <a:bodyPr lIns="0" tIns="0" rIns="0" bIns="0" rtlCol="0" anchor="t">
            <a:spAutoFit/>
          </a:bodyPr>
          <a:lstStyle/>
          <a:p>
            <a:pPr algn="l">
              <a:lnSpc>
                <a:spcPts val="2559"/>
              </a:lnSpc>
            </a:pPr>
            <a:r>
              <a:rPr lang="en-US" sz="1999" dirty="0">
                <a:solidFill>
                  <a:srgbClr val="000000"/>
                </a:solidFill>
                <a:latin typeface="Lato"/>
                <a:ea typeface="Lato"/>
                <a:cs typeface="Lato"/>
                <a:sym typeface="Lato"/>
              </a:rPr>
              <a:t>• Elaboration </a:t>
            </a:r>
            <a:r>
              <a:rPr lang="en-US" sz="1999" dirty="0" err="1">
                <a:solidFill>
                  <a:srgbClr val="000000"/>
                </a:solidFill>
                <a:latin typeface="Lato"/>
                <a:ea typeface="Lato"/>
                <a:cs typeface="Lato"/>
                <a:sym typeface="Lato"/>
              </a:rPr>
              <a:t>d’une</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stratégie</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alimentaire</a:t>
            </a:r>
            <a:r>
              <a:rPr lang="en-US" sz="1999" dirty="0">
                <a:solidFill>
                  <a:srgbClr val="000000"/>
                </a:solidFill>
                <a:latin typeface="Lato"/>
                <a:ea typeface="Lato"/>
                <a:cs typeface="Lato"/>
                <a:sym typeface="Lato"/>
              </a:rPr>
              <a:t> du Val de Lorraine :</a:t>
            </a:r>
          </a:p>
          <a:p>
            <a:pPr marL="431799" lvl="1" indent="-215899" algn="l">
              <a:lnSpc>
                <a:spcPts val="2559"/>
              </a:lnSpc>
              <a:buFont typeface="Arial"/>
              <a:buChar char="•"/>
            </a:pPr>
            <a:r>
              <a:rPr lang="en-US" sz="1999" dirty="0">
                <a:solidFill>
                  <a:srgbClr val="000000"/>
                </a:solidFill>
                <a:latin typeface="Lato"/>
                <a:ea typeface="Lato"/>
                <a:cs typeface="Lato"/>
                <a:sym typeface="Lato"/>
              </a:rPr>
              <a:t>Promotion des Circuits courts​.</a:t>
            </a:r>
          </a:p>
          <a:p>
            <a:pPr marL="431799" lvl="1" indent="-215899" algn="l">
              <a:lnSpc>
                <a:spcPts val="2559"/>
              </a:lnSpc>
              <a:buFont typeface="Arial"/>
              <a:buChar char="•"/>
            </a:pPr>
            <a:r>
              <a:rPr lang="en-US" sz="1999" dirty="0" err="1">
                <a:solidFill>
                  <a:srgbClr val="000000"/>
                </a:solidFill>
                <a:latin typeface="Lato"/>
                <a:ea typeface="Lato"/>
                <a:cs typeface="Lato"/>
                <a:sym typeface="Lato"/>
              </a:rPr>
              <a:t>Soutien</a:t>
            </a:r>
            <a:r>
              <a:rPr lang="en-US" sz="1999" dirty="0">
                <a:solidFill>
                  <a:srgbClr val="000000"/>
                </a:solidFill>
                <a:latin typeface="Lato"/>
                <a:ea typeface="Lato"/>
                <a:cs typeface="Lato"/>
                <a:sym typeface="Lato"/>
              </a:rPr>
              <a:t> aux </a:t>
            </a:r>
            <a:r>
              <a:rPr lang="en-US" sz="1999" dirty="0" err="1">
                <a:solidFill>
                  <a:srgbClr val="000000"/>
                </a:solidFill>
                <a:latin typeface="Lato"/>
                <a:ea typeface="Lato"/>
                <a:cs typeface="Lato"/>
                <a:sym typeface="Lato"/>
              </a:rPr>
              <a:t>filières</a:t>
            </a:r>
            <a:r>
              <a:rPr lang="en-US" sz="1999" dirty="0">
                <a:solidFill>
                  <a:srgbClr val="000000"/>
                </a:solidFill>
                <a:latin typeface="Lato"/>
                <a:ea typeface="Lato"/>
                <a:cs typeface="Lato"/>
                <a:sym typeface="Lato"/>
              </a:rPr>
              <a:t> et au </a:t>
            </a:r>
            <a:r>
              <a:rPr lang="en-US" sz="1999" dirty="0" err="1">
                <a:solidFill>
                  <a:srgbClr val="000000"/>
                </a:solidFill>
                <a:latin typeface="Lato"/>
                <a:ea typeface="Lato"/>
                <a:cs typeface="Lato"/>
                <a:sym typeface="Lato"/>
              </a:rPr>
              <a:t>développement</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d’outils</a:t>
            </a:r>
            <a:r>
              <a:rPr lang="en-US" sz="1999" dirty="0">
                <a:solidFill>
                  <a:srgbClr val="000000"/>
                </a:solidFill>
                <a:latin typeface="Lato"/>
                <a:ea typeface="Lato"/>
                <a:cs typeface="Lato"/>
                <a:sym typeface="Lato"/>
              </a:rPr>
              <a:t> de transformation de </a:t>
            </a:r>
            <a:r>
              <a:rPr lang="en-US" sz="1999" dirty="0" err="1">
                <a:solidFill>
                  <a:srgbClr val="000000"/>
                </a:solidFill>
                <a:latin typeface="Lato"/>
                <a:ea typeface="Lato"/>
                <a:cs typeface="Lato"/>
                <a:sym typeface="Lato"/>
              </a:rPr>
              <a:t>proximité</a:t>
            </a:r>
            <a:r>
              <a:rPr lang="en-US" sz="1999" dirty="0">
                <a:solidFill>
                  <a:srgbClr val="000000"/>
                </a:solidFill>
                <a:latin typeface="Lato"/>
                <a:ea typeface="Lato"/>
                <a:cs typeface="Lato"/>
                <a:sym typeface="Lato"/>
              </a:rPr>
              <a:t>​.</a:t>
            </a:r>
          </a:p>
          <a:p>
            <a:pPr marL="431799" lvl="1" indent="-215899" algn="l">
              <a:lnSpc>
                <a:spcPts val="2559"/>
              </a:lnSpc>
              <a:buFont typeface="Arial"/>
              <a:buChar char="•"/>
            </a:pP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Déployer</a:t>
            </a:r>
            <a:r>
              <a:rPr lang="en-US" sz="1999" dirty="0">
                <a:solidFill>
                  <a:srgbClr val="000000"/>
                </a:solidFill>
                <a:latin typeface="Lato"/>
                <a:ea typeface="Lato"/>
                <a:cs typeface="Lato"/>
                <a:sym typeface="Lato"/>
              </a:rPr>
              <a:t> le </a:t>
            </a:r>
            <a:r>
              <a:rPr lang="en-US" sz="1999" dirty="0" err="1">
                <a:solidFill>
                  <a:srgbClr val="000000"/>
                </a:solidFill>
                <a:latin typeface="Lato"/>
                <a:ea typeface="Lato"/>
                <a:cs typeface="Lato"/>
                <a:sym typeface="Lato"/>
              </a:rPr>
              <a:t>Contrat</a:t>
            </a:r>
            <a:r>
              <a:rPr lang="en-US" sz="1999" dirty="0">
                <a:solidFill>
                  <a:srgbClr val="000000"/>
                </a:solidFill>
                <a:latin typeface="Lato"/>
                <a:ea typeface="Lato"/>
                <a:cs typeface="Lato"/>
                <a:sym typeface="Lato"/>
              </a:rPr>
              <a:t> Local de Santé du Val de Lorraine, </a:t>
            </a:r>
            <a:r>
              <a:rPr lang="en-US" sz="1999" dirty="0" err="1">
                <a:solidFill>
                  <a:srgbClr val="000000"/>
                </a:solidFill>
                <a:latin typeface="Lato"/>
                <a:ea typeface="Lato"/>
                <a:cs typeface="Lato"/>
                <a:sym typeface="Lato"/>
              </a:rPr>
              <a:t>outil</a:t>
            </a:r>
            <a:r>
              <a:rPr lang="en-US" sz="1999" dirty="0">
                <a:solidFill>
                  <a:srgbClr val="000000"/>
                </a:solidFill>
                <a:latin typeface="Lato"/>
                <a:ea typeface="Lato"/>
                <a:cs typeface="Lato"/>
                <a:sym typeface="Lato"/>
              </a:rPr>
              <a:t> de co-construction des politiques locales de santé :</a:t>
            </a:r>
          </a:p>
          <a:p>
            <a:pPr marL="431799" lvl="1" indent="-215899" algn="l">
              <a:lnSpc>
                <a:spcPts val="2559"/>
              </a:lnSpc>
              <a:buFont typeface="Arial"/>
              <a:buChar char="•"/>
            </a:pPr>
            <a:r>
              <a:rPr lang="en-US" sz="1999" dirty="0">
                <a:solidFill>
                  <a:srgbClr val="000000"/>
                </a:solidFill>
                <a:latin typeface="Lato"/>
                <a:ea typeface="Lato"/>
                <a:cs typeface="Lato"/>
                <a:sym typeface="Lato"/>
              </a:rPr>
              <a:t>convergence des </a:t>
            </a:r>
            <a:r>
              <a:rPr lang="en-US" sz="1999" dirty="0" err="1">
                <a:solidFill>
                  <a:srgbClr val="000000"/>
                </a:solidFill>
                <a:latin typeface="Lato"/>
                <a:ea typeface="Lato"/>
                <a:cs typeface="Lato"/>
                <a:sym typeface="Lato"/>
              </a:rPr>
              <a:t>différents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schémas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nationaux</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ou</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territoriaux</a:t>
            </a:r>
            <a:r>
              <a:rPr lang="en-US" sz="1999" dirty="0">
                <a:solidFill>
                  <a:srgbClr val="000000"/>
                </a:solidFill>
                <a:latin typeface="Lato"/>
                <a:ea typeface="Lato"/>
                <a:cs typeface="Lato"/>
                <a:sym typeface="Lato"/>
              </a:rPr>
              <a:t> de santé, ​</a:t>
            </a:r>
          </a:p>
          <a:p>
            <a:pPr marL="431799" lvl="1" indent="-215899" algn="l">
              <a:lnSpc>
                <a:spcPts val="2559"/>
              </a:lnSpc>
              <a:buFont typeface="Arial"/>
              <a:buChar char="•"/>
            </a:pPr>
            <a:r>
              <a:rPr lang="en-US" sz="1999" dirty="0">
                <a:solidFill>
                  <a:srgbClr val="000000"/>
                </a:solidFill>
                <a:latin typeface="Lato"/>
                <a:ea typeface="Lato"/>
                <a:cs typeface="Lato"/>
                <a:sym typeface="Lato"/>
              </a:rPr>
              <a:t>partage des </a:t>
            </a:r>
            <a:r>
              <a:rPr lang="en-US" sz="1999" dirty="0" err="1">
                <a:solidFill>
                  <a:srgbClr val="000000"/>
                </a:solidFill>
                <a:latin typeface="Lato"/>
                <a:ea typeface="Lato"/>
                <a:cs typeface="Lato"/>
                <a:sym typeface="Lato"/>
              </a:rPr>
              <a:t>priorités</a:t>
            </a:r>
            <a:r>
              <a:rPr lang="en-US" sz="1999" dirty="0">
                <a:solidFill>
                  <a:srgbClr val="000000"/>
                </a:solidFill>
                <a:latin typeface="Lato"/>
                <a:ea typeface="Lato"/>
                <a:cs typeface="Lato"/>
                <a:sym typeface="Lato"/>
              </a:rPr>
              <a:t> des parties </a:t>
            </a:r>
            <a:r>
              <a:rPr lang="en-US" sz="1999" dirty="0" err="1">
                <a:solidFill>
                  <a:srgbClr val="000000"/>
                </a:solidFill>
                <a:latin typeface="Lato"/>
                <a:ea typeface="Lato"/>
                <a:cs typeface="Lato"/>
                <a:sym typeface="Lato"/>
              </a:rPr>
              <a:t>prenantes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professionnels</a:t>
            </a:r>
            <a:r>
              <a:rPr lang="en-US" sz="1999" dirty="0">
                <a:solidFill>
                  <a:srgbClr val="000000"/>
                </a:solidFill>
                <a:latin typeface="Lato"/>
                <a:ea typeface="Lato"/>
                <a:cs typeface="Lato"/>
                <a:sym typeface="Lato"/>
              </a:rPr>
              <a:t> de santé, associations et réseaux de santé, Etat, </a:t>
            </a:r>
            <a:r>
              <a:rPr lang="en-US" sz="1999" dirty="0" err="1">
                <a:solidFill>
                  <a:srgbClr val="000000"/>
                </a:solidFill>
                <a:latin typeface="Lato"/>
                <a:ea typeface="Lato"/>
                <a:cs typeface="Lato"/>
                <a:sym typeface="Lato"/>
              </a:rPr>
              <a:t>collectivités</a:t>
            </a:r>
            <a:r>
              <a:rPr lang="en-US" sz="1999" dirty="0">
                <a:solidFill>
                  <a:srgbClr val="000000"/>
                </a:solidFill>
                <a:latin typeface="Lato"/>
                <a:ea typeface="Lato"/>
                <a:cs typeface="Lato"/>
                <a:sym typeface="Lato"/>
              </a:rPr>
              <a:t> locales, …)​.</a:t>
            </a:r>
          </a:p>
          <a:p>
            <a:pPr algn="l">
              <a:lnSpc>
                <a:spcPts val="2559"/>
              </a:lnSpc>
            </a:pPr>
            <a:r>
              <a:rPr lang="en-US" sz="1999" dirty="0">
                <a:solidFill>
                  <a:srgbClr val="000000"/>
                </a:solidFill>
                <a:latin typeface="Lato"/>
                <a:ea typeface="Lato"/>
                <a:cs typeface="Lato"/>
                <a:sym typeface="Lato"/>
              </a:rPr>
              <a:t>• Faire du Val de Lorraine </a:t>
            </a:r>
            <a:r>
              <a:rPr lang="en-US" sz="1999" dirty="0" err="1">
                <a:solidFill>
                  <a:srgbClr val="000000"/>
                </a:solidFill>
                <a:latin typeface="Lato"/>
                <a:ea typeface="Lato"/>
                <a:cs typeface="Lato"/>
                <a:sym typeface="Lato"/>
              </a:rPr>
              <a:t>une</a:t>
            </a:r>
            <a:r>
              <a:rPr lang="en-US" sz="1999" dirty="0">
                <a:solidFill>
                  <a:srgbClr val="000000"/>
                </a:solidFill>
                <a:latin typeface="Lato"/>
                <a:ea typeface="Lato"/>
                <a:cs typeface="Lato"/>
                <a:sym typeface="Lato"/>
              </a:rPr>
              <a:t> destination du </a:t>
            </a:r>
            <a:r>
              <a:rPr lang="en-US" sz="1999" dirty="0" err="1">
                <a:solidFill>
                  <a:srgbClr val="000000"/>
                </a:solidFill>
                <a:latin typeface="Lato"/>
                <a:ea typeface="Lato"/>
                <a:cs typeface="Lato"/>
                <a:sym typeface="Lato"/>
              </a:rPr>
              <a:t>tourisme</a:t>
            </a:r>
            <a:r>
              <a:rPr lang="en-US" sz="1999" dirty="0">
                <a:solidFill>
                  <a:srgbClr val="000000"/>
                </a:solidFill>
                <a:latin typeface="Lato"/>
                <a:ea typeface="Lato"/>
                <a:cs typeface="Lato"/>
                <a:sym typeface="Lato"/>
              </a:rPr>
              <a:t> à </a:t>
            </a:r>
            <a:r>
              <a:rPr lang="en-US" sz="1999" dirty="0" err="1">
                <a:solidFill>
                  <a:srgbClr val="000000"/>
                </a:solidFill>
                <a:latin typeface="Lato"/>
                <a:ea typeface="Lato"/>
                <a:cs typeface="Lato"/>
                <a:sym typeface="Lato"/>
              </a:rPr>
              <a:t>vélo</a:t>
            </a:r>
            <a:r>
              <a:rPr lang="en-US" sz="1999" dirty="0">
                <a:solidFill>
                  <a:srgbClr val="000000"/>
                </a:solidFill>
                <a:latin typeface="Lato"/>
                <a:ea typeface="Lato"/>
                <a:cs typeface="Lato"/>
                <a:sym typeface="Lato"/>
              </a:rPr>
              <a:t> :</a:t>
            </a:r>
          </a:p>
          <a:p>
            <a:pPr marL="431799" lvl="1" indent="-215899" algn="l">
              <a:lnSpc>
                <a:spcPts val="2559"/>
              </a:lnSpc>
              <a:buFont typeface="Arial"/>
              <a:buChar char="•"/>
            </a:pPr>
            <a:r>
              <a:rPr lang="en-US" sz="1999" dirty="0" err="1">
                <a:solidFill>
                  <a:srgbClr val="000000"/>
                </a:solidFill>
                <a:latin typeface="Lato"/>
                <a:ea typeface="Lato"/>
                <a:cs typeface="Lato"/>
                <a:sym typeface="Lato"/>
              </a:rPr>
              <a:t>Elaborer</a:t>
            </a:r>
            <a:r>
              <a:rPr lang="en-US" sz="1999" dirty="0">
                <a:solidFill>
                  <a:srgbClr val="000000"/>
                </a:solidFill>
                <a:latin typeface="Lato"/>
                <a:ea typeface="Lato"/>
                <a:cs typeface="Lato"/>
                <a:sym typeface="Lato"/>
              </a:rPr>
              <a:t> des </a:t>
            </a:r>
            <a:r>
              <a:rPr lang="en-US" sz="1999" dirty="0" err="1">
                <a:solidFill>
                  <a:srgbClr val="000000"/>
                </a:solidFill>
                <a:latin typeface="Lato"/>
                <a:ea typeface="Lato"/>
                <a:cs typeface="Lato"/>
                <a:sym typeface="Lato"/>
              </a:rPr>
              <a:t>tracés</a:t>
            </a:r>
            <a:r>
              <a:rPr lang="en-US" sz="1999" dirty="0">
                <a:solidFill>
                  <a:srgbClr val="000000"/>
                </a:solidFill>
                <a:latin typeface="Lato"/>
                <a:ea typeface="Lato"/>
                <a:cs typeface="Lato"/>
                <a:sym typeface="Lato"/>
              </a:rPr>
              <a:t> de circuits </a:t>
            </a:r>
            <a:r>
              <a:rPr lang="en-US" sz="1999" dirty="0" err="1">
                <a:solidFill>
                  <a:srgbClr val="000000"/>
                </a:solidFill>
                <a:latin typeface="Lato"/>
                <a:ea typeface="Lato"/>
                <a:cs typeface="Lato"/>
                <a:sym typeface="Lato"/>
              </a:rPr>
              <a:t>touristiques</a:t>
            </a:r>
            <a:r>
              <a:rPr lang="en-US" sz="1999" dirty="0">
                <a:solidFill>
                  <a:srgbClr val="000000"/>
                </a:solidFill>
                <a:latin typeface="Lato"/>
                <a:ea typeface="Lato"/>
                <a:cs typeface="Lato"/>
                <a:sym typeface="Lato"/>
              </a:rPr>
              <a:t>​.</a:t>
            </a:r>
          </a:p>
          <a:p>
            <a:pPr marL="431799" lvl="1" indent="-215899" algn="l">
              <a:lnSpc>
                <a:spcPts val="2559"/>
              </a:lnSpc>
              <a:buFont typeface="Arial"/>
              <a:buChar char="•"/>
            </a:pPr>
            <a:r>
              <a:rPr lang="en-US" sz="1999" dirty="0" err="1">
                <a:solidFill>
                  <a:srgbClr val="000000"/>
                </a:solidFill>
                <a:latin typeface="Lato"/>
                <a:ea typeface="Lato"/>
                <a:cs typeface="Lato"/>
                <a:sym typeface="Lato"/>
              </a:rPr>
              <a:t>Relier</a:t>
            </a:r>
            <a:r>
              <a:rPr lang="en-US" sz="1999" dirty="0">
                <a:solidFill>
                  <a:srgbClr val="000000"/>
                </a:solidFill>
                <a:latin typeface="Lato"/>
                <a:ea typeface="Lato"/>
                <a:cs typeface="Lato"/>
                <a:sym typeface="Lato"/>
              </a:rPr>
              <a:t> les sites </a:t>
            </a:r>
            <a:r>
              <a:rPr lang="en-US" sz="1999" dirty="0" err="1">
                <a:solidFill>
                  <a:srgbClr val="000000"/>
                </a:solidFill>
                <a:latin typeface="Lato"/>
                <a:ea typeface="Lato"/>
                <a:cs typeface="Lato"/>
                <a:sym typeface="Lato"/>
              </a:rPr>
              <a:t>d’intérêt</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permettre</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leur</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accessibilité</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en</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vélo</a:t>
            </a:r>
            <a:r>
              <a:rPr lang="en-US" sz="1999" dirty="0">
                <a:solidFill>
                  <a:srgbClr val="000000"/>
                </a:solidFill>
                <a:latin typeface="Lato"/>
                <a:ea typeface="Lato"/>
                <a:cs typeface="Lato"/>
                <a:sym typeface="Lato"/>
              </a:rPr>
              <a:t>.</a:t>
            </a:r>
          </a:p>
          <a:p>
            <a:pPr marL="431799" lvl="1" indent="-215899" algn="l">
              <a:lnSpc>
                <a:spcPts val="2559"/>
              </a:lnSpc>
              <a:buFont typeface="Arial"/>
              <a:buChar char="•"/>
            </a:pPr>
            <a:r>
              <a:rPr lang="en-US" sz="1999" dirty="0" err="1">
                <a:solidFill>
                  <a:srgbClr val="000000"/>
                </a:solidFill>
                <a:latin typeface="Lato"/>
                <a:ea typeface="Lato"/>
                <a:cs typeface="Lato"/>
                <a:sym typeface="Lato"/>
              </a:rPr>
              <a:t>homogénéiser</a:t>
            </a:r>
            <a:r>
              <a:rPr lang="en-US" sz="1999" dirty="0">
                <a:solidFill>
                  <a:srgbClr val="000000"/>
                </a:solidFill>
                <a:latin typeface="Lato"/>
                <a:ea typeface="Lato"/>
                <a:cs typeface="Lato"/>
                <a:sym typeface="Lato"/>
              </a:rPr>
              <a:t> et </a:t>
            </a:r>
            <a:r>
              <a:rPr lang="en-US" sz="1999" dirty="0" err="1">
                <a:solidFill>
                  <a:srgbClr val="000000"/>
                </a:solidFill>
                <a:latin typeface="Lato"/>
                <a:ea typeface="Lato"/>
                <a:cs typeface="Lato"/>
                <a:sym typeface="Lato"/>
              </a:rPr>
              <a:t>améliorer</a:t>
            </a:r>
            <a:r>
              <a:rPr lang="en-US" sz="1999" dirty="0">
                <a:solidFill>
                  <a:srgbClr val="000000"/>
                </a:solidFill>
                <a:latin typeface="Lato"/>
                <a:ea typeface="Lato"/>
                <a:cs typeface="Lato"/>
                <a:sym typeface="Lato"/>
              </a:rPr>
              <a:t> la </a:t>
            </a:r>
            <a:r>
              <a:rPr lang="en-US" sz="1999" dirty="0" err="1">
                <a:solidFill>
                  <a:srgbClr val="000000"/>
                </a:solidFill>
                <a:latin typeface="Lato"/>
                <a:ea typeface="Lato"/>
                <a:cs typeface="Lato"/>
                <a:sym typeface="Lato"/>
              </a:rPr>
              <a:t>signalétique</a:t>
            </a:r>
            <a:r>
              <a:rPr lang="en-US" sz="1999" dirty="0">
                <a:solidFill>
                  <a:srgbClr val="000000"/>
                </a:solidFill>
                <a:latin typeface="Lato"/>
                <a:ea typeface="Lato"/>
                <a:cs typeface="Lato"/>
                <a:sym typeface="Lato"/>
              </a:rPr>
              <a:t> ; </a:t>
            </a:r>
            <a:r>
              <a:rPr lang="en-US" sz="1999" dirty="0" err="1">
                <a:solidFill>
                  <a:srgbClr val="000000"/>
                </a:solidFill>
                <a:latin typeface="Lato"/>
                <a:ea typeface="Lato"/>
                <a:cs typeface="Lato"/>
                <a:sym typeface="Lato"/>
              </a:rPr>
              <a:t>favoriser</a:t>
            </a:r>
            <a:r>
              <a:rPr lang="en-US" sz="1999" dirty="0">
                <a:solidFill>
                  <a:srgbClr val="000000"/>
                </a:solidFill>
                <a:latin typeface="Lato"/>
                <a:ea typeface="Lato"/>
                <a:cs typeface="Lato"/>
                <a:sym typeface="Lato"/>
              </a:rPr>
              <a:t> le </a:t>
            </a:r>
            <a:r>
              <a:rPr lang="en-US" sz="1999" dirty="0" err="1">
                <a:solidFill>
                  <a:srgbClr val="000000"/>
                </a:solidFill>
                <a:latin typeface="Lato"/>
                <a:ea typeface="Lato"/>
                <a:cs typeface="Lato"/>
                <a:sym typeface="Lato"/>
              </a:rPr>
              <a:t>développement</a:t>
            </a:r>
            <a:r>
              <a:rPr lang="en-US" sz="1999" dirty="0">
                <a:solidFill>
                  <a:srgbClr val="000000"/>
                </a:solidFill>
                <a:latin typeface="Lato"/>
                <a:ea typeface="Lato"/>
                <a:cs typeface="Lato"/>
                <a:sym typeface="Lato"/>
              </a:rPr>
              <a:t>  de services : ateliers de </a:t>
            </a:r>
            <a:r>
              <a:rPr lang="en-US" sz="1999" dirty="0" err="1">
                <a:solidFill>
                  <a:srgbClr val="000000"/>
                </a:solidFill>
                <a:latin typeface="Lato"/>
                <a:ea typeface="Lato"/>
                <a:cs typeface="Lato"/>
                <a:sym typeface="Lato"/>
              </a:rPr>
              <a:t>réparation</a:t>
            </a:r>
            <a:r>
              <a:rPr lang="en-US" sz="1999" dirty="0">
                <a:solidFill>
                  <a:srgbClr val="000000"/>
                </a:solidFill>
                <a:latin typeface="Lato"/>
                <a:ea typeface="Lato"/>
                <a:cs typeface="Lato"/>
                <a:sym typeface="Lato"/>
              </a:rPr>
              <a:t>, etc.​</a:t>
            </a:r>
          </a:p>
          <a:p>
            <a:pPr algn="l">
              <a:lnSpc>
                <a:spcPts val="2559"/>
              </a:lnSpc>
            </a:pP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Participer</a:t>
            </a:r>
            <a:r>
              <a:rPr lang="en-US" sz="1999" dirty="0">
                <a:solidFill>
                  <a:srgbClr val="000000"/>
                </a:solidFill>
                <a:latin typeface="Lato"/>
                <a:ea typeface="Lato"/>
                <a:cs typeface="Lato"/>
                <a:sym typeface="Lato"/>
              </a:rPr>
              <a:t> à la promotion des transports </a:t>
            </a:r>
            <a:r>
              <a:rPr lang="en-US" sz="1999" dirty="0" err="1">
                <a:solidFill>
                  <a:srgbClr val="000000"/>
                </a:solidFill>
                <a:latin typeface="Lato"/>
                <a:ea typeface="Lato"/>
                <a:cs typeface="Lato"/>
                <a:sym typeface="Lato"/>
              </a:rPr>
              <a:t>collectifs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partagés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ou</a:t>
            </a:r>
            <a:r>
              <a:rPr lang="en-US" sz="1999" dirty="0">
                <a:solidFill>
                  <a:srgbClr val="000000"/>
                </a:solidFill>
                <a:latin typeface="Lato"/>
                <a:ea typeface="Lato"/>
                <a:cs typeface="Lato"/>
                <a:sym typeface="Lato"/>
              </a:rPr>
              <a:t> des modes de </a:t>
            </a:r>
            <a:r>
              <a:rPr lang="en-US" sz="1999" dirty="0" err="1">
                <a:solidFill>
                  <a:srgbClr val="000000"/>
                </a:solidFill>
                <a:latin typeface="Lato"/>
                <a:ea typeface="Lato"/>
                <a:cs typeface="Lato"/>
                <a:sym typeface="Lato"/>
              </a:rPr>
              <a:t>déplacements</a:t>
            </a:r>
            <a:r>
              <a:rPr lang="en-US" sz="1999" dirty="0">
                <a:solidFill>
                  <a:srgbClr val="000000"/>
                </a:solidFill>
                <a:latin typeface="Lato"/>
                <a:ea typeface="Lato"/>
                <a:cs typeface="Lato"/>
                <a:sym typeface="Lato"/>
              </a:rPr>
              <a:t> doux </a:t>
            </a:r>
            <a:r>
              <a:rPr lang="en-US" sz="1999" dirty="0" err="1">
                <a:solidFill>
                  <a:srgbClr val="000000"/>
                </a:solidFill>
                <a:latin typeface="Lato"/>
                <a:ea typeface="Lato"/>
                <a:cs typeface="Lato"/>
                <a:sym typeface="Lato"/>
              </a:rPr>
              <a:t>auprès</a:t>
            </a:r>
            <a:r>
              <a:rPr lang="en-US" sz="1999" dirty="0">
                <a:solidFill>
                  <a:srgbClr val="000000"/>
                </a:solidFill>
                <a:latin typeface="Lato"/>
                <a:ea typeface="Lato"/>
                <a:cs typeface="Lato"/>
                <a:sym typeface="Lato"/>
              </a:rPr>
              <a:t> des publics </a:t>
            </a:r>
            <a:r>
              <a:rPr lang="en-US" sz="1999" dirty="0" err="1">
                <a:solidFill>
                  <a:srgbClr val="000000"/>
                </a:solidFill>
                <a:latin typeface="Lato"/>
                <a:ea typeface="Lato"/>
                <a:cs typeface="Lato"/>
                <a:sym typeface="Lato"/>
              </a:rPr>
              <a:t>actifs</a:t>
            </a:r>
            <a:r>
              <a:rPr lang="en-US" sz="1999" dirty="0">
                <a:solidFill>
                  <a:srgbClr val="000000"/>
                </a:solidFill>
                <a:latin typeface="Lato"/>
                <a:ea typeface="Lato"/>
                <a:cs typeface="Lato"/>
                <a:sym typeface="Lato"/>
              </a:rPr>
              <a:t>.</a:t>
            </a:r>
          </a:p>
          <a:p>
            <a:pPr algn="l">
              <a:lnSpc>
                <a:spcPts val="2559"/>
              </a:lnSpc>
            </a:pP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Construire</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l’autonomie</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énergétique</a:t>
            </a:r>
            <a:r>
              <a:rPr lang="en-US" sz="1999" dirty="0">
                <a:solidFill>
                  <a:srgbClr val="000000"/>
                </a:solidFill>
                <a:latin typeface="Lato"/>
                <a:ea typeface="Lato"/>
                <a:cs typeface="Lato"/>
                <a:sym typeface="Lato"/>
              </a:rPr>
              <a:t> du </a:t>
            </a:r>
            <a:r>
              <a:rPr lang="en-US" sz="1999" dirty="0" err="1">
                <a:solidFill>
                  <a:srgbClr val="000000"/>
                </a:solidFill>
                <a:latin typeface="Lato"/>
                <a:ea typeface="Lato"/>
                <a:cs typeface="Lato"/>
                <a:sym typeface="Lato"/>
              </a:rPr>
              <a:t>territoire</a:t>
            </a:r>
            <a:r>
              <a:rPr lang="en-US" sz="1999" dirty="0">
                <a:solidFill>
                  <a:srgbClr val="000000"/>
                </a:solidFill>
                <a:latin typeface="Lato"/>
                <a:ea typeface="Lato"/>
                <a:cs typeface="Lato"/>
                <a:sym typeface="Lato"/>
              </a:rPr>
              <a:t> :</a:t>
            </a:r>
          </a:p>
          <a:p>
            <a:pPr marL="431799" lvl="1" indent="-215899" algn="l">
              <a:lnSpc>
                <a:spcPts val="2559"/>
              </a:lnSpc>
              <a:buFont typeface="Arial"/>
              <a:buChar char="•"/>
            </a:pPr>
            <a:r>
              <a:rPr lang="en-US" sz="1999" dirty="0">
                <a:solidFill>
                  <a:srgbClr val="000000"/>
                </a:solidFill>
                <a:latin typeface="Lato"/>
                <a:ea typeface="Lato"/>
                <a:cs typeface="Lato"/>
                <a:sym typeface="Lato"/>
              </a:rPr>
              <a:t>Intensifier la </a:t>
            </a:r>
            <a:r>
              <a:rPr lang="en-US" sz="1999" dirty="0" err="1">
                <a:solidFill>
                  <a:srgbClr val="000000"/>
                </a:solidFill>
                <a:latin typeface="Lato"/>
                <a:ea typeface="Lato"/>
                <a:cs typeface="Lato"/>
                <a:sym typeface="Lato"/>
              </a:rPr>
              <a:t>rénovation</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énergétique</a:t>
            </a:r>
            <a:r>
              <a:rPr lang="en-US" sz="1999" dirty="0">
                <a:solidFill>
                  <a:srgbClr val="000000"/>
                </a:solidFill>
                <a:latin typeface="Lato"/>
                <a:ea typeface="Lato"/>
                <a:cs typeface="Lato"/>
                <a:sym typeface="Lato"/>
              </a:rPr>
              <a:t> de </a:t>
            </a:r>
            <a:r>
              <a:rPr lang="en-US" sz="1999" dirty="0" err="1">
                <a:solidFill>
                  <a:srgbClr val="000000"/>
                </a:solidFill>
                <a:latin typeface="Lato"/>
                <a:ea typeface="Lato"/>
                <a:cs typeface="Lato"/>
                <a:sym typeface="Lato"/>
              </a:rPr>
              <a:t>l’habitat</a:t>
            </a:r>
            <a:r>
              <a:rPr lang="en-US" sz="1999" dirty="0">
                <a:solidFill>
                  <a:srgbClr val="000000"/>
                </a:solidFill>
                <a:latin typeface="Lato"/>
                <a:ea typeface="Lato"/>
                <a:cs typeface="Lato"/>
                <a:sym typeface="Lato"/>
              </a:rPr>
              <a:t>.</a:t>
            </a:r>
          </a:p>
          <a:p>
            <a:pPr marL="431799" lvl="1" indent="-215899" algn="l">
              <a:lnSpc>
                <a:spcPts val="2559"/>
              </a:lnSpc>
              <a:buFont typeface="Arial"/>
              <a:buChar char="•"/>
            </a:pPr>
            <a:r>
              <a:rPr lang="en-US" sz="1999" dirty="0" err="1">
                <a:solidFill>
                  <a:srgbClr val="000000"/>
                </a:solidFill>
                <a:latin typeface="Lato"/>
                <a:ea typeface="Lato"/>
                <a:cs typeface="Lato"/>
                <a:sym typeface="Lato"/>
              </a:rPr>
              <a:t>Sensibiliser</a:t>
            </a:r>
            <a:r>
              <a:rPr lang="en-US" sz="1999" dirty="0">
                <a:solidFill>
                  <a:srgbClr val="000000"/>
                </a:solidFill>
                <a:latin typeface="Lato"/>
                <a:ea typeface="Lato"/>
                <a:cs typeface="Lato"/>
                <a:sym typeface="Lato"/>
              </a:rPr>
              <a:t> sur les </a:t>
            </a:r>
            <a:r>
              <a:rPr lang="en-US" sz="1999" dirty="0" err="1">
                <a:solidFill>
                  <a:srgbClr val="000000"/>
                </a:solidFill>
                <a:latin typeface="Lato"/>
                <a:ea typeface="Lato"/>
                <a:cs typeface="Lato"/>
                <a:sym typeface="Lato"/>
              </a:rPr>
              <a:t>changements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climatiques</a:t>
            </a:r>
            <a:r>
              <a:rPr lang="en-US" sz="1999" dirty="0">
                <a:solidFill>
                  <a:srgbClr val="000000"/>
                </a:solidFill>
                <a:latin typeface="Lato"/>
                <a:ea typeface="Lato"/>
                <a:cs typeface="Lato"/>
                <a:sym typeface="Lato"/>
              </a:rPr>
              <a:t> et </a:t>
            </a:r>
            <a:r>
              <a:rPr lang="en-US" sz="1999" dirty="0" err="1">
                <a:solidFill>
                  <a:srgbClr val="000000"/>
                </a:solidFill>
                <a:latin typeface="Lato"/>
                <a:ea typeface="Lato"/>
                <a:cs typeface="Lato"/>
                <a:sym typeface="Lato"/>
              </a:rPr>
              <a:t>l’adaptation</a:t>
            </a:r>
            <a:r>
              <a:rPr lang="en-US" sz="1999" dirty="0">
                <a:solidFill>
                  <a:srgbClr val="000000"/>
                </a:solidFill>
                <a:latin typeface="Lato"/>
                <a:ea typeface="Lato"/>
                <a:cs typeface="Lato"/>
                <a:sym typeface="Lato"/>
              </a:rPr>
              <a:t> à </a:t>
            </a:r>
            <a:r>
              <a:rPr lang="en-US" sz="1999" dirty="0" err="1">
                <a:solidFill>
                  <a:srgbClr val="000000"/>
                </a:solidFill>
                <a:latin typeface="Lato"/>
                <a:ea typeface="Lato"/>
                <a:cs typeface="Lato"/>
                <a:sym typeface="Lato"/>
              </a:rPr>
              <a:t>ces</a:t>
            </a:r>
            <a:r>
              <a:rPr lang="en-US" sz="1999" dirty="0">
                <a:solidFill>
                  <a:srgbClr val="000000"/>
                </a:solidFill>
                <a:latin typeface="Lato"/>
                <a:ea typeface="Lato"/>
                <a:cs typeface="Lato"/>
                <a:sym typeface="Lato"/>
              </a:rPr>
              <a:t> </a:t>
            </a:r>
            <a:r>
              <a:rPr lang="en-US" sz="1999" dirty="0" err="1">
                <a:solidFill>
                  <a:srgbClr val="000000"/>
                </a:solidFill>
                <a:latin typeface="Lato"/>
                <a:ea typeface="Lato"/>
                <a:cs typeface="Lato"/>
                <a:sym typeface="Lato"/>
              </a:rPr>
              <a:t>derniers</a:t>
            </a:r>
            <a:r>
              <a:rPr lang="en-US" sz="1999" dirty="0">
                <a:solidFill>
                  <a:srgbClr val="000000"/>
                </a:solidFill>
                <a:latin typeface="Lato"/>
                <a:ea typeface="Lato"/>
                <a:cs typeface="Lato"/>
                <a:sym typeface="Lato"/>
              </a:rPr>
              <a:t>.</a:t>
            </a:r>
          </a:p>
        </p:txBody>
      </p:sp>
      <p:sp>
        <p:nvSpPr>
          <p:cNvPr id="16" name="TextBox 16"/>
          <p:cNvSpPr txBox="1"/>
          <p:nvPr/>
        </p:nvSpPr>
        <p:spPr>
          <a:xfrm>
            <a:off x="2651965" y="1461335"/>
            <a:ext cx="14260450" cy="546553"/>
          </a:xfrm>
          <a:prstGeom prst="rect">
            <a:avLst/>
          </a:prstGeom>
        </p:spPr>
        <p:txBody>
          <a:bodyPr lIns="0" tIns="0" rIns="0" bIns="0" rtlCol="0" anchor="t">
            <a:spAutoFit/>
          </a:bodyPr>
          <a:lstStyle/>
          <a:p>
            <a:pPr algn="l">
              <a:lnSpc>
                <a:spcPts val="4525"/>
              </a:lnSpc>
            </a:pPr>
            <a:r>
              <a:rPr lang="en-US" sz="3232">
                <a:solidFill>
                  <a:srgbClr val="0C0015"/>
                </a:solidFill>
                <a:latin typeface="Montserrat Bold"/>
                <a:ea typeface="Montserrat Bold"/>
                <a:cs typeface="Montserrat Bold"/>
                <a:sym typeface="Montserrat Bold"/>
              </a:rPr>
              <a:t>PÔLE D'ÉQUILIBRE TERRITORIAL ET RURAL DU VAL DE LORRAINE</a:t>
            </a:r>
          </a:p>
        </p:txBody>
      </p:sp>
      <p:sp>
        <p:nvSpPr>
          <p:cNvPr id="17" name="TextBox 17"/>
          <p:cNvSpPr txBox="1"/>
          <p:nvPr/>
        </p:nvSpPr>
        <p:spPr>
          <a:xfrm>
            <a:off x="1344248" y="990419"/>
            <a:ext cx="1404649"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18</a:t>
            </a:r>
          </a:p>
        </p:txBody>
      </p:sp>
      <p:sp>
        <p:nvSpPr>
          <p:cNvPr id="18" name="TextBox 18"/>
          <p:cNvSpPr txBox="1"/>
          <p:nvPr/>
        </p:nvSpPr>
        <p:spPr>
          <a:xfrm>
            <a:off x="1470926" y="2438285"/>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BILAN ET PERSPECTIVES</a:t>
            </a:r>
          </a:p>
        </p:txBody>
      </p:sp>
      <p:grpSp>
        <p:nvGrpSpPr>
          <p:cNvPr id="19" name="Group 19"/>
          <p:cNvGrpSpPr/>
          <p:nvPr/>
        </p:nvGrpSpPr>
        <p:grpSpPr>
          <a:xfrm>
            <a:off x="12434931" y="-28148"/>
            <a:ext cx="5853069" cy="814109"/>
            <a:chOff x="0" y="0"/>
            <a:chExt cx="1448486" cy="201471"/>
          </a:xfrm>
        </p:grpSpPr>
        <p:sp>
          <p:nvSpPr>
            <p:cNvPr id="20" name="Freeform 20"/>
            <p:cNvSpPr/>
            <p:nvPr/>
          </p:nvSpPr>
          <p:spPr>
            <a:xfrm>
              <a:off x="0" y="0"/>
              <a:ext cx="1448486" cy="201471"/>
            </a:xfrm>
            <a:custGeom>
              <a:avLst/>
              <a:gdLst/>
              <a:ahLst/>
              <a:cxnLst/>
              <a:rect l="l" t="t" r="r" b="b"/>
              <a:pathLst>
                <a:path w="1448486" h="201471">
                  <a:moveTo>
                    <a:pt x="6614" y="0"/>
                  </a:moveTo>
                  <a:lnTo>
                    <a:pt x="1441873" y="0"/>
                  </a:lnTo>
                  <a:cubicBezTo>
                    <a:pt x="1445525" y="0"/>
                    <a:pt x="1448486" y="2961"/>
                    <a:pt x="1448486" y="6614"/>
                  </a:cubicBezTo>
                  <a:lnTo>
                    <a:pt x="1448486" y="194858"/>
                  </a:lnTo>
                  <a:cubicBezTo>
                    <a:pt x="1448486" y="196612"/>
                    <a:pt x="1447790" y="198294"/>
                    <a:pt x="1446549" y="199534"/>
                  </a:cubicBezTo>
                  <a:cubicBezTo>
                    <a:pt x="1445309" y="200775"/>
                    <a:pt x="1443627" y="201471"/>
                    <a:pt x="1441873" y="201471"/>
                  </a:cubicBezTo>
                  <a:lnTo>
                    <a:pt x="6614" y="201471"/>
                  </a:lnTo>
                  <a:cubicBezTo>
                    <a:pt x="2961" y="201471"/>
                    <a:pt x="0" y="198510"/>
                    <a:pt x="0" y="194858"/>
                  </a:cubicBezTo>
                  <a:lnTo>
                    <a:pt x="0" y="6614"/>
                  </a:lnTo>
                  <a:cubicBezTo>
                    <a:pt x="0" y="2961"/>
                    <a:pt x="2961" y="0"/>
                    <a:pt x="6614" y="0"/>
                  </a:cubicBezTo>
                  <a:close/>
                </a:path>
              </a:pathLst>
            </a:custGeom>
            <a:solidFill>
              <a:srgbClr val="F4F3F3"/>
            </a:solidFill>
          </p:spPr>
          <p:txBody>
            <a:bodyPr/>
            <a:lstStyle/>
            <a:p>
              <a:endParaRPr lang="fr-FR"/>
            </a:p>
          </p:txBody>
        </p:sp>
        <p:sp>
          <p:nvSpPr>
            <p:cNvPr id="21" name="TextBox 21"/>
            <p:cNvSpPr txBox="1"/>
            <p:nvPr/>
          </p:nvSpPr>
          <p:spPr>
            <a:xfrm>
              <a:off x="0" y="-38100"/>
              <a:ext cx="1448486" cy="239571"/>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12893504" y="232539"/>
            <a:ext cx="5778388" cy="264160"/>
          </a:xfrm>
          <a:prstGeom prst="rect">
            <a:avLst/>
          </a:prstGeom>
        </p:spPr>
        <p:txBody>
          <a:bodyPr lIns="0" tIns="0" rIns="0" bIns="0" rtlCol="0" anchor="t">
            <a:spAutoFit/>
          </a:bodyPr>
          <a:lstStyle/>
          <a:p>
            <a:pPr algn="l">
              <a:lnSpc>
                <a:spcPts val="2239"/>
              </a:lnSpc>
              <a:spcBef>
                <a:spcPct val="0"/>
              </a:spcBef>
            </a:pPr>
            <a:r>
              <a:rPr lang="en-US" sz="1599">
                <a:solidFill>
                  <a:srgbClr val="000000"/>
                </a:solidFill>
                <a:latin typeface="Open Sans 2"/>
                <a:ea typeface="Open Sans 2"/>
                <a:cs typeface="Open Sans 2"/>
                <a:sym typeface="Open Sans 2"/>
              </a:rPr>
              <a:t>Contact : </a:t>
            </a:r>
            <a:r>
              <a:rPr lang="en-US" sz="1599" u="sng">
                <a:solidFill>
                  <a:srgbClr val="000000"/>
                </a:solidFill>
                <a:latin typeface="Open Sans 2"/>
                <a:ea typeface="Open Sans 2"/>
                <a:cs typeface="Open Sans 2"/>
                <a:sym typeface="Open Sans 2"/>
                <a:hlinkClick r:id="rId3" tooltip="tel:0357540470"/>
              </a:rPr>
              <a:t>0357540470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flipH="1" flipV="1">
            <a:off x="15484472" y="8519044"/>
            <a:ext cx="1774828" cy="0"/>
          </a:xfrm>
          <a:prstGeom prst="line">
            <a:avLst/>
          </a:prstGeom>
          <a:ln w="38100" cap="rnd">
            <a:solidFill>
              <a:srgbClr val="000000"/>
            </a:solidFill>
            <a:prstDash val="solid"/>
            <a:headEnd type="none" w="sm" len="sm"/>
            <a:tailEnd type="none" w="sm" len="sm"/>
          </a:ln>
        </p:spPr>
        <p:txBody>
          <a:bodyPr/>
          <a:lstStyle/>
          <a:p>
            <a:endParaRPr lang="fr-FR"/>
          </a:p>
        </p:txBody>
      </p:sp>
      <p:sp>
        <p:nvSpPr>
          <p:cNvPr id="6" name="AutoShape 6"/>
          <p:cNvSpPr/>
          <p:nvPr/>
        </p:nvSpPr>
        <p:spPr>
          <a:xfrm flipH="1">
            <a:off x="1028700" y="8499994"/>
            <a:ext cx="9070328" cy="0"/>
          </a:xfrm>
          <a:prstGeom prst="line">
            <a:avLst/>
          </a:prstGeom>
          <a:ln w="38100" cap="rnd">
            <a:solidFill>
              <a:srgbClr val="000000"/>
            </a:solidFill>
            <a:prstDash val="solid"/>
            <a:headEnd type="none" w="sm" len="sm"/>
            <a:tailEnd type="none" w="sm" len="sm"/>
          </a:ln>
        </p:spPr>
        <p:txBody>
          <a:bodyPr/>
          <a:lstStyle/>
          <a:p>
            <a:endParaRPr lang="fr-FR"/>
          </a:p>
        </p:txBody>
      </p:sp>
      <p:sp>
        <p:nvSpPr>
          <p:cNvPr id="7" name="TextBox 7"/>
          <p:cNvSpPr txBox="1"/>
          <p:nvPr/>
        </p:nvSpPr>
        <p:spPr>
          <a:xfrm>
            <a:off x="3006038" y="1959805"/>
            <a:ext cx="3485498" cy="347152"/>
          </a:xfrm>
          <a:prstGeom prst="rect">
            <a:avLst/>
          </a:prstGeom>
        </p:spPr>
        <p:txBody>
          <a:bodyPr lIns="0" tIns="0" rIns="0" bIns="0" rtlCol="0" anchor="t">
            <a:spAutoFit/>
          </a:bodyPr>
          <a:lstStyle/>
          <a:p>
            <a:pPr algn="l">
              <a:lnSpc>
                <a:spcPts val="2915"/>
              </a:lnSpc>
            </a:pPr>
            <a:r>
              <a:rPr lang="en-US" sz="2082">
                <a:solidFill>
                  <a:srgbClr val="EF6231"/>
                </a:solidFill>
                <a:latin typeface="Montserrat Bold"/>
                <a:ea typeface="Montserrat Bold"/>
                <a:cs typeface="Montserrat Bold"/>
                <a:sym typeface="Montserrat Bold"/>
              </a:rPr>
              <a:t>ÉCONOMIE</a:t>
            </a:r>
          </a:p>
        </p:txBody>
      </p:sp>
      <p:sp>
        <p:nvSpPr>
          <p:cNvPr id="8" name="TextBox 8"/>
          <p:cNvSpPr txBox="1"/>
          <p:nvPr/>
        </p:nvSpPr>
        <p:spPr>
          <a:xfrm>
            <a:off x="9683584" y="2854542"/>
            <a:ext cx="3485498" cy="347152"/>
          </a:xfrm>
          <a:prstGeom prst="rect">
            <a:avLst/>
          </a:prstGeom>
        </p:spPr>
        <p:txBody>
          <a:bodyPr lIns="0" tIns="0" rIns="0" bIns="0" rtlCol="0" anchor="t">
            <a:spAutoFit/>
          </a:bodyPr>
          <a:lstStyle/>
          <a:p>
            <a:pPr algn="l">
              <a:lnSpc>
                <a:spcPts val="2915"/>
              </a:lnSpc>
            </a:pPr>
            <a:r>
              <a:rPr lang="en-US" sz="2082">
                <a:solidFill>
                  <a:srgbClr val="8FC744"/>
                </a:solidFill>
                <a:latin typeface="Montserrat Bold"/>
                <a:ea typeface="Montserrat Bold"/>
                <a:cs typeface="Montserrat Bold"/>
                <a:sym typeface="Montserrat Bold"/>
              </a:rPr>
              <a:t>HABITAT</a:t>
            </a:r>
          </a:p>
        </p:txBody>
      </p:sp>
      <p:sp>
        <p:nvSpPr>
          <p:cNvPr id="9" name="TextBox 9"/>
          <p:cNvSpPr txBox="1"/>
          <p:nvPr/>
        </p:nvSpPr>
        <p:spPr>
          <a:xfrm>
            <a:off x="3006038" y="2455093"/>
            <a:ext cx="3485498" cy="347152"/>
          </a:xfrm>
          <a:prstGeom prst="rect">
            <a:avLst/>
          </a:prstGeom>
        </p:spPr>
        <p:txBody>
          <a:bodyPr lIns="0" tIns="0" rIns="0" bIns="0" rtlCol="0" anchor="t">
            <a:spAutoFit/>
          </a:bodyPr>
          <a:lstStyle/>
          <a:p>
            <a:pPr algn="l">
              <a:lnSpc>
                <a:spcPts val="2915"/>
              </a:lnSpc>
            </a:pPr>
            <a:r>
              <a:rPr lang="en-US" sz="2082">
                <a:solidFill>
                  <a:srgbClr val="EF6231"/>
                </a:solidFill>
                <a:latin typeface="Montserrat Bold"/>
                <a:ea typeface="Montserrat Bold"/>
                <a:cs typeface="Montserrat Bold"/>
                <a:sym typeface="Montserrat Bold"/>
              </a:rPr>
              <a:t>SOLIDARITÉ</a:t>
            </a:r>
          </a:p>
        </p:txBody>
      </p:sp>
      <p:sp>
        <p:nvSpPr>
          <p:cNvPr id="10" name="TextBox 10"/>
          <p:cNvSpPr txBox="1"/>
          <p:nvPr/>
        </p:nvSpPr>
        <p:spPr>
          <a:xfrm>
            <a:off x="9683584" y="3349829"/>
            <a:ext cx="3485498" cy="347152"/>
          </a:xfrm>
          <a:prstGeom prst="rect">
            <a:avLst/>
          </a:prstGeom>
        </p:spPr>
        <p:txBody>
          <a:bodyPr lIns="0" tIns="0" rIns="0" bIns="0" rtlCol="0" anchor="t">
            <a:spAutoFit/>
          </a:bodyPr>
          <a:lstStyle/>
          <a:p>
            <a:pPr algn="l">
              <a:lnSpc>
                <a:spcPts val="2915"/>
              </a:lnSpc>
            </a:pPr>
            <a:r>
              <a:rPr lang="en-US" sz="2082">
                <a:solidFill>
                  <a:srgbClr val="8FC744"/>
                </a:solidFill>
                <a:latin typeface="Montserrat Bold"/>
                <a:ea typeface="Montserrat Bold"/>
                <a:cs typeface="Montserrat Bold"/>
                <a:sym typeface="Montserrat Bold"/>
              </a:rPr>
              <a:t>MOBILITÉ</a:t>
            </a:r>
          </a:p>
        </p:txBody>
      </p:sp>
      <p:sp>
        <p:nvSpPr>
          <p:cNvPr id="11" name="TextBox 11"/>
          <p:cNvSpPr txBox="1"/>
          <p:nvPr/>
        </p:nvSpPr>
        <p:spPr>
          <a:xfrm>
            <a:off x="3006038" y="2950380"/>
            <a:ext cx="3485498" cy="340167"/>
          </a:xfrm>
          <a:prstGeom prst="rect">
            <a:avLst/>
          </a:prstGeom>
        </p:spPr>
        <p:txBody>
          <a:bodyPr lIns="0" tIns="0" rIns="0" bIns="0" rtlCol="0" anchor="t">
            <a:spAutoFit/>
          </a:bodyPr>
          <a:lstStyle/>
          <a:p>
            <a:pPr algn="l">
              <a:lnSpc>
                <a:spcPts val="2775"/>
              </a:lnSpc>
            </a:pPr>
            <a:r>
              <a:rPr lang="en-US" sz="1982">
                <a:solidFill>
                  <a:srgbClr val="683092"/>
                </a:solidFill>
                <a:latin typeface="Montserrat Bold"/>
                <a:ea typeface="Montserrat Bold"/>
                <a:cs typeface="Montserrat Bold"/>
                <a:sym typeface="Montserrat Bold"/>
              </a:rPr>
              <a:t>TOURISME</a:t>
            </a:r>
          </a:p>
        </p:txBody>
      </p:sp>
      <p:sp>
        <p:nvSpPr>
          <p:cNvPr id="12" name="TextBox 12"/>
          <p:cNvSpPr txBox="1"/>
          <p:nvPr/>
        </p:nvSpPr>
        <p:spPr>
          <a:xfrm>
            <a:off x="9683584" y="3845117"/>
            <a:ext cx="3127216" cy="1045017"/>
          </a:xfrm>
          <a:prstGeom prst="rect">
            <a:avLst/>
          </a:prstGeom>
        </p:spPr>
        <p:txBody>
          <a:bodyPr lIns="0" tIns="0" rIns="0" bIns="0" rtlCol="0" anchor="t">
            <a:spAutoFit/>
          </a:bodyPr>
          <a:lstStyle/>
          <a:p>
            <a:pPr algn="l">
              <a:lnSpc>
                <a:spcPts val="2775"/>
              </a:lnSpc>
            </a:pPr>
            <a:r>
              <a:rPr lang="en-US" sz="1982">
                <a:solidFill>
                  <a:srgbClr val="8FC744"/>
                </a:solidFill>
                <a:latin typeface="Montserrat Bold"/>
                <a:ea typeface="Montserrat Bold"/>
                <a:cs typeface="Montserrat Bold"/>
                <a:sym typeface="Montserrat Bold"/>
              </a:rPr>
              <a:t>URBANISME ET AMÉNAGEMENT DE L’ESPACE</a:t>
            </a:r>
          </a:p>
        </p:txBody>
      </p:sp>
      <p:sp>
        <p:nvSpPr>
          <p:cNvPr id="13" name="TextBox 13"/>
          <p:cNvSpPr txBox="1"/>
          <p:nvPr/>
        </p:nvSpPr>
        <p:spPr>
          <a:xfrm>
            <a:off x="3006038" y="3438682"/>
            <a:ext cx="3485498" cy="340167"/>
          </a:xfrm>
          <a:prstGeom prst="rect">
            <a:avLst/>
          </a:prstGeom>
        </p:spPr>
        <p:txBody>
          <a:bodyPr lIns="0" tIns="0" rIns="0" bIns="0" rtlCol="0" anchor="t">
            <a:spAutoFit/>
          </a:bodyPr>
          <a:lstStyle/>
          <a:p>
            <a:pPr algn="l">
              <a:lnSpc>
                <a:spcPts val="2775"/>
              </a:lnSpc>
            </a:pPr>
            <a:r>
              <a:rPr lang="en-US" sz="1982">
                <a:solidFill>
                  <a:srgbClr val="683092"/>
                </a:solidFill>
                <a:latin typeface="Montserrat Bold"/>
                <a:ea typeface="Montserrat Bold"/>
                <a:cs typeface="Montserrat Bold"/>
                <a:sym typeface="Montserrat Bold"/>
              </a:rPr>
              <a:t>CULTURE</a:t>
            </a:r>
          </a:p>
        </p:txBody>
      </p:sp>
      <p:sp>
        <p:nvSpPr>
          <p:cNvPr id="14" name="TextBox 14"/>
          <p:cNvSpPr txBox="1"/>
          <p:nvPr/>
        </p:nvSpPr>
        <p:spPr>
          <a:xfrm>
            <a:off x="9683584" y="5098009"/>
            <a:ext cx="3485498" cy="340167"/>
          </a:xfrm>
          <a:prstGeom prst="rect">
            <a:avLst/>
          </a:prstGeom>
        </p:spPr>
        <p:txBody>
          <a:bodyPr lIns="0" tIns="0" rIns="0" bIns="0" rtlCol="0" anchor="t">
            <a:spAutoFit/>
          </a:bodyPr>
          <a:lstStyle/>
          <a:p>
            <a:pPr algn="l">
              <a:lnSpc>
                <a:spcPts val="2775"/>
              </a:lnSpc>
            </a:pPr>
            <a:r>
              <a:rPr lang="en-US" sz="1982">
                <a:solidFill>
                  <a:srgbClr val="E2D922"/>
                </a:solidFill>
                <a:latin typeface="Montserrat Bold"/>
                <a:ea typeface="Montserrat Bold"/>
                <a:cs typeface="Montserrat Bold"/>
                <a:sym typeface="Montserrat Bold"/>
              </a:rPr>
              <a:t>MUTUALISATION</a:t>
            </a:r>
          </a:p>
        </p:txBody>
      </p:sp>
      <p:sp>
        <p:nvSpPr>
          <p:cNvPr id="15" name="TextBox 15"/>
          <p:cNvSpPr txBox="1"/>
          <p:nvPr/>
        </p:nvSpPr>
        <p:spPr>
          <a:xfrm>
            <a:off x="3006038" y="3926985"/>
            <a:ext cx="3485498" cy="340167"/>
          </a:xfrm>
          <a:prstGeom prst="rect">
            <a:avLst/>
          </a:prstGeom>
        </p:spPr>
        <p:txBody>
          <a:bodyPr lIns="0" tIns="0" rIns="0" bIns="0" rtlCol="0" anchor="t">
            <a:spAutoFit/>
          </a:bodyPr>
          <a:lstStyle/>
          <a:p>
            <a:pPr algn="l">
              <a:lnSpc>
                <a:spcPts val="2775"/>
              </a:lnSpc>
            </a:pPr>
            <a:r>
              <a:rPr lang="en-US" sz="1982">
                <a:solidFill>
                  <a:srgbClr val="4494CE"/>
                </a:solidFill>
                <a:latin typeface="Montserrat Bold"/>
                <a:ea typeface="Montserrat Bold"/>
                <a:cs typeface="Montserrat Bold"/>
                <a:sym typeface="Montserrat Bold"/>
              </a:rPr>
              <a:t>SERVICE PUBLICS</a:t>
            </a:r>
          </a:p>
        </p:txBody>
      </p:sp>
      <p:sp>
        <p:nvSpPr>
          <p:cNvPr id="16" name="TextBox 16"/>
          <p:cNvSpPr txBox="1"/>
          <p:nvPr/>
        </p:nvSpPr>
        <p:spPr>
          <a:xfrm>
            <a:off x="9683584" y="5586311"/>
            <a:ext cx="3485498" cy="340167"/>
          </a:xfrm>
          <a:prstGeom prst="rect">
            <a:avLst/>
          </a:prstGeom>
        </p:spPr>
        <p:txBody>
          <a:bodyPr lIns="0" tIns="0" rIns="0" bIns="0" rtlCol="0" anchor="t">
            <a:spAutoFit/>
          </a:bodyPr>
          <a:lstStyle/>
          <a:p>
            <a:pPr algn="l">
              <a:lnSpc>
                <a:spcPts val="2775"/>
              </a:lnSpc>
            </a:pPr>
            <a:r>
              <a:rPr lang="en-US" sz="1982">
                <a:solidFill>
                  <a:srgbClr val="E2D922"/>
                </a:solidFill>
                <a:latin typeface="Montserrat Bold"/>
                <a:ea typeface="Montserrat Bold"/>
                <a:cs typeface="Montserrat Bold"/>
                <a:sym typeface="Montserrat Bold"/>
              </a:rPr>
              <a:t>FOURRIÈRE ANIMALE</a:t>
            </a:r>
          </a:p>
        </p:txBody>
      </p:sp>
      <p:sp>
        <p:nvSpPr>
          <p:cNvPr id="17" name="TextBox 17"/>
          <p:cNvSpPr txBox="1"/>
          <p:nvPr/>
        </p:nvSpPr>
        <p:spPr>
          <a:xfrm>
            <a:off x="3006038" y="4415287"/>
            <a:ext cx="3485498" cy="340167"/>
          </a:xfrm>
          <a:prstGeom prst="rect">
            <a:avLst/>
          </a:prstGeom>
        </p:spPr>
        <p:txBody>
          <a:bodyPr lIns="0" tIns="0" rIns="0" bIns="0" rtlCol="0" anchor="t">
            <a:spAutoFit/>
          </a:bodyPr>
          <a:lstStyle/>
          <a:p>
            <a:pPr algn="l">
              <a:lnSpc>
                <a:spcPts val="2775"/>
              </a:lnSpc>
            </a:pPr>
            <a:r>
              <a:rPr lang="en-US" sz="1982">
                <a:solidFill>
                  <a:srgbClr val="4494CE"/>
                </a:solidFill>
                <a:latin typeface="Montserrat Bold"/>
                <a:ea typeface="Montserrat Bold"/>
                <a:cs typeface="Montserrat Bold"/>
                <a:sym typeface="Montserrat Bold"/>
              </a:rPr>
              <a:t>PETITE ENFANCE</a:t>
            </a:r>
          </a:p>
        </p:txBody>
      </p:sp>
      <p:sp>
        <p:nvSpPr>
          <p:cNvPr id="18" name="TextBox 18"/>
          <p:cNvSpPr txBox="1"/>
          <p:nvPr/>
        </p:nvSpPr>
        <p:spPr>
          <a:xfrm>
            <a:off x="9683584" y="6074613"/>
            <a:ext cx="3485498" cy="340167"/>
          </a:xfrm>
          <a:prstGeom prst="rect">
            <a:avLst/>
          </a:prstGeom>
        </p:spPr>
        <p:txBody>
          <a:bodyPr lIns="0" tIns="0" rIns="0" bIns="0" rtlCol="0" anchor="t">
            <a:spAutoFit/>
          </a:bodyPr>
          <a:lstStyle/>
          <a:p>
            <a:pPr algn="l">
              <a:lnSpc>
                <a:spcPts val="2775"/>
              </a:lnSpc>
            </a:pPr>
            <a:r>
              <a:rPr lang="en-US" sz="1982">
                <a:solidFill>
                  <a:srgbClr val="E2D922"/>
                </a:solidFill>
                <a:latin typeface="Montserrat Bold"/>
                <a:ea typeface="Montserrat Bold"/>
                <a:cs typeface="Montserrat Bold"/>
                <a:sym typeface="Montserrat Bold"/>
              </a:rPr>
              <a:t>PETR</a:t>
            </a:r>
          </a:p>
        </p:txBody>
      </p:sp>
      <p:sp>
        <p:nvSpPr>
          <p:cNvPr id="19" name="TextBox 19"/>
          <p:cNvSpPr txBox="1"/>
          <p:nvPr/>
        </p:nvSpPr>
        <p:spPr>
          <a:xfrm>
            <a:off x="7037700" y="1959805"/>
            <a:ext cx="1048144" cy="347152"/>
          </a:xfrm>
          <a:prstGeom prst="rect">
            <a:avLst/>
          </a:prstGeom>
        </p:spPr>
        <p:txBody>
          <a:bodyPr lIns="0" tIns="0" rIns="0" bIns="0" rtlCol="0" anchor="t">
            <a:spAutoFit/>
          </a:bodyPr>
          <a:lstStyle/>
          <a:p>
            <a:pPr algn="l">
              <a:lnSpc>
                <a:spcPts val="2915"/>
              </a:lnSpc>
            </a:pPr>
            <a:r>
              <a:rPr lang="en-US" sz="2082">
                <a:solidFill>
                  <a:srgbClr val="000000"/>
                </a:solidFill>
                <a:latin typeface="Montserrat Bold"/>
                <a:ea typeface="Montserrat Bold"/>
                <a:cs typeface="Montserrat Bold"/>
                <a:sym typeface="Montserrat Bold"/>
              </a:rPr>
              <a:t>01</a:t>
            </a:r>
          </a:p>
        </p:txBody>
      </p:sp>
      <p:sp>
        <p:nvSpPr>
          <p:cNvPr id="20" name="TextBox 20"/>
          <p:cNvSpPr txBox="1"/>
          <p:nvPr/>
        </p:nvSpPr>
        <p:spPr>
          <a:xfrm>
            <a:off x="13715246" y="2854542"/>
            <a:ext cx="1048144" cy="347152"/>
          </a:xfrm>
          <a:prstGeom prst="rect">
            <a:avLst/>
          </a:prstGeom>
        </p:spPr>
        <p:txBody>
          <a:bodyPr lIns="0" tIns="0" rIns="0" bIns="0" rtlCol="0" anchor="t">
            <a:spAutoFit/>
          </a:bodyPr>
          <a:lstStyle/>
          <a:p>
            <a:pPr algn="l">
              <a:lnSpc>
                <a:spcPts val="2915"/>
              </a:lnSpc>
            </a:pPr>
            <a:r>
              <a:rPr lang="en-US" sz="2082">
                <a:solidFill>
                  <a:srgbClr val="000000"/>
                </a:solidFill>
                <a:latin typeface="Montserrat Bold"/>
                <a:ea typeface="Montserrat Bold"/>
                <a:cs typeface="Montserrat Bold"/>
                <a:sym typeface="Montserrat Bold"/>
              </a:rPr>
              <a:t>13</a:t>
            </a:r>
          </a:p>
        </p:txBody>
      </p:sp>
      <p:sp>
        <p:nvSpPr>
          <p:cNvPr id="21" name="TextBox 21"/>
          <p:cNvSpPr txBox="1"/>
          <p:nvPr/>
        </p:nvSpPr>
        <p:spPr>
          <a:xfrm>
            <a:off x="7037700" y="2455093"/>
            <a:ext cx="1048144" cy="347125"/>
          </a:xfrm>
          <a:prstGeom prst="rect">
            <a:avLst/>
          </a:prstGeom>
        </p:spPr>
        <p:txBody>
          <a:bodyPr lIns="0" tIns="0" rIns="0" bIns="0" rtlCol="0" anchor="t">
            <a:spAutoFit/>
          </a:bodyPr>
          <a:lstStyle/>
          <a:p>
            <a:pPr algn="l">
              <a:lnSpc>
                <a:spcPts val="2915"/>
              </a:lnSpc>
            </a:pPr>
            <a:r>
              <a:rPr lang="en-US" sz="2082">
                <a:solidFill>
                  <a:srgbClr val="000000"/>
                </a:solidFill>
                <a:latin typeface="Montserrat Bold"/>
                <a:ea typeface="Montserrat Bold"/>
                <a:cs typeface="Montserrat Bold"/>
                <a:sym typeface="Montserrat Bold"/>
              </a:rPr>
              <a:t>02</a:t>
            </a:r>
          </a:p>
        </p:txBody>
      </p:sp>
      <p:sp>
        <p:nvSpPr>
          <p:cNvPr id="22" name="TextBox 22"/>
          <p:cNvSpPr txBox="1"/>
          <p:nvPr/>
        </p:nvSpPr>
        <p:spPr>
          <a:xfrm>
            <a:off x="13715246" y="3349829"/>
            <a:ext cx="1048144" cy="347152"/>
          </a:xfrm>
          <a:prstGeom prst="rect">
            <a:avLst/>
          </a:prstGeom>
        </p:spPr>
        <p:txBody>
          <a:bodyPr lIns="0" tIns="0" rIns="0" bIns="0" rtlCol="0" anchor="t">
            <a:spAutoFit/>
          </a:bodyPr>
          <a:lstStyle/>
          <a:p>
            <a:pPr algn="l">
              <a:lnSpc>
                <a:spcPts val="2915"/>
              </a:lnSpc>
            </a:pPr>
            <a:r>
              <a:rPr lang="en-US" sz="2082">
                <a:solidFill>
                  <a:srgbClr val="000000"/>
                </a:solidFill>
                <a:latin typeface="Montserrat Bold"/>
                <a:ea typeface="Montserrat Bold"/>
                <a:cs typeface="Montserrat Bold"/>
                <a:sym typeface="Montserrat Bold"/>
              </a:rPr>
              <a:t>14</a:t>
            </a:r>
          </a:p>
        </p:txBody>
      </p:sp>
      <p:sp>
        <p:nvSpPr>
          <p:cNvPr id="23" name="TextBox 23"/>
          <p:cNvSpPr txBox="1"/>
          <p:nvPr/>
        </p:nvSpPr>
        <p:spPr>
          <a:xfrm>
            <a:off x="7037700" y="2950380"/>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03</a:t>
            </a:r>
          </a:p>
        </p:txBody>
      </p:sp>
      <p:sp>
        <p:nvSpPr>
          <p:cNvPr id="24" name="TextBox 24"/>
          <p:cNvSpPr txBox="1"/>
          <p:nvPr/>
        </p:nvSpPr>
        <p:spPr>
          <a:xfrm>
            <a:off x="13715246" y="3845117"/>
            <a:ext cx="1048144" cy="34016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15</a:t>
            </a:r>
          </a:p>
        </p:txBody>
      </p:sp>
      <p:sp>
        <p:nvSpPr>
          <p:cNvPr id="25" name="TextBox 25"/>
          <p:cNvSpPr txBox="1"/>
          <p:nvPr/>
        </p:nvSpPr>
        <p:spPr>
          <a:xfrm>
            <a:off x="7037700" y="3438682"/>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04</a:t>
            </a:r>
          </a:p>
        </p:txBody>
      </p:sp>
      <p:sp>
        <p:nvSpPr>
          <p:cNvPr id="26" name="TextBox 26"/>
          <p:cNvSpPr txBox="1"/>
          <p:nvPr/>
        </p:nvSpPr>
        <p:spPr>
          <a:xfrm>
            <a:off x="13715246" y="5098009"/>
            <a:ext cx="1048144" cy="34016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16</a:t>
            </a:r>
          </a:p>
        </p:txBody>
      </p:sp>
      <p:sp>
        <p:nvSpPr>
          <p:cNvPr id="27" name="TextBox 27"/>
          <p:cNvSpPr txBox="1"/>
          <p:nvPr/>
        </p:nvSpPr>
        <p:spPr>
          <a:xfrm>
            <a:off x="7037700" y="3926985"/>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05</a:t>
            </a:r>
          </a:p>
        </p:txBody>
      </p:sp>
      <p:sp>
        <p:nvSpPr>
          <p:cNvPr id="28" name="TextBox 28"/>
          <p:cNvSpPr txBox="1"/>
          <p:nvPr/>
        </p:nvSpPr>
        <p:spPr>
          <a:xfrm>
            <a:off x="13715246" y="5586311"/>
            <a:ext cx="1048144" cy="34016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17</a:t>
            </a:r>
          </a:p>
        </p:txBody>
      </p:sp>
      <p:sp>
        <p:nvSpPr>
          <p:cNvPr id="29" name="TextBox 29"/>
          <p:cNvSpPr txBox="1"/>
          <p:nvPr/>
        </p:nvSpPr>
        <p:spPr>
          <a:xfrm>
            <a:off x="7037700" y="4415287"/>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06</a:t>
            </a:r>
          </a:p>
        </p:txBody>
      </p:sp>
      <p:sp>
        <p:nvSpPr>
          <p:cNvPr id="30" name="TextBox 30"/>
          <p:cNvSpPr txBox="1"/>
          <p:nvPr/>
        </p:nvSpPr>
        <p:spPr>
          <a:xfrm>
            <a:off x="13715246" y="6074613"/>
            <a:ext cx="1048144" cy="34016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18</a:t>
            </a:r>
          </a:p>
        </p:txBody>
      </p:sp>
      <p:sp>
        <p:nvSpPr>
          <p:cNvPr id="31" name="TextBox 31"/>
          <p:cNvSpPr txBox="1"/>
          <p:nvPr/>
        </p:nvSpPr>
        <p:spPr>
          <a:xfrm>
            <a:off x="3006038" y="5039500"/>
            <a:ext cx="3485498" cy="1045017"/>
          </a:xfrm>
          <a:prstGeom prst="rect">
            <a:avLst/>
          </a:prstGeom>
        </p:spPr>
        <p:txBody>
          <a:bodyPr lIns="0" tIns="0" rIns="0" bIns="0" rtlCol="0" anchor="t">
            <a:spAutoFit/>
          </a:bodyPr>
          <a:lstStyle/>
          <a:p>
            <a:pPr algn="l">
              <a:lnSpc>
                <a:spcPts val="2775"/>
              </a:lnSpc>
            </a:pPr>
            <a:r>
              <a:rPr lang="en-US" sz="1982">
                <a:solidFill>
                  <a:srgbClr val="4494CE"/>
                </a:solidFill>
                <a:latin typeface="Montserrat Bold"/>
                <a:ea typeface="Montserrat Bold"/>
                <a:cs typeface="Montserrat Bold"/>
                <a:sym typeface="Montserrat Bold"/>
              </a:rPr>
              <a:t>PERISCOLAIRE-EXTRASCOLAIRE-ENFANCE</a:t>
            </a:r>
          </a:p>
        </p:txBody>
      </p:sp>
      <p:sp>
        <p:nvSpPr>
          <p:cNvPr id="32" name="TextBox 32"/>
          <p:cNvSpPr txBox="1"/>
          <p:nvPr/>
        </p:nvSpPr>
        <p:spPr>
          <a:xfrm>
            <a:off x="3006038" y="6225667"/>
            <a:ext cx="3485498" cy="340167"/>
          </a:xfrm>
          <a:prstGeom prst="rect">
            <a:avLst/>
          </a:prstGeom>
        </p:spPr>
        <p:txBody>
          <a:bodyPr lIns="0" tIns="0" rIns="0" bIns="0" rtlCol="0" anchor="t">
            <a:spAutoFit/>
          </a:bodyPr>
          <a:lstStyle/>
          <a:p>
            <a:pPr algn="l">
              <a:lnSpc>
                <a:spcPts val="2775"/>
              </a:lnSpc>
            </a:pPr>
            <a:r>
              <a:rPr lang="en-US" sz="1982">
                <a:solidFill>
                  <a:srgbClr val="4494CE"/>
                </a:solidFill>
                <a:latin typeface="Montserrat Bold"/>
                <a:ea typeface="Montserrat Bold"/>
                <a:cs typeface="Montserrat Bold"/>
                <a:sym typeface="Montserrat Bold"/>
              </a:rPr>
              <a:t>VIE ASSOCIATIVE</a:t>
            </a:r>
          </a:p>
        </p:txBody>
      </p:sp>
      <p:sp>
        <p:nvSpPr>
          <p:cNvPr id="33" name="TextBox 33"/>
          <p:cNvSpPr txBox="1"/>
          <p:nvPr/>
        </p:nvSpPr>
        <p:spPr>
          <a:xfrm>
            <a:off x="3006038" y="6713970"/>
            <a:ext cx="3485498" cy="340167"/>
          </a:xfrm>
          <a:prstGeom prst="rect">
            <a:avLst/>
          </a:prstGeom>
        </p:spPr>
        <p:txBody>
          <a:bodyPr lIns="0" tIns="0" rIns="0" bIns="0" rtlCol="0" anchor="t">
            <a:spAutoFit/>
          </a:bodyPr>
          <a:lstStyle/>
          <a:p>
            <a:pPr algn="l">
              <a:lnSpc>
                <a:spcPts val="2775"/>
              </a:lnSpc>
            </a:pPr>
            <a:r>
              <a:rPr lang="en-US" sz="1982">
                <a:solidFill>
                  <a:srgbClr val="4494CE"/>
                </a:solidFill>
                <a:latin typeface="Montserrat Bold"/>
                <a:ea typeface="Montserrat Bold"/>
                <a:cs typeface="Montserrat Bold"/>
                <a:sym typeface="Montserrat Bold"/>
              </a:rPr>
              <a:t>OFFRE DE SOIN</a:t>
            </a:r>
          </a:p>
        </p:txBody>
      </p:sp>
      <p:sp>
        <p:nvSpPr>
          <p:cNvPr id="34" name="TextBox 34"/>
          <p:cNvSpPr txBox="1"/>
          <p:nvPr/>
        </p:nvSpPr>
        <p:spPr>
          <a:xfrm>
            <a:off x="3006038" y="7202272"/>
            <a:ext cx="3485498" cy="340167"/>
          </a:xfrm>
          <a:prstGeom prst="rect">
            <a:avLst/>
          </a:prstGeom>
        </p:spPr>
        <p:txBody>
          <a:bodyPr lIns="0" tIns="0" rIns="0" bIns="0" rtlCol="0" anchor="t">
            <a:spAutoFit/>
          </a:bodyPr>
          <a:lstStyle/>
          <a:p>
            <a:pPr algn="l">
              <a:lnSpc>
                <a:spcPts val="2775"/>
              </a:lnSpc>
            </a:pPr>
            <a:r>
              <a:rPr lang="en-US" sz="1982">
                <a:solidFill>
                  <a:srgbClr val="8FC744"/>
                </a:solidFill>
                <a:latin typeface="Montserrat Bold"/>
                <a:ea typeface="Montserrat Bold"/>
                <a:cs typeface="Montserrat Bold"/>
                <a:sym typeface="Montserrat Bold"/>
              </a:rPr>
              <a:t>GESTION DES DÉCHETS</a:t>
            </a:r>
          </a:p>
        </p:txBody>
      </p:sp>
      <p:sp>
        <p:nvSpPr>
          <p:cNvPr id="35" name="TextBox 35"/>
          <p:cNvSpPr txBox="1"/>
          <p:nvPr/>
        </p:nvSpPr>
        <p:spPr>
          <a:xfrm>
            <a:off x="9683584" y="1873672"/>
            <a:ext cx="3485498" cy="340167"/>
          </a:xfrm>
          <a:prstGeom prst="rect">
            <a:avLst/>
          </a:prstGeom>
        </p:spPr>
        <p:txBody>
          <a:bodyPr lIns="0" tIns="0" rIns="0" bIns="0" rtlCol="0" anchor="t">
            <a:spAutoFit/>
          </a:bodyPr>
          <a:lstStyle/>
          <a:p>
            <a:pPr algn="l">
              <a:lnSpc>
                <a:spcPts val="2775"/>
              </a:lnSpc>
            </a:pPr>
            <a:r>
              <a:rPr lang="en-US" sz="1982">
                <a:solidFill>
                  <a:srgbClr val="8FC744"/>
                </a:solidFill>
                <a:latin typeface="Montserrat Bold"/>
                <a:ea typeface="Montserrat Bold"/>
                <a:cs typeface="Montserrat Bold"/>
                <a:sym typeface="Montserrat Bold"/>
              </a:rPr>
              <a:t>ÉNERGIE</a:t>
            </a:r>
          </a:p>
        </p:txBody>
      </p:sp>
      <p:sp>
        <p:nvSpPr>
          <p:cNvPr id="36" name="TextBox 36"/>
          <p:cNvSpPr txBox="1"/>
          <p:nvPr/>
        </p:nvSpPr>
        <p:spPr>
          <a:xfrm>
            <a:off x="9683584" y="2361975"/>
            <a:ext cx="3485498" cy="340167"/>
          </a:xfrm>
          <a:prstGeom prst="rect">
            <a:avLst/>
          </a:prstGeom>
        </p:spPr>
        <p:txBody>
          <a:bodyPr lIns="0" tIns="0" rIns="0" bIns="0" rtlCol="0" anchor="t">
            <a:spAutoFit/>
          </a:bodyPr>
          <a:lstStyle/>
          <a:p>
            <a:pPr algn="l">
              <a:lnSpc>
                <a:spcPts val="2775"/>
              </a:lnSpc>
            </a:pPr>
            <a:r>
              <a:rPr lang="en-US" sz="1982">
                <a:solidFill>
                  <a:srgbClr val="8FC744"/>
                </a:solidFill>
                <a:latin typeface="Montserrat Bold"/>
                <a:ea typeface="Montserrat Bold"/>
                <a:cs typeface="Montserrat Bold"/>
                <a:sym typeface="Montserrat Bold"/>
              </a:rPr>
              <a:t>ENVIRONNEMENT</a:t>
            </a:r>
          </a:p>
        </p:txBody>
      </p:sp>
      <p:sp>
        <p:nvSpPr>
          <p:cNvPr id="37" name="TextBox 37"/>
          <p:cNvSpPr txBox="1"/>
          <p:nvPr/>
        </p:nvSpPr>
        <p:spPr>
          <a:xfrm>
            <a:off x="7037700" y="5542958"/>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07</a:t>
            </a:r>
          </a:p>
        </p:txBody>
      </p:sp>
      <p:sp>
        <p:nvSpPr>
          <p:cNvPr id="38" name="TextBox 38"/>
          <p:cNvSpPr txBox="1"/>
          <p:nvPr/>
        </p:nvSpPr>
        <p:spPr>
          <a:xfrm>
            <a:off x="7037700" y="6225667"/>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08</a:t>
            </a:r>
          </a:p>
        </p:txBody>
      </p:sp>
      <p:sp>
        <p:nvSpPr>
          <p:cNvPr id="39" name="TextBox 39"/>
          <p:cNvSpPr txBox="1"/>
          <p:nvPr/>
        </p:nvSpPr>
        <p:spPr>
          <a:xfrm>
            <a:off x="7037700" y="6713970"/>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09</a:t>
            </a:r>
          </a:p>
        </p:txBody>
      </p:sp>
      <p:sp>
        <p:nvSpPr>
          <p:cNvPr id="40" name="TextBox 40"/>
          <p:cNvSpPr txBox="1"/>
          <p:nvPr/>
        </p:nvSpPr>
        <p:spPr>
          <a:xfrm>
            <a:off x="7037700" y="7202272"/>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10</a:t>
            </a:r>
          </a:p>
        </p:txBody>
      </p:sp>
      <p:sp>
        <p:nvSpPr>
          <p:cNvPr id="41" name="TextBox 41"/>
          <p:cNvSpPr txBox="1"/>
          <p:nvPr/>
        </p:nvSpPr>
        <p:spPr>
          <a:xfrm>
            <a:off x="13715246" y="1873672"/>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11</a:t>
            </a:r>
          </a:p>
        </p:txBody>
      </p:sp>
      <p:sp>
        <p:nvSpPr>
          <p:cNvPr id="42" name="TextBox 42"/>
          <p:cNvSpPr txBox="1"/>
          <p:nvPr/>
        </p:nvSpPr>
        <p:spPr>
          <a:xfrm>
            <a:off x="13715246" y="2361975"/>
            <a:ext cx="1048144" cy="340127"/>
          </a:xfrm>
          <a:prstGeom prst="rect">
            <a:avLst/>
          </a:prstGeom>
        </p:spPr>
        <p:txBody>
          <a:bodyPr lIns="0" tIns="0" rIns="0" bIns="0" rtlCol="0" anchor="t">
            <a:spAutoFit/>
          </a:bodyPr>
          <a:lstStyle/>
          <a:p>
            <a:pPr algn="l">
              <a:lnSpc>
                <a:spcPts val="2775"/>
              </a:lnSpc>
            </a:pPr>
            <a:r>
              <a:rPr lang="en-US" sz="1982">
                <a:solidFill>
                  <a:srgbClr val="000000"/>
                </a:solidFill>
                <a:latin typeface="Montserrat Bold"/>
                <a:ea typeface="Montserrat Bold"/>
                <a:cs typeface="Montserrat Bold"/>
                <a:sym typeface="Montserrat Bold"/>
              </a:rPr>
              <a:t>12</a:t>
            </a:r>
          </a:p>
        </p:txBody>
      </p:sp>
      <p:sp>
        <p:nvSpPr>
          <p:cNvPr id="43" name="TextBox 43"/>
          <p:cNvSpPr txBox="1"/>
          <p:nvPr/>
        </p:nvSpPr>
        <p:spPr>
          <a:xfrm>
            <a:off x="10099028" y="7894625"/>
            <a:ext cx="5423544" cy="1086912"/>
          </a:xfrm>
          <a:prstGeom prst="rect">
            <a:avLst/>
          </a:prstGeom>
        </p:spPr>
        <p:txBody>
          <a:bodyPr lIns="0" tIns="0" rIns="0" bIns="0" rtlCol="0" anchor="t">
            <a:spAutoFit/>
          </a:bodyPr>
          <a:lstStyle/>
          <a:p>
            <a:pPr algn="ctr">
              <a:lnSpc>
                <a:spcPts val="8864"/>
              </a:lnSpc>
            </a:pPr>
            <a:r>
              <a:rPr lang="en-US" sz="6332">
                <a:solidFill>
                  <a:srgbClr val="000000"/>
                </a:solidFill>
                <a:latin typeface="Montserrat Bold"/>
                <a:ea typeface="Montserrat Bold"/>
                <a:cs typeface="Montserrat Bold"/>
                <a:sym typeface="Montserrat Bold"/>
              </a:rPr>
              <a:t>SOMMAIRE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04602" y="0"/>
            <a:ext cx="3983398" cy="9039656"/>
            <a:chOff x="0" y="0"/>
            <a:chExt cx="1049125" cy="2380815"/>
          </a:xfrm>
        </p:grpSpPr>
        <p:sp>
          <p:nvSpPr>
            <p:cNvPr id="3" name="Freeform 3"/>
            <p:cNvSpPr/>
            <p:nvPr/>
          </p:nvSpPr>
          <p:spPr>
            <a:xfrm>
              <a:off x="0" y="0"/>
              <a:ext cx="1049125" cy="2380815"/>
            </a:xfrm>
            <a:custGeom>
              <a:avLst/>
              <a:gdLst/>
              <a:ahLst/>
              <a:cxnLst/>
              <a:rect l="l" t="t" r="r" b="b"/>
              <a:pathLst>
                <a:path w="1049125" h="2380815">
                  <a:moveTo>
                    <a:pt x="0" y="0"/>
                  </a:moveTo>
                  <a:lnTo>
                    <a:pt x="1049125" y="0"/>
                  </a:lnTo>
                  <a:lnTo>
                    <a:pt x="1049125" y="2380815"/>
                  </a:lnTo>
                  <a:lnTo>
                    <a:pt x="0" y="2380815"/>
                  </a:lnTo>
                  <a:close/>
                </a:path>
              </a:pathLst>
            </a:custGeom>
            <a:solidFill>
              <a:srgbClr val="EF6231"/>
            </a:solidFill>
          </p:spPr>
          <p:txBody>
            <a:bodyPr/>
            <a:lstStyle/>
            <a:p>
              <a:endParaRPr lang="fr-FR"/>
            </a:p>
          </p:txBody>
        </p:sp>
        <p:sp>
          <p:nvSpPr>
            <p:cNvPr id="4" name="TextBox 4"/>
            <p:cNvSpPr txBox="1"/>
            <p:nvPr/>
          </p:nvSpPr>
          <p:spPr>
            <a:xfrm>
              <a:off x="0" y="-38100"/>
              <a:ext cx="1049125" cy="241891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420527" y="149540"/>
            <a:ext cx="3751549" cy="2789726"/>
            <a:chOff x="0" y="0"/>
            <a:chExt cx="812800" cy="604414"/>
          </a:xfrm>
        </p:grpSpPr>
        <p:sp>
          <p:nvSpPr>
            <p:cNvPr id="6" name="Freeform 6"/>
            <p:cNvSpPr/>
            <p:nvPr/>
          </p:nvSpPr>
          <p:spPr>
            <a:xfrm>
              <a:off x="0" y="0"/>
              <a:ext cx="812800" cy="604414"/>
            </a:xfrm>
            <a:custGeom>
              <a:avLst/>
              <a:gdLst/>
              <a:ahLst/>
              <a:cxnLst/>
              <a:rect l="l" t="t" r="r" b="b"/>
              <a:pathLst>
                <a:path w="812800" h="604414">
                  <a:moveTo>
                    <a:pt x="0" y="0"/>
                  </a:moveTo>
                  <a:lnTo>
                    <a:pt x="812800" y="0"/>
                  </a:lnTo>
                  <a:lnTo>
                    <a:pt x="812800" y="604414"/>
                  </a:lnTo>
                  <a:lnTo>
                    <a:pt x="0" y="604414"/>
                  </a:lnTo>
                  <a:close/>
                </a:path>
              </a:pathLst>
            </a:custGeom>
            <a:blipFill>
              <a:blip r:embed="rId2"/>
              <a:stretch>
                <a:fillRect l="-5838" r="-5838"/>
              </a:stretch>
            </a:blipFill>
          </p:spPr>
          <p:txBody>
            <a:bodyPr/>
            <a:lstStyle/>
            <a:p>
              <a:endParaRPr lang="fr-FR"/>
            </a:p>
          </p:txBody>
        </p:sp>
      </p:grpSp>
      <p:sp>
        <p:nvSpPr>
          <p:cNvPr id="7" name="Freeform 7"/>
          <p:cNvSpPr/>
          <p:nvPr/>
        </p:nvSpPr>
        <p:spPr>
          <a:xfrm>
            <a:off x="16558787" y="300003"/>
            <a:ext cx="1609939" cy="959215"/>
          </a:xfrm>
          <a:custGeom>
            <a:avLst/>
            <a:gdLst/>
            <a:ahLst/>
            <a:cxnLst/>
            <a:rect l="l" t="t" r="r" b="b"/>
            <a:pathLst>
              <a:path w="1609939" h="959215">
                <a:moveTo>
                  <a:pt x="0" y="0"/>
                </a:moveTo>
                <a:lnTo>
                  <a:pt x="1609939" y="0"/>
                </a:lnTo>
                <a:lnTo>
                  <a:pt x="1609939" y="959215"/>
                </a:lnTo>
                <a:lnTo>
                  <a:pt x="0" y="959215"/>
                </a:lnTo>
                <a:lnTo>
                  <a:pt x="0" y="0"/>
                </a:lnTo>
                <a:close/>
              </a:path>
            </a:pathLst>
          </a:custGeom>
          <a:blipFill>
            <a:blip r:embed="rId3"/>
            <a:stretch>
              <a:fillRect/>
            </a:stretch>
          </a:blipFill>
        </p:spPr>
        <p:txBody>
          <a:bodyPr/>
          <a:lstStyle/>
          <a:p>
            <a:endParaRPr lang="fr-FR"/>
          </a:p>
        </p:txBody>
      </p:sp>
      <p:sp>
        <p:nvSpPr>
          <p:cNvPr id="8" name="Freeform 8"/>
          <p:cNvSpPr/>
          <p:nvPr/>
        </p:nvSpPr>
        <p:spPr>
          <a:xfrm>
            <a:off x="10806267" y="8343049"/>
            <a:ext cx="3635266" cy="1830502"/>
          </a:xfrm>
          <a:custGeom>
            <a:avLst/>
            <a:gdLst/>
            <a:ahLst/>
            <a:cxnLst/>
            <a:rect l="l" t="t" r="r" b="b"/>
            <a:pathLst>
              <a:path w="3635266" h="1830502">
                <a:moveTo>
                  <a:pt x="0" y="0"/>
                </a:moveTo>
                <a:lnTo>
                  <a:pt x="3635267" y="0"/>
                </a:lnTo>
                <a:lnTo>
                  <a:pt x="3635267" y="1830502"/>
                </a:lnTo>
                <a:lnTo>
                  <a:pt x="0" y="1830502"/>
                </a:lnTo>
                <a:lnTo>
                  <a:pt x="0" y="0"/>
                </a:lnTo>
                <a:close/>
              </a:path>
            </a:pathLst>
          </a:custGeom>
          <a:blipFill>
            <a:blip r:embed="rId4"/>
            <a:stretch>
              <a:fillRect r="-11341"/>
            </a:stretch>
          </a:blipFill>
        </p:spPr>
        <p:txBody>
          <a:bodyPr/>
          <a:lstStyle/>
          <a:p>
            <a:endParaRPr lang="fr-FR"/>
          </a:p>
        </p:txBody>
      </p:sp>
      <p:sp>
        <p:nvSpPr>
          <p:cNvPr id="9" name="TextBox 9"/>
          <p:cNvSpPr txBox="1"/>
          <p:nvPr/>
        </p:nvSpPr>
        <p:spPr>
          <a:xfrm>
            <a:off x="2025122" y="151385"/>
            <a:ext cx="7789561" cy="1086939"/>
          </a:xfrm>
          <a:prstGeom prst="rect">
            <a:avLst/>
          </a:prstGeom>
        </p:spPr>
        <p:txBody>
          <a:bodyPr lIns="0" tIns="0" rIns="0" bIns="0" rtlCol="0" anchor="t">
            <a:spAutoFit/>
          </a:bodyPr>
          <a:lstStyle/>
          <a:p>
            <a:pPr algn="l">
              <a:lnSpc>
                <a:spcPts val="8864"/>
              </a:lnSpc>
            </a:pPr>
            <a:r>
              <a:rPr lang="en-US" sz="6332">
                <a:solidFill>
                  <a:srgbClr val="EF6231"/>
                </a:solidFill>
                <a:latin typeface="Montserrat Bold"/>
                <a:ea typeface="Montserrat Bold"/>
                <a:cs typeface="Montserrat Bold"/>
                <a:sym typeface="Montserrat Bold"/>
              </a:rPr>
              <a:t>ÉCONOMIE</a:t>
            </a:r>
          </a:p>
        </p:txBody>
      </p:sp>
      <p:sp>
        <p:nvSpPr>
          <p:cNvPr id="10" name="TextBox 10"/>
          <p:cNvSpPr txBox="1"/>
          <p:nvPr/>
        </p:nvSpPr>
        <p:spPr>
          <a:xfrm>
            <a:off x="258638" y="1346349"/>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DES ZONES D’ACTIVITÉS ...</a:t>
            </a:r>
          </a:p>
        </p:txBody>
      </p:sp>
      <p:sp>
        <p:nvSpPr>
          <p:cNvPr id="11" name="TextBox 11"/>
          <p:cNvSpPr txBox="1"/>
          <p:nvPr/>
        </p:nvSpPr>
        <p:spPr>
          <a:xfrm>
            <a:off x="258638" y="5105400"/>
            <a:ext cx="13407110"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L’ACCOMPAGNEMENT</a:t>
            </a:r>
          </a:p>
        </p:txBody>
      </p:sp>
      <p:sp>
        <p:nvSpPr>
          <p:cNvPr id="12" name="TextBox 12"/>
          <p:cNvSpPr txBox="1"/>
          <p:nvPr/>
        </p:nvSpPr>
        <p:spPr>
          <a:xfrm>
            <a:off x="11367603" y="2040859"/>
            <a:ext cx="2625945"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PERSPECTIVES</a:t>
            </a:r>
          </a:p>
        </p:txBody>
      </p:sp>
      <p:sp>
        <p:nvSpPr>
          <p:cNvPr id="13" name="TextBox 13"/>
          <p:cNvSpPr txBox="1"/>
          <p:nvPr/>
        </p:nvSpPr>
        <p:spPr>
          <a:xfrm>
            <a:off x="14441534" y="3868380"/>
            <a:ext cx="3846466" cy="674870"/>
          </a:xfrm>
          <a:prstGeom prst="rect">
            <a:avLst/>
          </a:prstGeom>
        </p:spPr>
        <p:txBody>
          <a:bodyPr lIns="0" tIns="0" rIns="0" bIns="0" rtlCol="0" anchor="t">
            <a:spAutoFit/>
          </a:bodyPr>
          <a:lstStyle/>
          <a:p>
            <a:pPr algn="l">
              <a:lnSpc>
                <a:spcPts val="2702"/>
              </a:lnSpc>
            </a:pPr>
            <a:r>
              <a:rPr lang="en-US" sz="1930" spc="484">
                <a:solidFill>
                  <a:srgbClr val="FEFDFC"/>
                </a:solidFill>
                <a:latin typeface="Lato"/>
                <a:ea typeface="Lato"/>
                <a:cs typeface="Lato"/>
                <a:sym typeface="Lato"/>
              </a:rPr>
              <a:t>LE BILAN DE L’ESAPCE DE COWORKING...</a:t>
            </a:r>
          </a:p>
        </p:txBody>
      </p:sp>
      <p:sp>
        <p:nvSpPr>
          <p:cNvPr id="14" name="TextBox 14"/>
          <p:cNvSpPr txBox="1"/>
          <p:nvPr/>
        </p:nvSpPr>
        <p:spPr>
          <a:xfrm>
            <a:off x="14441534" y="6511114"/>
            <a:ext cx="3846466" cy="331970"/>
          </a:xfrm>
          <a:prstGeom prst="rect">
            <a:avLst/>
          </a:prstGeom>
        </p:spPr>
        <p:txBody>
          <a:bodyPr lIns="0" tIns="0" rIns="0" bIns="0" rtlCol="0" anchor="t">
            <a:spAutoFit/>
          </a:bodyPr>
          <a:lstStyle/>
          <a:p>
            <a:pPr algn="l">
              <a:lnSpc>
                <a:spcPts val="2702"/>
              </a:lnSpc>
            </a:pPr>
            <a:r>
              <a:rPr lang="en-US" sz="1930" spc="484">
                <a:solidFill>
                  <a:srgbClr val="FEFDFC"/>
                </a:solidFill>
                <a:latin typeface="Lato"/>
                <a:ea typeface="Lato"/>
                <a:cs typeface="Lato"/>
                <a:sym typeface="Lato"/>
              </a:rPr>
              <a:t>DES PERSPECTIVES.</a:t>
            </a:r>
          </a:p>
        </p:txBody>
      </p:sp>
      <p:sp>
        <p:nvSpPr>
          <p:cNvPr id="15" name="TextBox 15"/>
          <p:cNvSpPr txBox="1"/>
          <p:nvPr/>
        </p:nvSpPr>
        <p:spPr>
          <a:xfrm>
            <a:off x="14602496" y="4471109"/>
            <a:ext cx="3387611" cy="4402454"/>
          </a:xfrm>
          <a:prstGeom prst="rect">
            <a:avLst/>
          </a:prstGeom>
        </p:spPr>
        <p:txBody>
          <a:bodyPr lIns="0" tIns="0" rIns="0" bIns="0" rtlCol="0" anchor="t">
            <a:spAutoFit/>
          </a:bodyPr>
          <a:lstStyle/>
          <a:p>
            <a:pPr algn="l">
              <a:lnSpc>
                <a:spcPts val="2520"/>
              </a:lnSpc>
            </a:pPr>
            <a:endParaRPr/>
          </a:p>
          <a:p>
            <a:pPr algn="l">
              <a:lnSpc>
                <a:spcPts val="2520"/>
              </a:lnSpc>
            </a:pPr>
            <a:r>
              <a:rPr lang="en-US" sz="1800">
                <a:solidFill>
                  <a:srgbClr val="FEFDFC"/>
                </a:solidFill>
                <a:latin typeface="Lato"/>
                <a:ea typeface="Lato"/>
                <a:cs typeface="Lato"/>
                <a:sym typeface="Lato"/>
              </a:rPr>
              <a:t>•17 coworkers </a:t>
            </a:r>
          </a:p>
          <a:p>
            <a:pPr algn="l">
              <a:lnSpc>
                <a:spcPts val="2520"/>
              </a:lnSpc>
            </a:pPr>
            <a:r>
              <a:rPr lang="en-US" sz="1800">
                <a:solidFill>
                  <a:srgbClr val="FEFDFC"/>
                </a:solidFill>
                <a:latin typeface="Lato"/>
                <a:ea typeface="Lato"/>
                <a:cs typeface="Lato"/>
                <a:sym typeface="Lato"/>
              </a:rPr>
              <a:t>•7 coworkers présents en moyenne chaque semaine</a:t>
            </a:r>
          </a:p>
          <a:p>
            <a:pPr algn="l">
              <a:lnSpc>
                <a:spcPts val="2520"/>
              </a:lnSpc>
            </a:pPr>
            <a:r>
              <a:rPr lang="en-US" sz="1800">
                <a:solidFill>
                  <a:srgbClr val="FEFDFC"/>
                </a:solidFill>
                <a:latin typeface="Lato"/>
                <a:ea typeface="Lato"/>
                <a:cs typeface="Lato"/>
                <a:sym typeface="Lato"/>
              </a:rPr>
              <a:t>• 817€ de recettes trimestrielles en moyenne</a:t>
            </a:r>
          </a:p>
          <a:p>
            <a:pPr algn="l">
              <a:lnSpc>
                <a:spcPts val="2520"/>
              </a:lnSpc>
            </a:pPr>
            <a:endParaRPr lang="en-US" sz="1800">
              <a:solidFill>
                <a:srgbClr val="FEFDFC"/>
              </a:solidFill>
              <a:latin typeface="Lato"/>
              <a:ea typeface="Lato"/>
              <a:cs typeface="Lato"/>
              <a:sym typeface="Lato"/>
            </a:endParaRPr>
          </a:p>
          <a:p>
            <a:pPr algn="ctr">
              <a:lnSpc>
                <a:spcPts val="2520"/>
              </a:lnSpc>
            </a:pPr>
            <a:endParaRPr lang="en-US" sz="1800">
              <a:solidFill>
                <a:srgbClr val="FEFDFC"/>
              </a:solidFill>
              <a:latin typeface="Lato"/>
              <a:ea typeface="Lato"/>
              <a:cs typeface="Lato"/>
              <a:sym typeface="Lato"/>
            </a:endParaRPr>
          </a:p>
          <a:p>
            <a:pPr algn="l">
              <a:lnSpc>
                <a:spcPts val="2520"/>
              </a:lnSpc>
            </a:pPr>
            <a:r>
              <a:rPr lang="en-US" sz="1800">
                <a:solidFill>
                  <a:srgbClr val="FEFDFC"/>
                </a:solidFill>
                <a:latin typeface="Lato"/>
                <a:ea typeface="Lato"/>
                <a:cs typeface="Lato"/>
                <a:sym typeface="Lato"/>
              </a:rPr>
              <a:t>• Organisations d’événements ponctuels : afterworks, réunions</a:t>
            </a:r>
          </a:p>
          <a:p>
            <a:pPr algn="l">
              <a:lnSpc>
                <a:spcPts val="2520"/>
              </a:lnSpc>
            </a:pPr>
            <a:r>
              <a:rPr lang="en-US" sz="1800">
                <a:solidFill>
                  <a:srgbClr val="FEFDFC"/>
                </a:solidFill>
                <a:latin typeface="Lato"/>
                <a:ea typeface="Lato"/>
                <a:cs typeface="Lato"/>
                <a:sym typeface="Lato"/>
              </a:rPr>
              <a:t>• Promotion du site</a:t>
            </a:r>
          </a:p>
          <a:p>
            <a:pPr algn="l">
              <a:lnSpc>
                <a:spcPts val="2520"/>
              </a:lnSpc>
            </a:pPr>
            <a:r>
              <a:rPr lang="en-US" sz="1800">
                <a:solidFill>
                  <a:srgbClr val="FEFDFC"/>
                </a:solidFill>
                <a:latin typeface="Lato"/>
                <a:ea typeface="Lato"/>
                <a:cs typeface="Lato"/>
                <a:sym typeface="Lato"/>
              </a:rPr>
              <a:t>• Déploiement d’actions de communication, flyers, semaine de gratuité</a:t>
            </a:r>
          </a:p>
        </p:txBody>
      </p:sp>
      <p:sp>
        <p:nvSpPr>
          <p:cNvPr id="16" name="TextBox 16"/>
          <p:cNvSpPr txBox="1"/>
          <p:nvPr/>
        </p:nvSpPr>
        <p:spPr>
          <a:xfrm>
            <a:off x="11367603" y="2608020"/>
            <a:ext cx="2625945" cy="408812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Poursuites </a:t>
            </a:r>
            <a:r>
              <a:rPr lang="en-US" sz="1800">
                <a:solidFill>
                  <a:srgbClr val="000000"/>
                </a:solidFill>
                <a:latin typeface="Lato"/>
                <a:ea typeface="Lato"/>
                <a:cs typeface="Lato"/>
                <a:sym typeface="Lato"/>
              </a:rPr>
              <a:t>de la vente des parcelles de la ZAE les Vignes</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Lancement </a:t>
            </a:r>
            <a:r>
              <a:rPr lang="en-US" sz="1800">
                <a:solidFill>
                  <a:srgbClr val="000000"/>
                </a:solidFill>
                <a:latin typeface="Lato"/>
                <a:ea typeface="Lato"/>
                <a:cs typeface="Lato"/>
                <a:sym typeface="Lato"/>
              </a:rPr>
              <a:t>des travaux pour la ZAE de Novéant-sur-Moselle au dernier trimestre 2024</a:t>
            </a: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Développement </a:t>
            </a:r>
            <a:r>
              <a:rPr lang="en-US" sz="1800">
                <a:solidFill>
                  <a:srgbClr val="000000"/>
                </a:solidFill>
                <a:latin typeface="Lato"/>
                <a:ea typeface="Lato"/>
                <a:cs typeface="Lato"/>
                <a:sym typeface="Lato"/>
              </a:rPr>
              <a:t>de la zone ACTISUD par la réponse à un second appel à projet de l’Etat</a:t>
            </a:r>
          </a:p>
          <a:p>
            <a:pPr algn="just">
              <a:lnSpc>
                <a:spcPts val="2520"/>
              </a:lnSpc>
            </a:pPr>
            <a:endParaRPr lang="en-US" sz="1800">
              <a:solidFill>
                <a:srgbClr val="000000"/>
              </a:solidFill>
              <a:latin typeface="Lato"/>
              <a:ea typeface="Lato"/>
              <a:cs typeface="Lato"/>
              <a:sym typeface="Lato"/>
            </a:endParaRPr>
          </a:p>
          <a:p>
            <a:pPr algn="just">
              <a:lnSpc>
                <a:spcPts val="2520"/>
              </a:lnSpc>
            </a:pPr>
            <a:endParaRPr lang="en-US" sz="1800">
              <a:solidFill>
                <a:srgbClr val="000000"/>
              </a:solidFill>
              <a:latin typeface="Lato"/>
              <a:ea typeface="Lato"/>
              <a:cs typeface="Lato"/>
              <a:sym typeface="Lato"/>
            </a:endParaRPr>
          </a:p>
        </p:txBody>
      </p:sp>
      <p:sp>
        <p:nvSpPr>
          <p:cNvPr id="17" name="TextBox 17"/>
          <p:cNvSpPr txBox="1"/>
          <p:nvPr/>
        </p:nvSpPr>
        <p:spPr>
          <a:xfrm>
            <a:off x="522059" y="1743910"/>
            <a:ext cx="10122283" cy="3145154"/>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ACTISUD : </a:t>
            </a:r>
          </a:p>
          <a:p>
            <a:pPr marL="388628" lvl="1" indent="-194314" algn="just">
              <a:lnSpc>
                <a:spcPts val="2520"/>
              </a:lnSpc>
              <a:buFont typeface="Arial"/>
              <a:buChar char="•"/>
            </a:pPr>
            <a:r>
              <a:rPr lang="en-US" sz="1800">
                <a:solidFill>
                  <a:srgbClr val="000000"/>
                </a:solidFill>
                <a:latin typeface="Lato Bold"/>
                <a:ea typeface="Lato Bold"/>
                <a:cs typeface="Lato Bold"/>
                <a:sym typeface="Lato Bold"/>
              </a:rPr>
              <a:t>Réponse </a:t>
            </a:r>
            <a:r>
              <a:rPr lang="en-US" sz="1800">
                <a:solidFill>
                  <a:srgbClr val="000000"/>
                </a:solidFill>
                <a:latin typeface="Lato"/>
                <a:ea typeface="Lato"/>
                <a:cs typeface="Lato"/>
                <a:sym typeface="Lato"/>
              </a:rPr>
              <a:t>à l’</a:t>
            </a:r>
            <a:r>
              <a:rPr lang="en-US" sz="1800">
                <a:solidFill>
                  <a:srgbClr val="000000"/>
                </a:solidFill>
                <a:latin typeface="Lato Italics"/>
                <a:ea typeface="Lato Italics"/>
                <a:cs typeface="Lato Italics"/>
                <a:sym typeface="Lato Italics"/>
              </a:rPr>
              <a:t>Appel à Manifestation d’Intention</a:t>
            </a:r>
            <a:r>
              <a:rPr lang="en-US" sz="1800">
                <a:solidFill>
                  <a:srgbClr val="000000"/>
                </a:solidFill>
                <a:latin typeface="Lato"/>
                <a:ea typeface="Lato"/>
                <a:cs typeface="Lato"/>
                <a:sym typeface="Lato"/>
              </a:rPr>
              <a:t> pour la “requalification des zones commerciales périphériques” à travers l’accueil des mobilités douces, amélioration de l’ambiance paysagère, lutte contre les friches, développement de la biodiversité. </a:t>
            </a:r>
            <a:r>
              <a:rPr lang="en-US" sz="1800">
                <a:solidFill>
                  <a:srgbClr val="000000"/>
                </a:solidFill>
                <a:latin typeface="Lato Bold"/>
                <a:ea typeface="Lato Bold"/>
                <a:cs typeface="Lato Bold"/>
                <a:sym typeface="Lato Bold"/>
              </a:rPr>
              <a:t>Réflexion </a:t>
            </a:r>
            <a:r>
              <a:rPr lang="en-US" sz="1800">
                <a:solidFill>
                  <a:srgbClr val="000000"/>
                </a:solidFill>
                <a:latin typeface="Lato"/>
                <a:ea typeface="Lato"/>
                <a:cs typeface="Lato"/>
                <a:sym typeface="Lato"/>
              </a:rPr>
              <a:t>et actions sur le devenir à travers la sensibilisation à la transition énergétique, les mobilités, la ZAN et le PLUi</a:t>
            </a:r>
          </a:p>
          <a:p>
            <a:pPr algn="just">
              <a:lnSpc>
                <a:spcPts val="2520"/>
              </a:lnSpc>
            </a:pPr>
            <a:r>
              <a:rPr lang="en-US" sz="1800">
                <a:solidFill>
                  <a:srgbClr val="000000"/>
                </a:solidFill>
                <a:latin typeface="Lato"/>
                <a:ea typeface="Lato"/>
                <a:cs typeface="Lato"/>
                <a:sym typeface="Lato"/>
              </a:rPr>
              <a:t>• ZAE Novéant-sur-Moselle : </a:t>
            </a:r>
          </a:p>
          <a:p>
            <a:pPr marL="388628" lvl="1" indent="-194314" algn="just">
              <a:lnSpc>
                <a:spcPts val="2520"/>
              </a:lnSpc>
              <a:buFont typeface="Arial"/>
              <a:buChar char="•"/>
            </a:pPr>
            <a:r>
              <a:rPr lang="en-US" sz="1800">
                <a:solidFill>
                  <a:srgbClr val="000000"/>
                </a:solidFill>
                <a:latin typeface="Lato Bold"/>
                <a:ea typeface="Lato Bold"/>
                <a:cs typeface="Lato Bold"/>
                <a:sym typeface="Lato Bold"/>
              </a:rPr>
              <a:t>Maintient </a:t>
            </a:r>
            <a:r>
              <a:rPr lang="en-US" sz="1800">
                <a:solidFill>
                  <a:srgbClr val="000000"/>
                </a:solidFill>
                <a:latin typeface="Lato"/>
                <a:ea typeface="Lato"/>
                <a:cs typeface="Lato"/>
                <a:sym typeface="Lato"/>
              </a:rPr>
              <a:t>des entreprises sur le territoire, </a:t>
            </a:r>
            <a:r>
              <a:rPr lang="en-US" sz="1800">
                <a:solidFill>
                  <a:srgbClr val="000000"/>
                </a:solidFill>
                <a:latin typeface="Lato Bold"/>
                <a:ea typeface="Lato Bold"/>
                <a:cs typeface="Lato Bold"/>
                <a:sym typeface="Lato Bold"/>
              </a:rPr>
              <a:t>Dépôt </a:t>
            </a:r>
            <a:r>
              <a:rPr lang="en-US" sz="1800">
                <a:solidFill>
                  <a:srgbClr val="000000"/>
                </a:solidFill>
                <a:latin typeface="Lato"/>
                <a:ea typeface="Lato"/>
                <a:cs typeface="Lato"/>
                <a:sym typeface="Lato"/>
              </a:rPr>
              <a:t>du Permis d’Aménager, </a:t>
            </a:r>
            <a:r>
              <a:rPr lang="en-US" sz="1800">
                <a:solidFill>
                  <a:srgbClr val="000000"/>
                </a:solidFill>
                <a:latin typeface="Lato Bold"/>
                <a:ea typeface="Lato Bold"/>
                <a:cs typeface="Lato Bold"/>
                <a:sym typeface="Lato Bold"/>
              </a:rPr>
              <a:t>Modification </a:t>
            </a:r>
            <a:r>
              <a:rPr lang="en-US" sz="1800">
                <a:solidFill>
                  <a:srgbClr val="000000"/>
                </a:solidFill>
                <a:latin typeface="Lato"/>
                <a:ea typeface="Lato"/>
                <a:cs typeface="Lato"/>
                <a:sym typeface="Lato"/>
              </a:rPr>
              <a:t>du PLU, 10 parcelles viabilisés dont 6 lots pour les activités artisanales</a:t>
            </a:r>
          </a:p>
          <a:p>
            <a:pPr algn="just">
              <a:lnSpc>
                <a:spcPts val="2520"/>
              </a:lnSpc>
            </a:pPr>
            <a:r>
              <a:rPr lang="en-US" sz="1800">
                <a:solidFill>
                  <a:srgbClr val="000000"/>
                </a:solidFill>
                <a:latin typeface="Lato"/>
                <a:ea typeface="Lato"/>
                <a:cs typeface="Lato"/>
                <a:sym typeface="Lato"/>
              </a:rPr>
              <a:t>• ZAE les Vignes à Thiaucourt : </a:t>
            </a:r>
          </a:p>
          <a:p>
            <a:pPr marL="388628" lvl="1" indent="-194314" algn="just">
              <a:lnSpc>
                <a:spcPts val="2520"/>
              </a:lnSpc>
              <a:buFont typeface="Arial"/>
              <a:buChar char="•"/>
            </a:pPr>
            <a:r>
              <a:rPr lang="en-US" sz="1800">
                <a:solidFill>
                  <a:srgbClr val="000000"/>
                </a:solidFill>
                <a:latin typeface="Lato"/>
                <a:ea typeface="Lato"/>
                <a:cs typeface="Lato"/>
                <a:sym typeface="Lato"/>
              </a:rPr>
              <a:t>5 lots </a:t>
            </a:r>
            <a:r>
              <a:rPr lang="en-US" sz="1800">
                <a:solidFill>
                  <a:srgbClr val="000000"/>
                </a:solidFill>
                <a:latin typeface="Lato Bold"/>
                <a:ea typeface="Lato Bold"/>
                <a:cs typeface="Lato Bold"/>
                <a:sym typeface="Lato Bold"/>
              </a:rPr>
              <a:t>viabilisés </a:t>
            </a:r>
            <a:r>
              <a:rPr lang="en-US" sz="1800">
                <a:solidFill>
                  <a:srgbClr val="000000"/>
                </a:solidFill>
                <a:latin typeface="Lato"/>
                <a:ea typeface="Lato"/>
                <a:cs typeface="Lato"/>
                <a:sym typeface="Lato"/>
              </a:rPr>
              <a:t>pour 15€ht/m², 1 </a:t>
            </a:r>
            <a:r>
              <a:rPr lang="en-US" sz="1800">
                <a:solidFill>
                  <a:srgbClr val="000000"/>
                </a:solidFill>
                <a:latin typeface="Lato Bold"/>
                <a:ea typeface="Lato Bold"/>
                <a:cs typeface="Lato Bold"/>
                <a:sym typeface="Lato Bold"/>
              </a:rPr>
              <a:t>vente </a:t>
            </a:r>
            <a:r>
              <a:rPr lang="en-US" sz="1800">
                <a:solidFill>
                  <a:srgbClr val="000000"/>
                </a:solidFill>
                <a:latin typeface="Lato"/>
                <a:ea typeface="Lato"/>
                <a:cs typeface="Lato"/>
                <a:sym typeface="Lato"/>
              </a:rPr>
              <a:t>d’un terrain de 2 629m²? 2 </a:t>
            </a:r>
            <a:r>
              <a:rPr lang="en-US" sz="1800">
                <a:solidFill>
                  <a:srgbClr val="000000"/>
                </a:solidFill>
                <a:latin typeface="Lato Bold"/>
                <a:ea typeface="Lato Bold"/>
                <a:cs typeface="Lato Bold"/>
                <a:sym typeface="Lato Bold"/>
              </a:rPr>
              <a:t>compromis </a:t>
            </a:r>
            <a:r>
              <a:rPr lang="en-US" sz="1800">
                <a:solidFill>
                  <a:srgbClr val="000000"/>
                </a:solidFill>
                <a:latin typeface="Lato"/>
                <a:ea typeface="Lato"/>
                <a:cs typeface="Lato"/>
                <a:sym typeface="Lato"/>
              </a:rPr>
              <a:t>signés</a:t>
            </a:r>
          </a:p>
        </p:txBody>
      </p:sp>
      <p:sp>
        <p:nvSpPr>
          <p:cNvPr id="18" name="TextBox 18"/>
          <p:cNvSpPr txBox="1"/>
          <p:nvPr/>
        </p:nvSpPr>
        <p:spPr>
          <a:xfrm>
            <a:off x="522059" y="5505450"/>
            <a:ext cx="10122283" cy="4180187"/>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4 entreprises accompagnées pour leur développement : 17 547,08 €.</a:t>
            </a:r>
          </a:p>
          <a:p>
            <a:pPr algn="just">
              <a:lnSpc>
                <a:spcPts val="2520"/>
              </a:lnSpc>
            </a:pPr>
            <a:r>
              <a:rPr lang="en-US" sz="1800">
                <a:solidFill>
                  <a:srgbClr val="000000"/>
                </a:solidFill>
                <a:latin typeface="Lato"/>
                <a:ea typeface="Lato"/>
                <a:cs typeface="Lato"/>
                <a:sym typeface="Lato"/>
              </a:rPr>
              <a:t>• 3 entreprises ont obtenu un prêt d’honneur pour un montant total de 97 000 €.</a:t>
            </a:r>
          </a:p>
          <a:p>
            <a:pPr algn="just">
              <a:lnSpc>
                <a:spcPts val="2520"/>
              </a:lnSpc>
            </a:pPr>
            <a:r>
              <a:rPr lang="en-US" sz="1800">
                <a:solidFill>
                  <a:srgbClr val="000000"/>
                </a:solidFill>
                <a:latin typeface="Lato"/>
                <a:ea typeface="Lato"/>
                <a:cs typeface="Lato"/>
                <a:sym typeface="Lato"/>
              </a:rPr>
              <a:t>• 19 porteurs de projets ont été accompagnés par ALACA et ALEXIS.</a:t>
            </a:r>
          </a:p>
          <a:p>
            <a:pPr algn="just">
              <a:lnSpc>
                <a:spcPts val="980"/>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Moselle Attractivité</a:t>
            </a:r>
            <a:r>
              <a:rPr lang="en-US" sz="1800">
                <a:solidFill>
                  <a:srgbClr val="000000"/>
                </a:solidFill>
                <a:latin typeface="Lato"/>
                <a:ea typeface="Lato"/>
                <a:cs typeface="Lato"/>
                <a:sym typeface="Lato"/>
              </a:rPr>
              <a:t> : </a:t>
            </a:r>
            <a:r>
              <a:rPr lang="en-US" sz="1800">
                <a:solidFill>
                  <a:srgbClr val="000000"/>
                </a:solidFill>
                <a:latin typeface="Lato Bold"/>
                <a:ea typeface="Lato Bold"/>
                <a:cs typeface="Lato Bold"/>
                <a:sym typeface="Lato Bold"/>
              </a:rPr>
              <a:t>classement </a:t>
            </a:r>
            <a:r>
              <a:rPr lang="en-US" sz="1800">
                <a:solidFill>
                  <a:srgbClr val="000000"/>
                </a:solidFill>
                <a:latin typeface="Lato"/>
                <a:ea typeface="Lato"/>
                <a:cs typeface="Lato"/>
                <a:sym typeface="Lato"/>
              </a:rPr>
              <a:t>QualitéMOSL renouvelé pour l’Auberge du Lion d’Or, domaine Les Béliers, </a:t>
            </a:r>
            <a:r>
              <a:rPr lang="en-US" sz="1800">
                <a:solidFill>
                  <a:srgbClr val="000000"/>
                </a:solidFill>
                <a:latin typeface="Lato Bold"/>
                <a:ea typeface="Lato Bold"/>
                <a:cs typeface="Lato Bold"/>
                <a:sym typeface="Lato Bold"/>
              </a:rPr>
              <a:t>classement </a:t>
            </a:r>
            <a:r>
              <a:rPr lang="en-US" sz="1800">
                <a:solidFill>
                  <a:srgbClr val="000000"/>
                </a:solidFill>
                <a:latin typeface="Lato"/>
                <a:ea typeface="Lato"/>
                <a:cs typeface="Lato"/>
                <a:sym typeface="Lato"/>
              </a:rPr>
              <a:t>nouveau de Qualité MOSL pour Les roses de Juliette, </a:t>
            </a:r>
            <a:r>
              <a:rPr lang="en-US" sz="1800">
                <a:solidFill>
                  <a:srgbClr val="000000"/>
                </a:solidFill>
                <a:latin typeface="Lato Bold"/>
                <a:ea typeface="Lato Bold"/>
                <a:cs typeface="Lato Bold"/>
                <a:sym typeface="Lato Bold"/>
              </a:rPr>
              <a:t>promotion </a:t>
            </a:r>
            <a:r>
              <a:rPr lang="en-US" sz="1800">
                <a:solidFill>
                  <a:srgbClr val="000000"/>
                </a:solidFill>
                <a:latin typeface="Lato"/>
                <a:ea typeface="Lato"/>
                <a:cs typeface="Lato"/>
                <a:sym typeface="Lato"/>
              </a:rPr>
              <a:t>des producteurs, artisans locaux: TOLITO, domaine Les Béliers, SCEA de la Gloriette.</a:t>
            </a:r>
          </a:p>
          <a:p>
            <a:pPr algn="just">
              <a:lnSpc>
                <a:spcPts val="979"/>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Lorr’Up</a:t>
            </a:r>
            <a:r>
              <a:rPr lang="en-US" sz="1800">
                <a:solidFill>
                  <a:srgbClr val="000000"/>
                </a:solidFill>
                <a:latin typeface="Lato"/>
                <a:ea typeface="Lato"/>
                <a:cs typeface="Lato"/>
                <a:sym typeface="Lato"/>
              </a:rPr>
              <a:t> : </a:t>
            </a:r>
            <a:r>
              <a:rPr lang="en-US" sz="1800">
                <a:solidFill>
                  <a:srgbClr val="000000"/>
                </a:solidFill>
                <a:latin typeface="Lato Bold"/>
                <a:ea typeface="Lato Bold"/>
                <a:cs typeface="Lato Bold"/>
                <a:sym typeface="Lato Bold"/>
              </a:rPr>
              <a:t>accompagnement </a:t>
            </a:r>
            <a:r>
              <a:rPr lang="en-US" sz="1800">
                <a:solidFill>
                  <a:srgbClr val="000000"/>
                </a:solidFill>
                <a:latin typeface="Lato"/>
                <a:ea typeface="Lato"/>
                <a:cs typeface="Lato"/>
                <a:sym typeface="Lato"/>
              </a:rPr>
              <a:t>au développement d’entreprises, Azur Production, Scierie Ciolli Frères et les entreprises du domaine aéronautique présentes sur la base de Chambley : recherche de subventions, mise en réseau au travers de l’association VLE. </a:t>
            </a:r>
            <a:r>
              <a:rPr lang="en-US" sz="1800">
                <a:solidFill>
                  <a:srgbClr val="000000"/>
                </a:solidFill>
                <a:latin typeface="Lato Bold"/>
                <a:ea typeface="Lato Bold"/>
                <a:cs typeface="Lato Bold"/>
                <a:sym typeface="Lato Bold"/>
              </a:rPr>
              <a:t>Mise en place</a:t>
            </a:r>
            <a:r>
              <a:rPr lang="en-US" sz="1800">
                <a:solidFill>
                  <a:srgbClr val="000000"/>
                </a:solidFill>
                <a:latin typeface="Lato"/>
                <a:ea typeface="Lato"/>
                <a:cs typeface="Lato"/>
                <a:sym typeface="Lato"/>
              </a:rPr>
              <a:t> d’une visite d’entreprise: Scierie CIOLLI Frères, </a:t>
            </a:r>
            <a:r>
              <a:rPr lang="en-US" sz="1800">
                <a:solidFill>
                  <a:srgbClr val="000000"/>
                </a:solidFill>
                <a:latin typeface="Lato Bold"/>
                <a:ea typeface="Lato Bold"/>
                <a:cs typeface="Lato Bold"/>
                <a:sym typeface="Lato Bold"/>
              </a:rPr>
              <a:t>Animation </a:t>
            </a:r>
            <a:r>
              <a:rPr lang="en-US" sz="1800">
                <a:solidFill>
                  <a:srgbClr val="000000"/>
                </a:solidFill>
                <a:latin typeface="Lato"/>
                <a:ea typeface="Lato"/>
                <a:cs typeface="Lato"/>
                <a:sym typeface="Lato"/>
              </a:rPr>
              <a:t>de la phase 2 de Territoires d’Industrie</a:t>
            </a:r>
          </a:p>
          <a:p>
            <a:pPr algn="just">
              <a:lnSpc>
                <a:spcPts val="979"/>
              </a:lnSpc>
            </a:pPr>
            <a:endParaRPr lang="en-US" sz="1800">
              <a:solidFill>
                <a:srgbClr val="000000"/>
              </a:solidFill>
              <a:latin typeface="Lato"/>
              <a:ea typeface="Lato"/>
              <a:cs typeface="Lato"/>
              <a:sym typeface="Lato"/>
            </a:endParaRPr>
          </a:p>
          <a:p>
            <a:pPr algn="just">
              <a:lnSpc>
                <a:spcPts val="2520"/>
              </a:lnSpc>
            </a:pPr>
            <a:r>
              <a:rPr lang="en-US" sz="1800">
                <a:solidFill>
                  <a:srgbClr val="000000"/>
                </a:solidFill>
                <a:latin typeface="Lato"/>
                <a:ea typeface="Lato"/>
                <a:cs typeface="Lato"/>
                <a:sym typeface="Lato"/>
              </a:rPr>
              <a:t>• Ré-adhésion aux agences de développement économique et à Initiative Metz via le PETR.</a:t>
            </a:r>
          </a:p>
          <a:p>
            <a:pPr algn="just">
              <a:lnSpc>
                <a:spcPts val="2520"/>
              </a:lnSpc>
            </a:pPr>
            <a:r>
              <a:rPr lang="en-US" sz="1800">
                <a:solidFill>
                  <a:srgbClr val="000000"/>
                </a:solidFill>
                <a:latin typeface="Lato"/>
                <a:ea typeface="Lato"/>
                <a:cs typeface="Lato"/>
                <a:sym typeface="Lato"/>
              </a:rPr>
              <a:t>• Fin de l’expérience de la plateforme Je Consomme Val- de-Lorraine au 31/12/2023</a:t>
            </a:r>
          </a:p>
        </p:txBody>
      </p:sp>
      <p:sp>
        <p:nvSpPr>
          <p:cNvPr id="19" name="TextBox 19"/>
          <p:cNvSpPr txBox="1"/>
          <p:nvPr/>
        </p:nvSpPr>
        <p:spPr>
          <a:xfrm>
            <a:off x="14420527" y="3056547"/>
            <a:ext cx="3670136" cy="701674"/>
          </a:xfrm>
          <a:prstGeom prst="rect">
            <a:avLst/>
          </a:prstGeom>
        </p:spPr>
        <p:txBody>
          <a:bodyPr lIns="0" tIns="0" rIns="0" bIns="0" rtlCol="0" anchor="t">
            <a:spAutoFit/>
          </a:bodyPr>
          <a:lstStyle/>
          <a:p>
            <a:pPr algn="ctr">
              <a:lnSpc>
                <a:spcPts val="2800"/>
              </a:lnSpc>
            </a:pPr>
            <a:r>
              <a:rPr lang="en-US" sz="2000">
                <a:solidFill>
                  <a:srgbClr val="FFFFFF"/>
                </a:solidFill>
                <a:latin typeface="Lato Bold"/>
                <a:ea typeface="Lato Bold"/>
                <a:cs typeface="Lato Bold"/>
                <a:sym typeface="Lato Bold"/>
              </a:rPr>
              <a:t>Espace de coworking “les locaux” à Ancy-Dornot</a:t>
            </a:r>
          </a:p>
        </p:txBody>
      </p:sp>
      <p:sp>
        <p:nvSpPr>
          <p:cNvPr id="20" name="TextBox 20"/>
          <p:cNvSpPr txBox="1"/>
          <p:nvPr/>
        </p:nvSpPr>
        <p:spPr>
          <a:xfrm>
            <a:off x="782488" y="6665"/>
            <a:ext cx="1044118" cy="1357328"/>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01</a:t>
            </a:r>
          </a:p>
        </p:txBody>
      </p:sp>
      <p:grpSp>
        <p:nvGrpSpPr>
          <p:cNvPr id="21" name="Group 21"/>
          <p:cNvGrpSpPr/>
          <p:nvPr/>
        </p:nvGrpSpPr>
        <p:grpSpPr>
          <a:xfrm>
            <a:off x="8792910" y="14178"/>
            <a:ext cx="5511693" cy="571652"/>
            <a:chOff x="0" y="0"/>
            <a:chExt cx="1364004" cy="141469"/>
          </a:xfrm>
        </p:grpSpPr>
        <p:sp>
          <p:nvSpPr>
            <p:cNvPr id="22" name="Freeform 22"/>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23" name="TextBox 23"/>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9268374" y="164508"/>
            <a:ext cx="4725174"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Fabien Allait / allait@cc-madetmoselle.fr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48475" y="0"/>
            <a:ext cx="3339525" cy="10287000"/>
            <a:chOff x="0" y="0"/>
            <a:chExt cx="879546" cy="2709333"/>
          </a:xfrm>
        </p:grpSpPr>
        <p:sp>
          <p:nvSpPr>
            <p:cNvPr id="3" name="Freeform 3"/>
            <p:cNvSpPr/>
            <p:nvPr/>
          </p:nvSpPr>
          <p:spPr>
            <a:xfrm>
              <a:off x="0" y="0"/>
              <a:ext cx="879546" cy="2709333"/>
            </a:xfrm>
            <a:custGeom>
              <a:avLst/>
              <a:gdLst/>
              <a:ahLst/>
              <a:cxnLst/>
              <a:rect l="l" t="t" r="r" b="b"/>
              <a:pathLst>
                <a:path w="879546" h="2709333">
                  <a:moveTo>
                    <a:pt x="0" y="0"/>
                  </a:moveTo>
                  <a:lnTo>
                    <a:pt x="879546" y="0"/>
                  </a:lnTo>
                  <a:lnTo>
                    <a:pt x="879546" y="2709333"/>
                  </a:lnTo>
                  <a:lnTo>
                    <a:pt x="0" y="2709333"/>
                  </a:lnTo>
                  <a:close/>
                </a:path>
              </a:pathLst>
            </a:custGeom>
            <a:solidFill>
              <a:srgbClr val="202020"/>
            </a:solidFill>
          </p:spPr>
          <p:txBody>
            <a:bodyPr/>
            <a:lstStyle/>
            <a:p>
              <a:endParaRPr lang="fr-FR"/>
            </a:p>
          </p:txBody>
        </p:sp>
        <p:sp>
          <p:nvSpPr>
            <p:cNvPr id="4" name="TextBox 4"/>
            <p:cNvSpPr txBox="1"/>
            <p:nvPr/>
          </p:nvSpPr>
          <p:spPr>
            <a:xfrm>
              <a:off x="0" y="-38100"/>
              <a:ext cx="879546"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637651" y="1028700"/>
            <a:ext cx="4621649" cy="8201086"/>
            <a:chOff x="0" y="0"/>
            <a:chExt cx="1143741" cy="2029561"/>
          </a:xfrm>
        </p:grpSpPr>
        <p:sp>
          <p:nvSpPr>
            <p:cNvPr id="6" name="Freeform 6"/>
            <p:cNvSpPr/>
            <p:nvPr/>
          </p:nvSpPr>
          <p:spPr>
            <a:xfrm>
              <a:off x="0" y="0"/>
              <a:ext cx="1143741" cy="2029561"/>
            </a:xfrm>
            <a:custGeom>
              <a:avLst/>
              <a:gdLst/>
              <a:ahLst/>
              <a:cxnLst/>
              <a:rect l="l" t="t" r="r" b="b"/>
              <a:pathLst>
                <a:path w="1143741" h="2029561">
                  <a:moveTo>
                    <a:pt x="8376" y="0"/>
                  </a:moveTo>
                  <a:lnTo>
                    <a:pt x="1135365" y="0"/>
                  </a:lnTo>
                  <a:cubicBezTo>
                    <a:pt x="1137587" y="0"/>
                    <a:pt x="1139717" y="882"/>
                    <a:pt x="1141288" y="2453"/>
                  </a:cubicBezTo>
                  <a:cubicBezTo>
                    <a:pt x="1142859" y="4024"/>
                    <a:pt x="1143741" y="6154"/>
                    <a:pt x="1143741" y="8376"/>
                  </a:cubicBezTo>
                  <a:lnTo>
                    <a:pt x="1143741" y="2021186"/>
                  </a:lnTo>
                  <a:cubicBezTo>
                    <a:pt x="1143741" y="2023407"/>
                    <a:pt x="1142859" y="2025537"/>
                    <a:pt x="1141288" y="2027108"/>
                  </a:cubicBezTo>
                  <a:cubicBezTo>
                    <a:pt x="1139717" y="2028679"/>
                    <a:pt x="1137587" y="2029561"/>
                    <a:pt x="1135365" y="2029561"/>
                  </a:cubicBezTo>
                  <a:lnTo>
                    <a:pt x="8376" y="2029561"/>
                  </a:lnTo>
                  <a:cubicBezTo>
                    <a:pt x="6154" y="2029561"/>
                    <a:pt x="4024" y="2028679"/>
                    <a:pt x="2453" y="2027108"/>
                  </a:cubicBezTo>
                  <a:cubicBezTo>
                    <a:pt x="882" y="2025537"/>
                    <a:pt x="0" y="2023407"/>
                    <a:pt x="0" y="2021186"/>
                  </a:cubicBezTo>
                  <a:lnTo>
                    <a:pt x="0" y="8376"/>
                  </a:lnTo>
                  <a:cubicBezTo>
                    <a:pt x="0" y="6154"/>
                    <a:pt x="882" y="4024"/>
                    <a:pt x="2453" y="2453"/>
                  </a:cubicBezTo>
                  <a:cubicBezTo>
                    <a:pt x="4024" y="882"/>
                    <a:pt x="6154" y="0"/>
                    <a:pt x="8376" y="0"/>
                  </a:cubicBezTo>
                  <a:close/>
                </a:path>
              </a:pathLst>
            </a:custGeom>
            <a:solidFill>
              <a:srgbClr val="EF6231"/>
            </a:solidFill>
          </p:spPr>
          <p:txBody>
            <a:bodyPr/>
            <a:lstStyle/>
            <a:p>
              <a:endParaRPr lang="fr-FR"/>
            </a:p>
          </p:txBody>
        </p:sp>
        <p:sp>
          <p:nvSpPr>
            <p:cNvPr id="7" name="TextBox 7"/>
            <p:cNvSpPr txBox="1"/>
            <p:nvPr/>
          </p:nvSpPr>
          <p:spPr>
            <a:xfrm>
              <a:off x="0" y="-38100"/>
              <a:ext cx="1143741" cy="20676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3349397" y="1872389"/>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9"/>
          <p:cNvSpPr/>
          <p:nvPr/>
        </p:nvSpPr>
        <p:spPr>
          <a:xfrm>
            <a:off x="13349397" y="2715112"/>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Freeform 10"/>
          <p:cNvSpPr/>
          <p:nvPr/>
        </p:nvSpPr>
        <p:spPr>
          <a:xfrm>
            <a:off x="13349397" y="3557835"/>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11"/>
          <p:cNvSpPr/>
          <p:nvPr/>
        </p:nvSpPr>
        <p:spPr>
          <a:xfrm>
            <a:off x="13349397" y="4400558"/>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12"/>
          <p:cNvSpPr/>
          <p:nvPr/>
        </p:nvSpPr>
        <p:spPr>
          <a:xfrm>
            <a:off x="13349397" y="5243281"/>
            <a:ext cx="392568" cy="368300"/>
          </a:xfrm>
          <a:custGeom>
            <a:avLst/>
            <a:gdLst/>
            <a:ahLst/>
            <a:cxnLst/>
            <a:rect l="l" t="t" r="r" b="b"/>
            <a:pathLst>
              <a:path w="392568" h="368300">
                <a:moveTo>
                  <a:pt x="0" y="0"/>
                </a:moveTo>
                <a:lnTo>
                  <a:pt x="392568" y="0"/>
                </a:lnTo>
                <a:lnTo>
                  <a:pt x="392568" y="368301"/>
                </a:lnTo>
                <a:lnTo>
                  <a:pt x="0" y="368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3" name="Freeform 13"/>
          <p:cNvSpPr/>
          <p:nvPr/>
        </p:nvSpPr>
        <p:spPr>
          <a:xfrm>
            <a:off x="13158310" y="6269935"/>
            <a:ext cx="3722786" cy="2613110"/>
          </a:xfrm>
          <a:custGeom>
            <a:avLst/>
            <a:gdLst/>
            <a:ahLst/>
            <a:cxnLst/>
            <a:rect l="l" t="t" r="r" b="b"/>
            <a:pathLst>
              <a:path w="3722786" h="2613110">
                <a:moveTo>
                  <a:pt x="0" y="0"/>
                </a:moveTo>
                <a:lnTo>
                  <a:pt x="3722786" y="0"/>
                </a:lnTo>
                <a:lnTo>
                  <a:pt x="3722786" y="2613110"/>
                </a:lnTo>
                <a:lnTo>
                  <a:pt x="0" y="2613110"/>
                </a:lnTo>
                <a:lnTo>
                  <a:pt x="0" y="0"/>
                </a:lnTo>
                <a:close/>
              </a:path>
            </a:pathLst>
          </a:custGeom>
          <a:blipFill>
            <a:blip r:embed="rId4"/>
            <a:stretch>
              <a:fillRect/>
            </a:stretch>
          </a:blipFill>
        </p:spPr>
        <p:txBody>
          <a:bodyPr/>
          <a:lstStyle/>
          <a:p>
            <a:endParaRPr lang="fr-FR"/>
          </a:p>
        </p:txBody>
      </p:sp>
      <p:grpSp>
        <p:nvGrpSpPr>
          <p:cNvPr id="14" name="Group 14"/>
          <p:cNvGrpSpPr/>
          <p:nvPr/>
        </p:nvGrpSpPr>
        <p:grpSpPr>
          <a:xfrm>
            <a:off x="9436783" y="0"/>
            <a:ext cx="5511693" cy="571652"/>
            <a:chOff x="0" y="0"/>
            <a:chExt cx="1364004" cy="141469"/>
          </a:xfrm>
        </p:grpSpPr>
        <p:sp>
          <p:nvSpPr>
            <p:cNvPr id="15" name="Freeform 15"/>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16" name="TextBox 16"/>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0" y="7059339"/>
            <a:ext cx="7149465" cy="3227661"/>
            <a:chOff x="0" y="0"/>
            <a:chExt cx="1769312" cy="798764"/>
          </a:xfrm>
        </p:grpSpPr>
        <p:sp>
          <p:nvSpPr>
            <p:cNvPr id="18" name="Freeform 18"/>
            <p:cNvSpPr/>
            <p:nvPr/>
          </p:nvSpPr>
          <p:spPr>
            <a:xfrm>
              <a:off x="0" y="0"/>
              <a:ext cx="1769312" cy="798764"/>
            </a:xfrm>
            <a:custGeom>
              <a:avLst/>
              <a:gdLst/>
              <a:ahLst/>
              <a:cxnLst/>
              <a:rect l="l" t="t" r="r" b="b"/>
              <a:pathLst>
                <a:path w="1769312" h="798764">
                  <a:moveTo>
                    <a:pt x="5414" y="0"/>
                  </a:moveTo>
                  <a:lnTo>
                    <a:pt x="1763897" y="0"/>
                  </a:lnTo>
                  <a:cubicBezTo>
                    <a:pt x="1766888" y="0"/>
                    <a:pt x="1769312" y="2424"/>
                    <a:pt x="1769312" y="5414"/>
                  </a:cubicBezTo>
                  <a:lnTo>
                    <a:pt x="1769312" y="793350"/>
                  </a:lnTo>
                  <a:cubicBezTo>
                    <a:pt x="1769312" y="794786"/>
                    <a:pt x="1768741" y="796163"/>
                    <a:pt x="1767726" y="797178"/>
                  </a:cubicBezTo>
                  <a:cubicBezTo>
                    <a:pt x="1766710" y="798194"/>
                    <a:pt x="1765333" y="798764"/>
                    <a:pt x="1763897" y="798764"/>
                  </a:cubicBezTo>
                  <a:lnTo>
                    <a:pt x="5414" y="798764"/>
                  </a:lnTo>
                  <a:cubicBezTo>
                    <a:pt x="3978" y="798764"/>
                    <a:pt x="2601" y="798194"/>
                    <a:pt x="1586" y="797178"/>
                  </a:cubicBezTo>
                  <a:cubicBezTo>
                    <a:pt x="570" y="796163"/>
                    <a:pt x="0" y="794786"/>
                    <a:pt x="0" y="793350"/>
                  </a:cubicBezTo>
                  <a:lnTo>
                    <a:pt x="0" y="5414"/>
                  </a:lnTo>
                  <a:cubicBezTo>
                    <a:pt x="0" y="3978"/>
                    <a:pt x="570" y="2601"/>
                    <a:pt x="1586" y="1586"/>
                  </a:cubicBezTo>
                  <a:cubicBezTo>
                    <a:pt x="2601" y="570"/>
                    <a:pt x="3978" y="0"/>
                    <a:pt x="5414" y="0"/>
                  </a:cubicBezTo>
                  <a:close/>
                </a:path>
              </a:pathLst>
            </a:custGeom>
            <a:solidFill>
              <a:srgbClr val="F4F3F3"/>
            </a:solidFill>
          </p:spPr>
          <p:txBody>
            <a:bodyPr/>
            <a:lstStyle/>
            <a:p>
              <a:endParaRPr lang="fr-FR"/>
            </a:p>
          </p:txBody>
        </p:sp>
        <p:sp>
          <p:nvSpPr>
            <p:cNvPr id="19" name="TextBox 19"/>
            <p:cNvSpPr txBox="1"/>
            <p:nvPr/>
          </p:nvSpPr>
          <p:spPr>
            <a:xfrm>
              <a:off x="0" y="-38100"/>
              <a:ext cx="1769312" cy="836864"/>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1310383" y="7323678"/>
            <a:ext cx="4316294" cy="2426730"/>
          </a:xfrm>
          <a:custGeom>
            <a:avLst/>
            <a:gdLst/>
            <a:ahLst/>
            <a:cxnLst/>
            <a:rect l="l" t="t" r="r" b="b"/>
            <a:pathLst>
              <a:path w="4316294" h="2426730">
                <a:moveTo>
                  <a:pt x="0" y="0"/>
                </a:moveTo>
                <a:lnTo>
                  <a:pt x="4316293" y="0"/>
                </a:lnTo>
                <a:lnTo>
                  <a:pt x="4316293" y="2426730"/>
                </a:lnTo>
                <a:lnTo>
                  <a:pt x="0" y="2426730"/>
                </a:lnTo>
                <a:lnTo>
                  <a:pt x="0" y="0"/>
                </a:lnTo>
                <a:close/>
              </a:path>
            </a:pathLst>
          </a:custGeom>
          <a:blipFill>
            <a:blip r:embed="rId5"/>
            <a:stretch>
              <a:fillRect/>
            </a:stretch>
          </a:blipFill>
        </p:spPr>
        <p:txBody>
          <a:bodyPr/>
          <a:lstStyle/>
          <a:p>
            <a:endParaRPr lang="fr-FR"/>
          </a:p>
        </p:txBody>
      </p:sp>
      <p:sp>
        <p:nvSpPr>
          <p:cNvPr id="21" name="TextBox 21"/>
          <p:cNvSpPr txBox="1"/>
          <p:nvPr/>
        </p:nvSpPr>
        <p:spPr>
          <a:xfrm>
            <a:off x="2147611" y="659783"/>
            <a:ext cx="7789561" cy="1086939"/>
          </a:xfrm>
          <a:prstGeom prst="rect">
            <a:avLst/>
          </a:prstGeom>
        </p:spPr>
        <p:txBody>
          <a:bodyPr lIns="0" tIns="0" rIns="0" bIns="0" rtlCol="0" anchor="t">
            <a:spAutoFit/>
          </a:bodyPr>
          <a:lstStyle/>
          <a:p>
            <a:pPr algn="l">
              <a:lnSpc>
                <a:spcPts val="8864"/>
              </a:lnSpc>
            </a:pPr>
            <a:r>
              <a:rPr lang="en-US" sz="6332">
                <a:solidFill>
                  <a:srgbClr val="EF6231"/>
                </a:solidFill>
                <a:latin typeface="Montserrat Bold"/>
                <a:ea typeface="Montserrat Bold"/>
                <a:cs typeface="Montserrat Bold"/>
                <a:sym typeface="Montserrat Bold"/>
              </a:rPr>
              <a:t>SOLIDARITÉ</a:t>
            </a:r>
          </a:p>
        </p:txBody>
      </p:sp>
      <p:sp>
        <p:nvSpPr>
          <p:cNvPr id="22" name="TextBox 22"/>
          <p:cNvSpPr txBox="1"/>
          <p:nvPr/>
        </p:nvSpPr>
        <p:spPr>
          <a:xfrm>
            <a:off x="13908639" y="1853340"/>
            <a:ext cx="2222128" cy="339724"/>
          </a:xfrm>
          <a:prstGeom prst="rect">
            <a:avLst/>
          </a:prstGeom>
        </p:spPr>
        <p:txBody>
          <a:bodyPr lIns="0" tIns="0" rIns="0" bIns="0" rtlCol="0" anchor="t">
            <a:spAutoFit/>
          </a:bodyPr>
          <a:lstStyle/>
          <a:p>
            <a:pPr algn="l">
              <a:lnSpc>
                <a:spcPts val="2800"/>
              </a:lnSpc>
            </a:pPr>
            <a:r>
              <a:rPr lang="en-US" sz="2000">
                <a:solidFill>
                  <a:srgbClr val="FEFDFC"/>
                </a:solidFill>
                <a:latin typeface="Montserrat Bold"/>
                <a:ea typeface="Montserrat Bold"/>
                <a:cs typeface="Montserrat Bold"/>
                <a:sym typeface="Montserrat Bold"/>
              </a:rPr>
              <a:t>Solidarité</a:t>
            </a:r>
          </a:p>
        </p:txBody>
      </p:sp>
      <p:sp>
        <p:nvSpPr>
          <p:cNvPr id="23" name="TextBox 23"/>
          <p:cNvSpPr txBox="1"/>
          <p:nvPr/>
        </p:nvSpPr>
        <p:spPr>
          <a:xfrm>
            <a:off x="13908639" y="2696063"/>
            <a:ext cx="2509847" cy="339724"/>
          </a:xfrm>
          <a:prstGeom prst="rect">
            <a:avLst/>
          </a:prstGeom>
        </p:spPr>
        <p:txBody>
          <a:bodyPr lIns="0" tIns="0" rIns="0" bIns="0" rtlCol="0" anchor="t">
            <a:spAutoFit/>
          </a:bodyPr>
          <a:lstStyle/>
          <a:p>
            <a:pPr algn="l">
              <a:lnSpc>
                <a:spcPts val="2800"/>
              </a:lnSpc>
            </a:pPr>
            <a:r>
              <a:rPr lang="en-US" sz="2000">
                <a:solidFill>
                  <a:srgbClr val="FEFDFC"/>
                </a:solidFill>
                <a:latin typeface="Montserrat Bold"/>
                <a:ea typeface="Montserrat Bold"/>
                <a:cs typeface="Montserrat Bold"/>
                <a:sym typeface="Montserrat Bold"/>
              </a:rPr>
              <a:t>Retour à l’emploi</a:t>
            </a:r>
          </a:p>
        </p:txBody>
      </p:sp>
      <p:sp>
        <p:nvSpPr>
          <p:cNvPr id="24" name="TextBox 24"/>
          <p:cNvSpPr txBox="1"/>
          <p:nvPr/>
        </p:nvSpPr>
        <p:spPr>
          <a:xfrm>
            <a:off x="13908639" y="3538786"/>
            <a:ext cx="2222128" cy="339684"/>
          </a:xfrm>
          <a:prstGeom prst="rect">
            <a:avLst/>
          </a:prstGeom>
        </p:spPr>
        <p:txBody>
          <a:bodyPr lIns="0" tIns="0" rIns="0" bIns="0" rtlCol="0" anchor="t">
            <a:spAutoFit/>
          </a:bodyPr>
          <a:lstStyle/>
          <a:p>
            <a:pPr algn="l">
              <a:lnSpc>
                <a:spcPts val="2800"/>
              </a:lnSpc>
            </a:pPr>
            <a:r>
              <a:rPr lang="en-US" sz="2000">
                <a:solidFill>
                  <a:srgbClr val="FEFDFC"/>
                </a:solidFill>
                <a:latin typeface="Montserrat Bold"/>
                <a:ea typeface="Montserrat Bold"/>
                <a:cs typeface="Montserrat Bold"/>
                <a:sym typeface="Montserrat Bold"/>
              </a:rPr>
              <a:t>Engagement</a:t>
            </a:r>
          </a:p>
        </p:txBody>
      </p:sp>
      <p:sp>
        <p:nvSpPr>
          <p:cNvPr id="25" name="TextBox 25"/>
          <p:cNvSpPr txBox="1"/>
          <p:nvPr/>
        </p:nvSpPr>
        <p:spPr>
          <a:xfrm>
            <a:off x="13908639" y="4381509"/>
            <a:ext cx="2222128" cy="339684"/>
          </a:xfrm>
          <a:prstGeom prst="rect">
            <a:avLst/>
          </a:prstGeom>
        </p:spPr>
        <p:txBody>
          <a:bodyPr lIns="0" tIns="0" rIns="0" bIns="0" rtlCol="0" anchor="t">
            <a:spAutoFit/>
          </a:bodyPr>
          <a:lstStyle/>
          <a:p>
            <a:pPr algn="l">
              <a:lnSpc>
                <a:spcPts val="2800"/>
              </a:lnSpc>
            </a:pPr>
            <a:r>
              <a:rPr lang="en-US" sz="2000">
                <a:solidFill>
                  <a:srgbClr val="FEFDFC"/>
                </a:solidFill>
                <a:latin typeface="Montserrat Bold"/>
                <a:ea typeface="Montserrat Bold"/>
                <a:cs typeface="Montserrat Bold"/>
                <a:sym typeface="Montserrat Bold"/>
              </a:rPr>
              <a:t>Collaboration</a:t>
            </a:r>
          </a:p>
        </p:txBody>
      </p:sp>
      <p:sp>
        <p:nvSpPr>
          <p:cNvPr id="26" name="TextBox 26"/>
          <p:cNvSpPr txBox="1"/>
          <p:nvPr/>
        </p:nvSpPr>
        <p:spPr>
          <a:xfrm>
            <a:off x="13908639" y="5224232"/>
            <a:ext cx="2509847" cy="339724"/>
          </a:xfrm>
          <a:prstGeom prst="rect">
            <a:avLst/>
          </a:prstGeom>
        </p:spPr>
        <p:txBody>
          <a:bodyPr lIns="0" tIns="0" rIns="0" bIns="0" rtlCol="0" anchor="t">
            <a:spAutoFit/>
          </a:bodyPr>
          <a:lstStyle/>
          <a:p>
            <a:pPr algn="l">
              <a:lnSpc>
                <a:spcPts val="2800"/>
              </a:lnSpc>
            </a:pPr>
            <a:r>
              <a:rPr lang="en-US" sz="2000">
                <a:solidFill>
                  <a:srgbClr val="FEFDFC"/>
                </a:solidFill>
                <a:latin typeface="Montserrat Bold"/>
                <a:ea typeface="Montserrat Bold"/>
                <a:cs typeface="Montserrat Bold"/>
                <a:sym typeface="Montserrat Bold"/>
              </a:rPr>
              <a:t>Accompagnement</a:t>
            </a:r>
          </a:p>
        </p:txBody>
      </p:sp>
      <p:sp>
        <p:nvSpPr>
          <p:cNvPr id="27" name="TextBox 27"/>
          <p:cNvSpPr txBox="1"/>
          <p:nvPr/>
        </p:nvSpPr>
        <p:spPr>
          <a:xfrm>
            <a:off x="686605" y="515062"/>
            <a:ext cx="1247556"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02</a:t>
            </a:r>
          </a:p>
        </p:txBody>
      </p:sp>
      <p:sp>
        <p:nvSpPr>
          <p:cNvPr id="28" name="TextBox 28"/>
          <p:cNvSpPr txBox="1"/>
          <p:nvPr/>
        </p:nvSpPr>
        <p:spPr>
          <a:xfrm>
            <a:off x="436646" y="2173974"/>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DU CHANTIER D’INSERTION ...</a:t>
            </a:r>
          </a:p>
        </p:txBody>
      </p:sp>
      <p:sp>
        <p:nvSpPr>
          <p:cNvPr id="29" name="TextBox 29"/>
          <p:cNvSpPr txBox="1"/>
          <p:nvPr/>
        </p:nvSpPr>
        <p:spPr>
          <a:xfrm>
            <a:off x="440813" y="5990616"/>
            <a:ext cx="7117422"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 DE LA BOURSE AU PERMIS ...</a:t>
            </a:r>
          </a:p>
        </p:txBody>
      </p:sp>
      <p:sp>
        <p:nvSpPr>
          <p:cNvPr id="30" name="TextBox 30"/>
          <p:cNvSpPr txBox="1"/>
          <p:nvPr/>
        </p:nvSpPr>
        <p:spPr>
          <a:xfrm>
            <a:off x="8003256" y="2202590"/>
            <a:ext cx="3846466"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DES PERSPECTIVES.</a:t>
            </a:r>
          </a:p>
        </p:txBody>
      </p:sp>
      <p:sp>
        <p:nvSpPr>
          <p:cNvPr id="31" name="TextBox 31"/>
          <p:cNvSpPr txBox="1"/>
          <p:nvPr/>
        </p:nvSpPr>
        <p:spPr>
          <a:xfrm>
            <a:off x="8007422" y="6019232"/>
            <a:ext cx="3846466"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DES PERSPECTIVES.</a:t>
            </a:r>
          </a:p>
        </p:txBody>
      </p:sp>
      <p:sp>
        <p:nvSpPr>
          <p:cNvPr id="32" name="TextBox 32"/>
          <p:cNvSpPr txBox="1"/>
          <p:nvPr/>
        </p:nvSpPr>
        <p:spPr>
          <a:xfrm>
            <a:off x="7756640" y="2630131"/>
            <a:ext cx="4431823" cy="3093013"/>
          </a:xfrm>
          <a:prstGeom prst="rect">
            <a:avLst/>
          </a:prstGeom>
        </p:spPr>
        <p:txBody>
          <a:bodyPr lIns="0" tIns="0" rIns="0" bIns="0" rtlCol="0" anchor="t">
            <a:spAutoFit/>
          </a:bodyPr>
          <a:lstStyle/>
          <a:p>
            <a:pPr algn="just">
              <a:lnSpc>
                <a:spcPts val="2485"/>
              </a:lnSpc>
            </a:pP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Recentrage</a:t>
            </a: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stabilisation</a:t>
            </a:r>
            <a:r>
              <a:rPr lang="en-US" sz="1775">
                <a:solidFill>
                  <a:srgbClr val="000000"/>
                </a:solidFill>
                <a:latin typeface="Lato"/>
                <a:ea typeface="Lato"/>
                <a:cs typeface="Lato"/>
                <a:sym typeface="Lato"/>
              </a:rPr>
              <a:t> et </a:t>
            </a:r>
            <a:r>
              <a:rPr lang="en-US" sz="1775">
                <a:solidFill>
                  <a:srgbClr val="000000"/>
                </a:solidFill>
                <a:latin typeface="Lato Bold"/>
                <a:ea typeface="Lato Bold"/>
                <a:cs typeface="Lato Bold"/>
                <a:sym typeface="Lato Bold"/>
              </a:rPr>
              <a:t>développement </a:t>
            </a:r>
            <a:r>
              <a:rPr lang="en-US" sz="1775">
                <a:solidFill>
                  <a:srgbClr val="000000"/>
                </a:solidFill>
                <a:latin typeface="Lato"/>
                <a:ea typeface="Lato"/>
                <a:cs typeface="Lato"/>
                <a:sym typeface="Lato"/>
              </a:rPr>
              <a:t>des missions du chantier d’insertion autour du support “brigade verte” à compter du 1er janvier 2024.</a:t>
            </a:r>
          </a:p>
          <a:p>
            <a:pPr algn="just">
              <a:lnSpc>
                <a:spcPts val="2485"/>
              </a:lnSpc>
            </a:pP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Renforcement </a:t>
            </a:r>
            <a:r>
              <a:rPr lang="en-US" sz="1775">
                <a:solidFill>
                  <a:srgbClr val="000000"/>
                </a:solidFill>
                <a:latin typeface="Lato"/>
                <a:ea typeface="Lato"/>
                <a:cs typeface="Lato"/>
                <a:sym typeface="Lato"/>
              </a:rPr>
              <a:t>de l’accompagnement socio-professionnel via la mise en œuvre d’un lien entreprises locales permettant la réinsertion des agents de la brigade verte tout en répondant aux besoins de main d’oeuvre des entreprises.</a:t>
            </a:r>
          </a:p>
        </p:txBody>
      </p:sp>
      <p:sp>
        <p:nvSpPr>
          <p:cNvPr id="33" name="TextBox 33"/>
          <p:cNvSpPr txBox="1"/>
          <p:nvPr/>
        </p:nvSpPr>
        <p:spPr>
          <a:xfrm>
            <a:off x="7760806" y="6446773"/>
            <a:ext cx="4431823" cy="1564633"/>
          </a:xfrm>
          <a:prstGeom prst="rect">
            <a:avLst/>
          </a:prstGeom>
        </p:spPr>
        <p:txBody>
          <a:bodyPr lIns="0" tIns="0" rIns="0" bIns="0" rtlCol="0" anchor="t">
            <a:spAutoFit/>
          </a:bodyPr>
          <a:lstStyle/>
          <a:p>
            <a:pPr algn="just">
              <a:lnSpc>
                <a:spcPts val="2485"/>
              </a:lnSpc>
            </a:pPr>
            <a:r>
              <a:rPr lang="en-US" sz="1775">
                <a:solidFill>
                  <a:srgbClr val="000000"/>
                </a:solidFill>
                <a:latin typeface="Lato"/>
                <a:ea typeface="Lato"/>
                <a:cs typeface="Lato"/>
                <a:sym typeface="Lato"/>
              </a:rPr>
              <a:t>• </a:t>
            </a:r>
            <a:r>
              <a:rPr lang="en-US" sz="1775">
                <a:solidFill>
                  <a:srgbClr val="000000"/>
                </a:solidFill>
                <a:latin typeface="Lato Bold"/>
                <a:ea typeface="Lato Bold"/>
                <a:cs typeface="Lato Bold"/>
                <a:sym typeface="Lato Bold"/>
              </a:rPr>
              <a:t>Mise à disposition</a:t>
            </a:r>
            <a:r>
              <a:rPr lang="en-US" sz="1775">
                <a:solidFill>
                  <a:srgbClr val="000000"/>
                </a:solidFill>
                <a:latin typeface="Lato"/>
                <a:ea typeface="Lato"/>
                <a:cs typeface="Lato"/>
                <a:sym typeface="Lato"/>
              </a:rPr>
              <a:t> des habitants du territoire d’une flotte de véhicules électriques : 2 scooters et 2 voitures sans permis.</a:t>
            </a:r>
          </a:p>
          <a:p>
            <a:pPr algn="just">
              <a:lnSpc>
                <a:spcPts val="2485"/>
              </a:lnSpc>
            </a:pPr>
            <a:endParaRPr lang="en-US" sz="1775">
              <a:solidFill>
                <a:srgbClr val="000000"/>
              </a:solidFill>
              <a:latin typeface="Lato"/>
              <a:ea typeface="Lato"/>
              <a:cs typeface="Lato"/>
              <a:sym typeface="Lato"/>
            </a:endParaRPr>
          </a:p>
        </p:txBody>
      </p:sp>
      <p:sp>
        <p:nvSpPr>
          <p:cNvPr id="34" name="TextBox 34"/>
          <p:cNvSpPr txBox="1"/>
          <p:nvPr/>
        </p:nvSpPr>
        <p:spPr>
          <a:xfrm>
            <a:off x="436646" y="2666932"/>
            <a:ext cx="6524695" cy="220217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Accueil </a:t>
            </a:r>
            <a:r>
              <a:rPr lang="en-US" sz="1800">
                <a:solidFill>
                  <a:srgbClr val="000000"/>
                </a:solidFill>
                <a:latin typeface="Lato"/>
                <a:ea typeface="Lato"/>
                <a:cs typeface="Lato"/>
                <a:sym typeface="Lato"/>
              </a:rPr>
              <a:t>et </a:t>
            </a:r>
            <a:r>
              <a:rPr lang="en-US" sz="1800">
                <a:solidFill>
                  <a:srgbClr val="000000"/>
                </a:solidFill>
                <a:latin typeface="Lato Bold"/>
                <a:ea typeface="Lato Bold"/>
                <a:cs typeface="Lato Bold"/>
                <a:sym typeface="Lato Bold"/>
              </a:rPr>
              <a:t>accompagnement </a:t>
            </a:r>
            <a:r>
              <a:rPr lang="en-US" sz="1800">
                <a:solidFill>
                  <a:srgbClr val="000000"/>
                </a:solidFill>
                <a:latin typeface="Lato"/>
                <a:ea typeface="Lato"/>
                <a:cs typeface="Lato"/>
                <a:sym typeface="Lato"/>
              </a:rPr>
              <a:t>de 26 salariés dont 13 entrées en 2023, 23 salariés ont quitté le chantier d’insertion</a:t>
            </a:r>
          </a:p>
          <a:p>
            <a:pPr algn="just">
              <a:lnSpc>
                <a:spcPts val="2520"/>
              </a:lnSpc>
            </a:pPr>
            <a:r>
              <a:rPr lang="en-US" sz="1800">
                <a:solidFill>
                  <a:srgbClr val="000000"/>
                </a:solidFill>
                <a:latin typeface="Lato"/>
                <a:ea typeface="Lato"/>
                <a:cs typeface="Lato"/>
                <a:sym typeface="Lato"/>
              </a:rPr>
              <a:t>14 ont </a:t>
            </a:r>
            <a:r>
              <a:rPr lang="en-US" sz="1800">
                <a:solidFill>
                  <a:srgbClr val="000000"/>
                </a:solidFill>
                <a:latin typeface="Lato Bold"/>
                <a:ea typeface="Lato Bold"/>
                <a:cs typeface="Lato Bold"/>
                <a:sym typeface="Lato Bold"/>
              </a:rPr>
              <a:t>intégré </a:t>
            </a:r>
            <a:r>
              <a:rPr lang="en-US" sz="1800">
                <a:solidFill>
                  <a:srgbClr val="000000"/>
                </a:solidFill>
                <a:latin typeface="Lato"/>
                <a:ea typeface="Lato"/>
                <a:cs typeface="Lato"/>
                <a:sym typeface="Lato"/>
              </a:rPr>
              <a:t>un emploi ou une formation (61% de sorties dynamiques)</a:t>
            </a:r>
          </a:p>
          <a:p>
            <a:pPr algn="just">
              <a:lnSpc>
                <a:spcPts val="2520"/>
              </a:lnSpc>
            </a:pPr>
            <a:r>
              <a:rPr lang="en-US" sz="1800">
                <a:solidFill>
                  <a:srgbClr val="000000"/>
                </a:solidFill>
                <a:latin typeface="Lato"/>
                <a:ea typeface="Lato"/>
                <a:cs typeface="Lato"/>
                <a:sym typeface="Lato"/>
              </a:rPr>
              <a:t>• Mad &amp; Moselle a également </a:t>
            </a:r>
            <a:r>
              <a:rPr lang="en-US" sz="1800">
                <a:solidFill>
                  <a:srgbClr val="000000"/>
                </a:solidFill>
                <a:latin typeface="Lato Bold"/>
                <a:ea typeface="Lato Bold"/>
                <a:cs typeface="Lato Bold"/>
                <a:sym typeface="Lato Bold"/>
              </a:rPr>
              <a:t>accueilli</a:t>
            </a:r>
            <a:r>
              <a:rPr lang="en-US" sz="1800">
                <a:solidFill>
                  <a:srgbClr val="000000"/>
                </a:solidFill>
                <a:latin typeface="Lato"/>
                <a:ea typeface="Lato"/>
                <a:cs typeface="Lato"/>
                <a:sym typeface="Lato"/>
              </a:rPr>
              <a:t>, 6 </a:t>
            </a:r>
            <a:r>
              <a:rPr lang="en-US" sz="1800">
                <a:solidFill>
                  <a:srgbClr val="000000"/>
                </a:solidFill>
                <a:latin typeface="Lato Bold"/>
                <a:ea typeface="Lato Bold"/>
                <a:cs typeface="Lato Bold"/>
                <a:sym typeface="Lato Bold"/>
              </a:rPr>
              <a:t>apprentis </a:t>
            </a:r>
            <a:r>
              <a:rPr lang="en-US" sz="1800">
                <a:solidFill>
                  <a:srgbClr val="000000"/>
                </a:solidFill>
                <a:latin typeface="Lato"/>
                <a:ea typeface="Lato"/>
                <a:cs typeface="Lato"/>
                <a:sym typeface="Lato"/>
              </a:rPr>
              <a:t>(dont 4 du territoire), 4 </a:t>
            </a:r>
            <a:r>
              <a:rPr lang="en-US" sz="1800">
                <a:solidFill>
                  <a:srgbClr val="000000"/>
                </a:solidFill>
                <a:latin typeface="Lato Bold"/>
                <a:ea typeface="Lato Bold"/>
                <a:cs typeface="Lato Bold"/>
                <a:sym typeface="Lato Bold"/>
              </a:rPr>
              <a:t>stagiaires</a:t>
            </a:r>
            <a:r>
              <a:rPr lang="en-US" sz="1800">
                <a:solidFill>
                  <a:srgbClr val="000000"/>
                </a:solidFill>
                <a:latin typeface="Lato"/>
                <a:ea typeface="Lato"/>
                <a:cs typeface="Lato"/>
                <a:sym typeface="Lato"/>
              </a:rPr>
              <a:t> (dont 1 du territoire).</a:t>
            </a:r>
          </a:p>
          <a:p>
            <a:pPr algn="just">
              <a:lnSpc>
                <a:spcPts val="2520"/>
              </a:lnSpc>
            </a:pPr>
            <a:endParaRPr lang="en-US" sz="1800">
              <a:solidFill>
                <a:srgbClr val="000000"/>
              </a:solidFill>
              <a:latin typeface="Lato"/>
              <a:ea typeface="Lato"/>
              <a:cs typeface="Lato"/>
              <a:sym typeface="Lato"/>
            </a:endParaRPr>
          </a:p>
        </p:txBody>
      </p:sp>
      <p:sp>
        <p:nvSpPr>
          <p:cNvPr id="35" name="TextBox 35"/>
          <p:cNvSpPr txBox="1"/>
          <p:nvPr/>
        </p:nvSpPr>
        <p:spPr>
          <a:xfrm>
            <a:off x="440813" y="6483574"/>
            <a:ext cx="6524695" cy="630554"/>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4 </a:t>
            </a:r>
            <a:r>
              <a:rPr lang="en-US" sz="1800">
                <a:solidFill>
                  <a:srgbClr val="000000"/>
                </a:solidFill>
                <a:latin typeface="Lato Bold"/>
                <a:ea typeface="Lato Bold"/>
                <a:cs typeface="Lato Bold"/>
                <a:sym typeface="Lato Bold"/>
              </a:rPr>
              <a:t>bourses attribuées</a:t>
            </a:r>
            <a:r>
              <a:rPr lang="en-US" sz="1800">
                <a:solidFill>
                  <a:srgbClr val="000000"/>
                </a:solidFill>
                <a:latin typeface="Lato"/>
                <a:ea typeface="Lato"/>
                <a:cs typeface="Lato"/>
                <a:sym typeface="Lato"/>
              </a:rPr>
              <a:t> : 3 de 900 € et 1 de 400 €</a:t>
            </a:r>
          </a:p>
          <a:p>
            <a:pPr algn="just">
              <a:lnSpc>
                <a:spcPts val="2520"/>
              </a:lnSpc>
            </a:pPr>
            <a:endParaRPr lang="en-US" sz="1800">
              <a:solidFill>
                <a:srgbClr val="000000"/>
              </a:solidFill>
              <a:latin typeface="Lato"/>
              <a:ea typeface="Lato"/>
              <a:cs typeface="Lato"/>
              <a:sym typeface="Lato"/>
            </a:endParaRPr>
          </a:p>
        </p:txBody>
      </p:sp>
      <p:sp>
        <p:nvSpPr>
          <p:cNvPr id="36" name="TextBox 36"/>
          <p:cNvSpPr txBox="1"/>
          <p:nvPr/>
        </p:nvSpPr>
        <p:spPr>
          <a:xfrm>
            <a:off x="9928053" y="150330"/>
            <a:ext cx="4693563"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Loïc Condé / conde@cc-madetmoselle.fr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fr-FR"/>
          </a:p>
        </p:txBody>
      </p:sp>
      <p:grpSp>
        <p:nvGrpSpPr>
          <p:cNvPr id="3" name="Group 3"/>
          <p:cNvGrpSpPr/>
          <p:nvPr/>
        </p:nvGrpSpPr>
        <p:grpSpPr>
          <a:xfrm>
            <a:off x="0" y="6557987"/>
            <a:ext cx="13939587" cy="2059145"/>
            <a:chOff x="0" y="0"/>
            <a:chExt cx="3671331" cy="542326"/>
          </a:xfrm>
        </p:grpSpPr>
        <p:sp>
          <p:nvSpPr>
            <p:cNvPr id="4" name="Freeform 4"/>
            <p:cNvSpPr/>
            <p:nvPr/>
          </p:nvSpPr>
          <p:spPr>
            <a:xfrm>
              <a:off x="0" y="0"/>
              <a:ext cx="3671331" cy="542326"/>
            </a:xfrm>
            <a:custGeom>
              <a:avLst/>
              <a:gdLst/>
              <a:ahLst/>
              <a:cxnLst/>
              <a:rect l="l" t="t" r="r" b="b"/>
              <a:pathLst>
                <a:path w="3671331" h="542326">
                  <a:moveTo>
                    <a:pt x="2777" y="0"/>
                  </a:moveTo>
                  <a:lnTo>
                    <a:pt x="3668554" y="0"/>
                  </a:lnTo>
                  <a:cubicBezTo>
                    <a:pt x="3669291" y="0"/>
                    <a:pt x="3669997" y="293"/>
                    <a:pt x="3670518" y="813"/>
                  </a:cubicBezTo>
                  <a:cubicBezTo>
                    <a:pt x="3671039" y="1334"/>
                    <a:pt x="3671331" y="2040"/>
                    <a:pt x="3671331" y="2777"/>
                  </a:cubicBezTo>
                  <a:lnTo>
                    <a:pt x="3671331" y="539549"/>
                  </a:lnTo>
                  <a:cubicBezTo>
                    <a:pt x="3671331" y="541083"/>
                    <a:pt x="3670088" y="542326"/>
                    <a:pt x="3668554" y="542326"/>
                  </a:cubicBezTo>
                  <a:lnTo>
                    <a:pt x="2777" y="542326"/>
                  </a:lnTo>
                  <a:cubicBezTo>
                    <a:pt x="1243" y="542326"/>
                    <a:pt x="0" y="541083"/>
                    <a:pt x="0" y="539549"/>
                  </a:cubicBezTo>
                  <a:lnTo>
                    <a:pt x="0" y="2777"/>
                  </a:lnTo>
                  <a:cubicBezTo>
                    <a:pt x="0" y="1243"/>
                    <a:pt x="1243" y="0"/>
                    <a:pt x="2777" y="0"/>
                  </a:cubicBezTo>
                  <a:close/>
                </a:path>
              </a:pathLst>
            </a:custGeom>
            <a:solidFill>
              <a:srgbClr val="202020"/>
            </a:solidFill>
          </p:spPr>
          <p:txBody>
            <a:bodyPr/>
            <a:lstStyle/>
            <a:p>
              <a:endParaRPr lang="fr-FR"/>
            </a:p>
          </p:txBody>
        </p:sp>
        <p:sp>
          <p:nvSpPr>
            <p:cNvPr id="5" name="TextBox 5"/>
            <p:cNvSpPr txBox="1"/>
            <p:nvPr/>
          </p:nvSpPr>
          <p:spPr>
            <a:xfrm>
              <a:off x="0" y="-38100"/>
              <a:ext cx="3671331" cy="580426"/>
            </a:xfrm>
            <a:prstGeom prst="rect">
              <a:avLst/>
            </a:prstGeom>
          </p:spPr>
          <p:txBody>
            <a:bodyPr lIns="50800" tIns="50800" rIns="50800" bIns="50800" rtlCol="0" anchor="ctr"/>
            <a:lstStyle/>
            <a:p>
              <a:pPr algn="ctr">
                <a:lnSpc>
                  <a:spcPts val="2659"/>
                </a:lnSpc>
              </a:pPr>
              <a:r>
                <a:rPr lang="en-US" sz="1899">
                  <a:solidFill>
                    <a:srgbClr val="202020"/>
                  </a:solidFill>
                  <a:latin typeface="Open Sans 1"/>
                  <a:ea typeface="Open Sans 1"/>
                  <a:cs typeface="Open Sans 1"/>
                  <a:sym typeface="Open Sans 1"/>
                </a:rPr>
                <a:t>UNE TERRE FERTILE ET ACCUEILLANTE, À HAUT NIVEAU DE SERVICES,</a:t>
              </a:r>
            </a:p>
            <a:p>
              <a:pPr algn="ctr">
                <a:lnSpc>
                  <a:spcPts val="2659"/>
                </a:lnSpc>
              </a:pPr>
              <a:r>
                <a:rPr lang="en-US" sz="1899">
                  <a:solidFill>
                    <a:srgbClr val="202020"/>
                  </a:solidFill>
                  <a:latin typeface="Open Sans 1"/>
                  <a:ea typeface="Open Sans 1"/>
                  <a:cs typeface="Open Sans 1"/>
                  <a:sym typeface="Open Sans 1"/>
                </a:rPr>
                <a:t>VÉRITABLE JARDIN DES MÉTROPOLES AU COEUR DU PARC NATUREL</a:t>
              </a:r>
            </a:p>
            <a:p>
              <a:pPr algn="ctr">
                <a:lnSpc>
                  <a:spcPts val="2659"/>
                </a:lnSpc>
              </a:pPr>
              <a:r>
                <a:rPr lang="en-US" sz="1899">
                  <a:solidFill>
                    <a:srgbClr val="202020"/>
                  </a:solidFill>
                  <a:latin typeface="Open Sans 1"/>
                  <a:ea typeface="Open Sans 1"/>
                  <a:cs typeface="Open Sans 1"/>
                  <a:sym typeface="Open Sans 1"/>
                </a:rPr>
                <a:t>RÉGIONAL DE LORRAINE</a:t>
              </a:r>
            </a:p>
            <a:p>
              <a:pPr algn="ctr">
                <a:lnSpc>
                  <a:spcPts val="2659"/>
                </a:lnSpc>
                <a:spcBef>
                  <a:spcPct val="0"/>
                </a:spcBef>
              </a:pPr>
              <a:endParaRPr lang="en-US" sz="1899">
                <a:solidFill>
                  <a:srgbClr val="202020"/>
                </a:solidFill>
                <a:latin typeface="Open Sans 1"/>
                <a:ea typeface="Open Sans 1"/>
                <a:cs typeface="Open Sans 1"/>
                <a:sym typeface="Open Sans 1"/>
              </a:endParaRPr>
            </a:p>
          </p:txBody>
        </p:sp>
      </p:grpSp>
      <p:sp>
        <p:nvSpPr>
          <p:cNvPr id="6" name="TextBox 6"/>
          <p:cNvSpPr txBox="1"/>
          <p:nvPr/>
        </p:nvSpPr>
        <p:spPr>
          <a:xfrm>
            <a:off x="497261" y="7327845"/>
            <a:ext cx="6921103" cy="471804"/>
          </a:xfrm>
          <a:prstGeom prst="rect">
            <a:avLst/>
          </a:prstGeom>
        </p:spPr>
        <p:txBody>
          <a:bodyPr lIns="0" tIns="0" rIns="0" bIns="0" rtlCol="0" anchor="t">
            <a:spAutoFit/>
          </a:bodyPr>
          <a:lstStyle/>
          <a:p>
            <a:pPr algn="l">
              <a:lnSpc>
                <a:spcPts val="3920"/>
              </a:lnSpc>
            </a:pPr>
            <a:r>
              <a:rPr lang="en-US" sz="2800">
                <a:solidFill>
                  <a:srgbClr val="FFFFFF"/>
                </a:solidFill>
                <a:latin typeface="Montserrat"/>
                <a:ea typeface="Montserrat"/>
                <a:cs typeface="Montserrat"/>
                <a:sym typeface="Montserrat"/>
              </a:rPr>
              <a:t>UNE TERRE ACCUEILLANTE, OUVERTE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96586"/>
            <a:ext cx="18288000" cy="2299437"/>
            <a:chOff x="0" y="0"/>
            <a:chExt cx="4816593" cy="605613"/>
          </a:xfrm>
        </p:grpSpPr>
        <p:sp>
          <p:nvSpPr>
            <p:cNvPr id="3" name="Freeform 3"/>
            <p:cNvSpPr/>
            <p:nvPr/>
          </p:nvSpPr>
          <p:spPr>
            <a:xfrm>
              <a:off x="0" y="0"/>
              <a:ext cx="4816592" cy="605613"/>
            </a:xfrm>
            <a:custGeom>
              <a:avLst/>
              <a:gdLst/>
              <a:ahLst/>
              <a:cxnLst/>
              <a:rect l="l" t="t" r="r" b="b"/>
              <a:pathLst>
                <a:path w="4816592" h="605613">
                  <a:moveTo>
                    <a:pt x="0" y="0"/>
                  </a:moveTo>
                  <a:lnTo>
                    <a:pt x="4816592" y="0"/>
                  </a:lnTo>
                  <a:lnTo>
                    <a:pt x="4816592" y="605613"/>
                  </a:lnTo>
                  <a:lnTo>
                    <a:pt x="0" y="605613"/>
                  </a:lnTo>
                  <a:close/>
                </a:path>
              </a:pathLst>
            </a:custGeom>
            <a:solidFill>
              <a:srgbClr val="683092"/>
            </a:solidFill>
          </p:spPr>
          <p:txBody>
            <a:bodyPr/>
            <a:lstStyle/>
            <a:p>
              <a:endParaRPr lang="fr-FR"/>
            </a:p>
          </p:txBody>
        </p:sp>
        <p:sp>
          <p:nvSpPr>
            <p:cNvPr id="4" name="TextBox 4"/>
            <p:cNvSpPr txBox="1"/>
            <p:nvPr/>
          </p:nvSpPr>
          <p:spPr>
            <a:xfrm>
              <a:off x="0" y="-38100"/>
              <a:ext cx="4816593" cy="64371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4763" y="7113487"/>
            <a:ext cx="18288000" cy="2299437"/>
            <a:chOff x="0" y="0"/>
            <a:chExt cx="4816593" cy="605613"/>
          </a:xfrm>
        </p:grpSpPr>
        <p:sp>
          <p:nvSpPr>
            <p:cNvPr id="6" name="Freeform 6"/>
            <p:cNvSpPr/>
            <p:nvPr/>
          </p:nvSpPr>
          <p:spPr>
            <a:xfrm>
              <a:off x="0" y="0"/>
              <a:ext cx="4816592" cy="605613"/>
            </a:xfrm>
            <a:custGeom>
              <a:avLst/>
              <a:gdLst/>
              <a:ahLst/>
              <a:cxnLst/>
              <a:rect l="l" t="t" r="r" b="b"/>
              <a:pathLst>
                <a:path w="4816592" h="605613">
                  <a:moveTo>
                    <a:pt x="0" y="0"/>
                  </a:moveTo>
                  <a:lnTo>
                    <a:pt x="4816592" y="0"/>
                  </a:lnTo>
                  <a:lnTo>
                    <a:pt x="4816592" y="605613"/>
                  </a:lnTo>
                  <a:lnTo>
                    <a:pt x="0" y="605613"/>
                  </a:lnTo>
                  <a:close/>
                </a:path>
              </a:pathLst>
            </a:custGeom>
            <a:solidFill>
              <a:srgbClr val="683092"/>
            </a:solidFill>
          </p:spPr>
          <p:txBody>
            <a:bodyPr/>
            <a:lstStyle/>
            <a:p>
              <a:endParaRPr lang="fr-FR"/>
            </a:p>
          </p:txBody>
        </p:sp>
        <p:sp>
          <p:nvSpPr>
            <p:cNvPr id="7" name="TextBox 7"/>
            <p:cNvSpPr txBox="1"/>
            <p:nvPr/>
          </p:nvSpPr>
          <p:spPr>
            <a:xfrm>
              <a:off x="0" y="-38100"/>
              <a:ext cx="4816593" cy="643713"/>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7353919" y="9345065"/>
            <a:ext cx="423967" cy="449940"/>
            <a:chOff x="0" y="0"/>
            <a:chExt cx="205716" cy="218319"/>
          </a:xfrm>
        </p:grpSpPr>
        <p:sp>
          <p:nvSpPr>
            <p:cNvPr id="9" name="Freeform 9"/>
            <p:cNvSpPr/>
            <p:nvPr/>
          </p:nvSpPr>
          <p:spPr>
            <a:xfrm>
              <a:off x="0" y="0"/>
              <a:ext cx="205716" cy="218319"/>
            </a:xfrm>
            <a:custGeom>
              <a:avLst/>
              <a:gdLst/>
              <a:ahLst/>
              <a:cxnLst/>
              <a:rect l="l" t="t" r="r" b="b"/>
              <a:pathLst>
                <a:path w="205716" h="218319">
                  <a:moveTo>
                    <a:pt x="0" y="0"/>
                  </a:moveTo>
                  <a:lnTo>
                    <a:pt x="205716" y="0"/>
                  </a:lnTo>
                  <a:lnTo>
                    <a:pt x="205716" y="218319"/>
                  </a:lnTo>
                  <a:lnTo>
                    <a:pt x="0" y="218319"/>
                  </a:lnTo>
                  <a:close/>
                </a:path>
              </a:pathLst>
            </a:custGeom>
            <a:solidFill>
              <a:srgbClr val="000000">
                <a:alpha val="0"/>
              </a:srgbClr>
            </a:solidFill>
          </p:spPr>
          <p:txBody>
            <a:bodyPr/>
            <a:lstStyle/>
            <a:p>
              <a:endParaRPr lang="fr-FR"/>
            </a:p>
          </p:txBody>
        </p:sp>
        <p:sp>
          <p:nvSpPr>
            <p:cNvPr id="10" name="TextBox 10"/>
            <p:cNvSpPr txBox="1"/>
            <p:nvPr/>
          </p:nvSpPr>
          <p:spPr>
            <a:xfrm>
              <a:off x="0" y="-38100"/>
              <a:ext cx="205716" cy="256419"/>
            </a:xfrm>
            <a:prstGeom prst="rect">
              <a:avLst/>
            </a:prstGeom>
          </p:spPr>
          <p:txBody>
            <a:bodyPr lIns="50800" tIns="50800" rIns="50800" bIns="50800" rtlCol="0" anchor="ctr"/>
            <a:lstStyle/>
            <a:p>
              <a:pPr algn="ctr">
                <a:lnSpc>
                  <a:spcPts val="2100"/>
                </a:lnSpc>
              </a:pPr>
              <a:r>
                <a:rPr lang="en-US" sz="1500">
                  <a:solidFill>
                    <a:srgbClr val="FFFFFF"/>
                  </a:solidFill>
                  <a:latin typeface="Lato"/>
                  <a:ea typeface="Lato"/>
                  <a:cs typeface="Lato"/>
                  <a:sym typeface="Lato"/>
                </a:rPr>
                <a:t>10</a:t>
              </a:r>
            </a:p>
          </p:txBody>
        </p:sp>
      </p:grpSp>
      <p:grpSp>
        <p:nvGrpSpPr>
          <p:cNvPr id="11" name="Group 11"/>
          <p:cNvGrpSpPr/>
          <p:nvPr/>
        </p:nvGrpSpPr>
        <p:grpSpPr>
          <a:xfrm>
            <a:off x="2662945" y="1746722"/>
            <a:ext cx="5606984" cy="8540278"/>
            <a:chOff x="0" y="0"/>
            <a:chExt cx="1476736" cy="2249291"/>
          </a:xfrm>
        </p:grpSpPr>
        <p:sp>
          <p:nvSpPr>
            <p:cNvPr id="12" name="Freeform 12"/>
            <p:cNvSpPr/>
            <p:nvPr/>
          </p:nvSpPr>
          <p:spPr>
            <a:xfrm>
              <a:off x="0" y="0"/>
              <a:ext cx="1476737" cy="2249291"/>
            </a:xfrm>
            <a:custGeom>
              <a:avLst/>
              <a:gdLst/>
              <a:ahLst/>
              <a:cxnLst/>
              <a:rect l="l" t="t" r="r" b="b"/>
              <a:pathLst>
                <a:path w="1476737" h="2249291">
                  <a:moveTo>
                    <a:pt x="0" y="0"/>
                  </a:moveTo>
                  <a:lnTo>
                    <a:pt x="1476737" y="0"/>
                  </a:lnTo>
                  <a:lnTo>
                    <a:pt x="1476737" y="2249291"/>
                  </a:lnTo>
                  <a:lnTo>
                    <a:pt x="0" y="2249291"/>
                  </a:lnTo>
                  <a:close/>
                </a:path>
              </a:pathLst>
            </a:custGeom>
            <a:solidFill>
              <a:srgbClr val="F4F3F3"/>
            </a:solidFill>
          </p:spPr>
          <p:txBody>
            <a:bodyPr/>
            <a:lstStyle/>
            <a:p>
              <a:endParaRPr lang="fr-FR"/>
            </a:p>
          </p:txBody>
        </p:sp>
        <p:sp>
          <p:nvSpPr>
            <p:cNvPr id="13" name="TextBox 13"/>
            <p:cNvSpPr txBox="1"/>
            <p:nvPr/>
          </p:nvSpPr>
          <p:spPr>
            <a:xfrm>
              <a:off x="0" y="-38100"/>
              <a:ext cx="1476736" cy="2287391"/>
            </a:xfrm>
            <a:prstGeom prst="rect">
              <a:avLst/>
            </a:prstGeom>
          </p:spPr>
          <p:txBody>
            <a:bodyPr lIns="50800" tIns="50800" rIns="50800" bIns="50800" rtlCol="0" anchor="ctr"/>
            <a:lstStyle/>
            <a:p>
              <a:pPr algn="ctr">
                <a:lnSpc>
                  <a:spcPts val="2775"/>
                </a:lnSpc>
              </a:pPr>
              <a:endParaRPr/>
            </a:p>
          </p:txBody>
        </p:sp>
      </p:grpSp>
      <p:grpSp>
        <p:nvGrpSpPr>
          <p:cNvPr id="14" name="Group 14"/>
          <p:cNvGrpSpPr/>
          <p:nvPr/>
        </p:nvGrpSpPr>
        <p:grpSpPr>
          <a:xfrm>
            <a:off x="8774754" y="1746722"/>
            <a:ext cx="5260565" cy="8540278"/>
            <a:chOff x="0" y="0"/>
            <a:chExt cx="1385499" cy="2249291"/>
          </a:xfrm>
        </p:grpSpPr>
        <p:sp>
          <p:nvSpPr>
            <p:cNvPr id="15" name="Freeform 15"/>
            <p:cNvSpPr/>
            <p:nvPr/>
          </p:nvSpPr>
          <p:spPr>
            <a:xfrm>
              <a:off x="0" y="0"/>
              <a:ext cx="1385499" cy="2249291"/>
            </a:xfrm>
            <a:custGeom>
              <a:avLst/>
              <a:gdLst/>
              <a:ahLst/>
              <a:cxnLst/>
              <a:rect l="l" t="t" r="r" b="b"/>
              <a:pathLst>
                <a:path w="1385499" h="2249291">
                  <a:moveTo>
                    <a:pt x="0" y="0"/>
                  </a:moveTo>
                  <a:lnTo>
                    <a:pt x="1385499" y="0"/>
                  </a:lnTo>
                  <a:lnTo>
                    <a:pt x="1385499" y="2249291"/>
                  </a:lnTo>
                  <a:lnTo>
                    <a:pt x="0" y="2249291"/>
                  </a:lnTo>
                  <a:close/>
                </a:path>
              </a:pathLst>
            </a:custGeom>
            <a:solidFill>
              <a:srgbClr val="F4F3F3"/>
            </a:solidFill>
          </p:spPr>
          <p:txBody>
            <a:bodyPr/>
            <a:lstStyle/>
            <a:p>
              <a:endParaRPr lang="fr-FR"/>
            </a:p>
          </p:txBody>
        </p:sp>
        <p:sp>
          <p:nvSpPr>
            <p:cNvPr id="16" name="TextBox 16"/>
            <p:cNvSpPr txBox="1"/>
            <p:nvPr/>
          </p:nvSpPr>
          <p:spPr>
            <a:xfrm>
              <a:off x="0" y="-38100"/>
              <a:ext cx="1385499" cy="2287391"/>
            </a:xfrm>
            <a:prstGeom prst="rect">
              <a:avLst/>
            </a:prstGeom>
          </p:spPr>
          <p:txBody>
            <a:bodyPr lIns="50800" tIns="50800" rIns="50800" bIns="50800" rtlCol="0" anchor="ctr"/>
            <a:lstStyle/>
            <a:p>
              <a:pPr algn="ctr">
                <a:lnSpc>
                  <a:spcPts val="2775"/>
                </a:lnSpc>
              </a:pPr>
              <a:endParaRPr/>
            </a:p>
          </p:txBody>
        </p:sp>
      </p:grpSp>
      <p:grpSp>
        <p:nvGrpSpPr>
          <p:cNvPr id="17" name="Group 17"/>
          <p:cNvGrpSpPr/>
          <p:nvPr/>
        </p:nvGrpSpPr>
        <p:grpSpPr>
          <a:xfrm>
            <a:off x="14539663" y="1746722"/>
            <a:ext cx="3344331" cy="8540278"/>
            <a:chOff x="0" y="0"/>
            <a:chExt cx="880812" cy="2249291"/>
          </a:xfrm>
        </p:grpSpPr>
        <p:sp>
          <p:nvSpPr>
            <p:cNvPr id="18" name="Freeform 18"/>
            <p:cNvSpPr/>
            <p:nvPr/>
          </p:nvSpPr>
          <p:spPr>
            <a:xfrm>
              <a:off x="0" y="0"/>
              <a:ext cx="880812" cy="2249291"/>
            </a:xfrm>
            <a:custGeom>
              <a:avLst/>
              <a:gdLst/>
              <a:ahLst/>
              <a:cxnLst/>
              <a:rect l="l" t="t" r="r" b="b"/>
              <a:pathLst>
                <a:path w="880812" h="2249291">
                  <a:moveTo>
                    <a:pt x="0" y="0"/>
                  </a:moveTo>
                  <a:lnTo>
                    <a:pt x="880812" y="0"/>
                  </a:lnTo>
                  <a:lnTo>
                    <a:pt x="880812" y="2249291"/>
                  </a:lnTo>
                  <a:lnTo>
                    <a:pt x="0" y="2249291"/>
                  </a:lnTo>
                  <a:close/>
                </a:path>
              </a:pathLst>
            </a:custGeom>
            <a:solidFill>
              <a:srgbClr val="F4F3F3"/>
            </a:solidFill>
          </p:spPr>
          <p:txBody>
            <a:bodyPr/>
            <a:lstStyle/>
            <a:p>
              <a:endParaRPr lang="fr-FR"/>
            </a:p>
          </p:txBody>
        </p:sp>
        <p:sp>
          <p:nvSpPr>
            <p:cNvPr id="19" name="TextBox 19"/>
            <p:cNvSpPr txBox="1"/>
            <p:nvPr/>
          </p:nvSpPr>
          <p:spPr>
            <a:xfrm>
              <a:off x="0" y="-38100"/>
              <a:ext cx="880812" cy="2287391"/>
            </a:xfrm>
            <a:prstGeom prst="rect">
              <a:avLst/>
            </a:prstGeom>
          </p:spPr>
          <p:txBody>
            <a:bodyPr lIns="50800" tIns="50800" rIns="50800" bIns="50800" rtlCol="0" anchor="ctr"/>
            <a:lstStyle/>
            <a:p>
              <a:pPr algn="ctr">
                <a:lnSpc>
                  <a:spcPts val="2775"/>
                </a:lnSpc>
              </a:pPr>
              <a:endParaRPr/>
            </a:p>
          </p:txBody>
        </p:sp>
      </p:grpSp>
      <p:grpSp>
        <p:nvGrpSpPr>
          <p:cNvPr id="20" name="Group 20"/>
          <p:cNvGrpSpPr/>
          <p:nvPr/>
        </p:nvGrpSpPr>
        <p:grpSpPr>
          <a:xfrm>
            <a:off x="12776307" y="0"/>
            <a:ext cx="5511693" cy="571652"/>
            <a:chOff x="0" y="0"/>
            <a:chExt cx="1364004" cy="141469"/>
          </a:xfrm>
        </p:grpSpPr>
        <p:sp>
          <p:nvSpPr>
            <p:cNvPr id="21" name="Freeform 21"/>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22" name="TextBox 22"/>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3502631" y="1961621"/>
            <a:ext cx="3560642" cy="34707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TOURISME DE MÉMOIRE</a:t>
            </a:r>
          </a:p>
        </p:txBody>
      </p:sp>
      <p:sp>
        <p:nvSpPr>
          <p:cNvPr id="24" name="TextBox 24"/>
          <p:cNvSpPr txBox="1"/>
          <p:nvPr/>
        </p:nvSpPr>
        <p:spPr>
          <a:xfrm>
            <a:off x="9269482" y="1935134"/>
            <a:ext cx="4271109" cy="70902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POINTS D’INFORMATIONS TOURISTIQUES</a:t>
            </a:r>
          </a:p>
        </p:txBody>
      </p:sp>
      <p:sp>
        <p:nvSpPr>
          <p:cNvPr id="25" name="TextBox 25"/>
          <p:cNvSpPr txBox="1"/>
          <p:nvPr/>
        </p:nvSpPr>
        <p:spPr>
          <a:xfrm>
            <a:off x="14539663" y="1754159"/>
            <a:ext cx="3238222" cy="709026"/>
          </a:xfrm>
          <a:prstGeom prst="rect">
            <a:avLst/>
          </a:prstGeom>
        </p:spPr>
        <p:txBody>
          <a:bodyPr lIns="0" tIns="0" rIns="0" bIns="0" rtlCol="0" anchor="t">
            <a:spAutoFit/>
          </a:bodyPr>
          <a:lstStyle/>
          <a:p>
            <a:pPr algn="ctr">
              <a:lnSpc>
                <a:spcPts val="2919"/>
              </a:lnSpc>
            </a:pPr>
            <a:r>
              <a:rPr lang="en-US" sz="2085">
                <a:solidFill>
                  <a:srgbClr val="000000"/>
                </a:solidFill>
                <a:latin typeface="Montserrat Bold"/>
                <a:ea typeface="Montserrat Bold"/>
                <a:cs typeface="Montserrat Bold"/>
                <a:sym typeface="Montserrat Bold"/>
              </a:rPr>
              <a:t>MAISON ÉCLUSIÈRE D’ARNAVILLE</a:t>
            </a:r>
          </a:p>
        </p:txBody>
      </p:sp>
      <p:sp>
        <p:nvSpPr>
          <p:cNvPr id="26" name="TextBox 26"/>
          <p:cNvSpPr txBox="1"/>
          <p:nvPr/>
        </p:nvSpPr>
        <p:spPr>
          <a:xfrm>
            <a:off x="2147611" y="305512"/>
            <a:ext cx="7789561" cy="1086939"/>
          </a:xfrm>
          <a:prstGeom prst="rect">
            <a:avLst/>
          </a:prstGeom>
        </p:spPr>
        <p:txBody>
          <a:bodyPr lIns="0" tIns="0" rIns="0" bIns="0" rtlCol="0" anchor="t">
            <a:spAutoFit/>
          </a:bodyPr>
          <a:lstStyle/>
          <a:p>
            <a:pPr algn="l">
              <a:lnSpc>
                <a:spcPts val="8864"/>
              </a:lnSpc>
            </a:pPr>
            <a:r>
              <a:rPr lang="en-US" sz="6332">
                <a:solidFill>
                  <a:srgbClr val="683092"/>
                </a:solidFill>
                <a:latin typeface="Montserrat Bold"/>
                <a:ea typeface="Montserrat Bold"/>
                <a:cs typeface="Montserrat Bold"/>
                <a:sym typeface="Montserrat Bold"/>
              </a:rPr>
              <a:t>TOURISME</a:t>
            </a:r>
          </a:p>
        </p:txBody>
      </p:sp>
      <p:sp>
        <p:nvSpPr>
          <p:cNvPr id="27" name="TextBox 27"/>
          <p:cNvSpPr txBox="1"/>
          <p:nvPr/>
        </p:nvSpPr>
        <p:spPr>
          <a:xfrm>
            <a:off x="686605" y="160790"/>
            <a:ext cx="1247556"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03</a:t>
            </a:r>
          </a:p>
        </p:txBody>
      </p:sp>
      <p:sp>
        <p:nvSpPr>
          <p:cNvPr id="28" name="TextBox 28"/>
          <p:cNvSpPr txBox="1"/>
          <p:nvPr/>
        </p:nvSpPr>
        <p:spPr>
          <a:xfrm>
            <a:off x="13169567" y="139459"/>
            <a:ext cx="4725174"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Fabien Allait / allait@cc-madetmoselle.fr </a:t>
            </a:r>
          </a:p>
        </p:txBody>
      </p:sp>
      <p:sp>
        <p:nvSpPr>
          <p:cNvPr id="29" name="TextBox 29"/>
          <p:cNvSpPr txBox="1"/>
          <p:nvPr/>
        </p:nvSpPr>
        <p:spPr>
          <a:xfrm>
            <a:off x="308802" y="3936991"/>
            <a:ext cx="2003162" cy="331970"/>
          </a:xfrm>
          <a:prstGeom prst="rect">
            <a:avLst/>
          </a:prstGeom>
        </p:spPr>
        <p:txBody>
          <a:bodyPr lIns="0" tIns="0" rIns="0" bIns="0" rtlCol="0" anchor="t">
            <a:spAutoFit/>
          </a:bodyPr>
          <a:lstStyle/>
          <a:p>
            <a:pPr algn="l">
              <a:lnSpc>
                <a:spcPts val="2702"/>
              </a:lnSpc>
            </a:pPr>
            <a:r>
              <a:rPr lang="en-US" sz="1930" spc="484">
                <a:solidFill>
                  <a:srgbClr val="FCFCFB"/>
                </a:solidFill>
                <a:latin typeface="Lato"/>
                <a:ea typeface="Lato"/>
                <a:cs typeface="Lato"/>
                <a:sym typeface="Lato"/>
              </a:rPr>
              <a:t>LES BILANS</a:t>
            </a:r>
          </a:p>
        </p:txBody>
      </p:sp>
      <p:sp>
        <p:nvSpPr>
          <p:cNvPr id="30" name="TextBox 30"/>
          <p:cNvSpPr txBox="1"/>
          <p:nvPr/>
        </p:nvSpPr>
        <p:spPr>
          <a:xfrm>
            <a:off x="120685" y="7932197"/>
            <a:ext cx="2537497" cy="331970"/>
          </a:xfrm>
          <a:prstGeom prst="rect">
            <a:avLst/>
          </a:prstGeom>
        </p:spPr>
        <p:txBody>
          <a:bodyPr lIns="0" tIns="0" rIns="0" bIns="0" rtlCol="0" anchor="t">
            <a:spAutoFit/>
          </a:bodyPr>
          <a:lstStyle/>
          <a:p>
            <a:pPr algn="l">
              <a:lnSpc>
                <a:spcPts val="2702"/>
              </a:lnSpc>
            </a:pPr>
            <a:r>
              <a:rPr lang="en-US" sz="1930" spc="484">
                <a:solidFill>
                  <a:srgbClr val="FCFCFB"/>
                </a:solidFill>
                <a:latin typeface="Lato"/>
                <a:ea typeface="Lato"/>
                <a:cs typeface="Lato"/>
                <a:sym typeface="Lato"/>
              </a:rPr>
              <a:t>PERSPECTIVES</a:t>
            </a:r>
          </a:p>
        </p:txBody>
      </p:sp>
      <p:sp>
        <p:nvSpPr>
          <p:cNvPr id="31" name="TextBox 31"/>
          <p:cNvSpPr txBox="1"/>
          <p:nvPr/>
        </p:nvSpPr>
        <p:spPr>
          <a:xfrm>
            <a:off x="3009399" y="2653883"/>
            <a:ext cx="5070030" cy="4402454"/>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Partenariat renouvelé avec Moselle Attractivité : promotion de la Moselle, formations des acteurs touristiques, promotion du label Qualité MOSL, labélisation de la bataille « Corny-Dornot » et de l’association Thanks GI’s.</a:t>
            </a:r>
          </a:p>
          <a:p>
            <a:pPr algn="just">
              <a:lnSpc>
                <a:spcPts val="2520"/>
              </a:lnSpc>
            </a:pPr>
            <a:r>
              <a:rPr lang="en-US" sz="1800">
                <a:solidFill>
                  <a:srgbClr val="000000"/>
                </a:solidFill>
                <a:latin typeface="Lato"/>
                <a:ea typeface="Lato"/>
                <a:cs typeface="Lato"/>
                <a:sym typeface="Lato"/>
              </a:rPr>
              <a:t>• Taxe de séjour intercommunale et départementale applicable aux hébergeurs touristiques. Montant  à 47 779.70 €</a:t>
            </a:r>
          </a:p>
          <a:p>
            <a:pPr algn="just">
              <a:lnSpc>
                <a:spcPts val="2520"/>
              </a:lnSpc>
            </a:pPr>
            <a:r>
              <a:rPr lang="en-US" sz="1800">
                <a:solidFill>
                  <a:srgbClr val="000000"/>
                </a:solidFill>
                <a:latin typeface="Lato"/>
                <a:ea typeface="Lato"/>
                <a:cs typeface="Lato"/>
                <a:sym typeface="Lato"/>
              </a:rPr>
              <a:t>• Participation active au devenir du site de Madine</a:t>
            </a:r>
          </a:p>
          <a:p>
            <a:pPr algn="just">
              <a:lnSpc>
                <a:spcPts val="2520"/>
              </a:lnSpc>
            </a:pPr>
            <a:r>
              <a:rPr lang="en-US" sz="1800">
                <a:solidFill>
                  <a:srgbClr val="000000"/>
                </a:solidFill>
                <a:latin typeface="Lato"/>
                <a:ea typeface="Lato"/>
                <a:cs typeface="Lato"/>
                <a:sym typeface="Lato"/>
              </a:rPr>
              <a:t>• Déﬁnition des véloroutes d’intérêt communautaire : V50 &amp; V56.</a:t>
            </a:r>
          </a:p>
          <a:p>
            <a:pPr algn="just">
              <a:lnSpc>
                <a:spcPts val="2520"/>
              </a:lnSpc>
            </a:pPr>
            <a:r>
              <a:rPr lang="en-US" sz="1800">
                <a:solidFill>
                  <a:srgbClr val="000000"/>
                </a:solidFill>
                <a:latin typeface="Lato"/>
                <a:ea typeface="Lato"/>
                <a:cs typeface="Lato"/>
                <a:sym typeface="Lato"/>
              </a:rPr>
              <a:t>• Déﬁnition de boucles de randonnées pédestres d’intérêt communautaire.</a:t>
            </a:r>
          </a:p>
        </p:txBody>
      </p:sp>
      <p:sp>
        <p:nvSpPr>
          <p:cNvPr id="32" name="TextBox 32"/>
          <p:cNvSpPr txBox="1"/>
          <p:nvPr/>
        </p:nvSpPr>
        <p:spPr>
          <a:xfrm>
            <a:off x="9088050" y="2653883"/>
            <a:ext cx="4756927" cy="283082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Déploiement des points d’informations touristiques animés par les agents France services, Permettre une consultation de l’ensemble de l’offre touristique du territoire, Permettre un accompagnement de premier niveau (labellisation, taxe de séjour…), une mise en réseau des acteurs au travers d’événements ponctuels ainsi qu’une valorisation de leurs activités</a:t>
            </a:r>
          </a:p>
        </p:txBody>
      </p:sp>
      <p:sp>
        <p:nvSpPr>
          <p:cNvPr id="33" name="TextBox 33"/>
          <p:cNvSpPr txBox="1"/>
          <p:nvPr/>
        </p:nvSpPr>
        <p:spPr>
          <a:xfrm>
            <a:off x="9068278" y="5931435"/>
            <a:ext cx="4796472" cy="408812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Amélioration de la signalétique de la V50, la voie Bleue</a:t>
            </a:r>
          </a:p>
          <a:p>
            <a:pPr algn="just">
              <a:lnSpc>
                <a:spcPts val="2520"/>
              </a:lnSpc>
            </a:pPr>
            <a:r>
              <a:rPr lang="en-US" sz="1800">
                <a:solidFill>
                  <a:srgbClr val="000000"/>
                </a:solidFill>
                <a:latin typeface="Lato"/>
                <a:ea typeface="Lato"/>
                <a:cs typeface="Lato"/>
                <a:sym typeface="Lato"/>
              </a:rPr>
              <a:t>• Lancement de la V56 entre Villecey-sur-Mad et Arnaville.</a:t>
            </a:r>
          </a:p>
          <a:p>
            <a:pPr algn="just">
              <a:lnSpc>
                <a:spcPts val="2520"/>
              </a:lnSpc>
            </a:pPr>
            <a:r>
              <a:rPr lang="en-US" sz="1800">
                <a:solidFill>
                  <a:srgbClr val="000000"/>
                </a:solidFill>
                <a:latin typeface="Lato"/>
                <a:ea typeface="Lato"/>
                <a:cs typeface="Lato"/>
                <a:sym typeface="Lato"/>
              </a:rPr>
              <a:t>• Etude de faisabilité de raccordement entre la V50 et la V56 à hauteur d’Arnaville.</a:t>
            </a:r>
          </a:p>
          <a:p>
            <a:pPr algn="just">
              <a:lnSpc>
                <a:spcPts val="2520"/>
              </a:lnSpc>
            </a:pPr>
            <a:r>
              <a:rPr lang="en-US" sz="1800">
                <a:solidFill>
                  <a:srgbClr val="000000"/>
                </a:solidFill>
                <a:latin typeface="Lato"/>
                <a:ea typeface="Lato"/>
                <a:cs typeface="Lato"/>
                <a:sym typeface="Lato"/>
              </a:rPr>
              <a:t>• Développement des sites touristiques régionaux du Lac de Madine et de l’aérodrome de Chambley (SPL).</a:t>
            </a:r>
          </a:p>
          <a:p>
            <a:pPr algn="just">
              <a:lnSpc>
                <a:spcPts val="2520"/>
              </a:lnSpc>
            </a:pPr>
            <a:r>
              <a:rPr lang="en-US" sz="1800">
                <a:solidFill>
                  <a:srgbClr val="000000"/>
                </a:solidFill>
                <a:latin typeface="Lato"/>
                <a:ea typeface="Lato"/>
                <a:cs typeface="Lato"/>
                <a:sym typeface="Lato"/>
              </a:rPr>
              <a:t>• Création physique des Points d’Informations Touristiques</a:t>
            </a:r>
          </a:p>
          <a:p>
            <a:pPr algn="just">
              <a:lnSpc>
                <a:spcPts val="2520"/>
              </a:lnSpc>
            </a:pPr>
            <a:r>
              <a:rPr lang="en-US" sz="1800">
                <a:solidFill>
                  <a:srgbClr val="000000"/>
                </a:solidFill>
                <a:latin typeface="Lato"/>
                <a:ea typeface="Lato"/>
                <a:cs typeface="Lato"/>
                <a:sym typeface="Lato"/>
              </a:rPr>
              <a:t>• Communication et promotion de l’animation touristique</a:t>
            </a:r>
          </a:p>
        </p:txBody>
      </p:sp>
      <p:sp>
        <p:nvSpPr>
          <p:cNvPr id="34" name="TextBox 34"/>
          <p:cNvSpPr txBox="1"/>
          <p:nvPr/>
        </p:nvSpPr>
        <p:spPr>
          <a:xfrm>
            <a:off x="14872535" y="2653883"/>
            <a:ext cx="2702145" cy="1259204"/>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Réhabilitation de la maison éclusière</a:t>
            </a:r>
          </a:p>
          <a:p>
            <a:pPr algn="just">
              <a:lnSpc>
                <a:spcPts val="2520"/>
              </a:lnSpc>
            </a:pPr>
            <a:r>
              <a:rPr lang="en-US" sz="1800">
                <a:solidFill>
                  <a:srgbClr val="000000"/>
                </a:solidFill>
                <a:latin typeface="Lato"/>
                <a:ea typeface="Lato"/>
                <a:cs typeface="Lato"/>
                <a:sym typeface="Lato"/>
              </a:rPr>
              <a:t>• Dépôt des premiers dossiers de subventions</a:t>
            </a:r>
          </a:p>
        </p:txBody>
      </p:sp>
      <p:sp>
        <p:nvSpPr>
          <p:cNvPr id="35" name="TextBox 35"/>
          <p:cNvSpPr txBox="1"/>
          <p:nvPr/>
        </p:nvSpPr>
        <p:spPr>
          <a:xfrm>
            <a:off x="14872535" y="5975662"/>
            <a:ext cx="2702145" cy="2202179"/>
          </a:xfrm>
          <a:prstGeom prst="rect">
            <a:avLst/>
          </a:prstGeom>
        </p:spPr>
        <p:txBody>
          <a:bodyPr lIns="0" tIns="0" rIns="0" bIns="0" rtlCol="0" anchor="t">
            <a:spAutoFit/>
          </a:bodyPr>
          <a:lstStyle/>
          <a:p>
            <a:pPr algn="just">
              <a:lnSpc>
                <a:spcPts val="2520"/>
              </a:lnSpc>
            </a:pPr>
            <a:r>
              <a:rPr lang="en-US" sz="1800">
                <a:solidFill>
                  <a:srgbClr val="000000"/>
                </a:solidFill>
                <a:latin typeface="Lato"/>
                <a:ea typeface="Lato"/>
                <a:cs typeface="Lato"/>
                <a:sym typeface="Lato"/>
              </a:rPr>
              <a:t>• Travaux et mise à disposition de la Maison à Conﬂuence Mad-et-Moselle pour une ouverture à la saison 2025.</a:t>
            </a:r>
          </a:p>
          <a:p>
            <a:pPr algn="just">
              <a:lnSpc>
                <a:spcPts val="2520"/>
              </a:lnSpc>
            </a:pPr>
            <a:endParaRPr lang="en-US" sz="1800">
              <a:solidFill>
                <a:srgbClr val="000000"/>
              </a:solidFill>
              <a:latin typeface="Lato"/>
              <a:ea typeface="Lato"/>
              <a:cs typeface="Lato"/>
              <a:sym typeface="Lato"/>
            </a:endParaRPr>
          </a:p>
        </p:txBody>
      </p:sp>
      <p:sp>
        <p:nvSpPr>
          <p:cNvPr id="36" name="TextBox 36"/>
          <p:cNvSpPr txBox="1"/>
          <p:nvPr/>
        </p:nvSpPr>
        <p:spPr>
          <a:xfrm>
            <a:off x="9139238" y="4178027"/>
            <a:ext cx="9525" cy="340167"/>
          </a:xfrm>
          <a:prstGeom prst="rect">
            <a:avLst/>
          </a:prstGeom>
        </p:spPr>
        <p:txBody>
          <a:bodyPr lIns="0" tIns="0" rIns="0" bIns="0" rtlCol="0" anchor="t">
            <a:spAutoFit/>
          </a:bodyPr>
          <a:lstStyle/>
          <a:p>
            <a:pPr algn="ctr">
              <a:lnSpc>
                <a:spcPts val="2775"/>
              </a:lnSpc>
              <a:spcBef>
                <a:spcPct val="0"/>
              </a:spcBef>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720130" y="3786053"/>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3" name="AutoShape 3"/>
          <p:cNvSpPr/>
          <p:nvPr/>
        </p:nvSpPr>
        <p:spPr>
          <a:xfrm flipH="1">
            <a:off x="16058203" y="850782"/>
            <a:ext cx="2229797" cy="0"/>
          </a:xfrm>
          <a:prstGeom prst="line">
            <a:avLst/>
          </a:prstGeom>
          <a:ln w="38100" cap="rnd">
            <a:solidFill>
              <a:srgbClr val="000000"/>
            </a:solidFill>
            <a:prstDash val="solid"/>
            <a:headEnd type="none" w="sm" len="sm"/>
            <a:tailEnd type="none" w="sm" len="sm"/>
          </a:ln>
        </p:spPr>
        <p:txBody>
          <a:bodyPr/>
          <a:lstStyle/>
          <a:p>
            <a:endParaRPr lang="fr-FR"/>
          </a:p>
        </p:txBody>
      </p:sp>
      <p:sp>
        <p:nvSpPr>
          <p:cNvPr id="4" name="AutoShape 4"/>
          <p:cNvSpPr/>
          <p:nvPr/>
        </p:nvSpPr>
        <p:spPr>
          <a:xfrm flipH="1">
            <a:off x="0" y="831732"/>
            <a:ext cx="9679631" cy="0"/>
          </a:xfrm>
          <a:prstGeom prst="line">
            <a:avLst/>
          </a:prstGeom>
          <a:ln w="38100" cap="rnd">
            <a:solidFill>
              <a:srgbClr val="000000"/>
            </a:solidFill>
            <a:prstDash val="solid"/>
            <a:headEnd type="none" w="sm" len="sm"/>
            <a:tailEnd type="none" w="sm" len="sm"/>
          </a:ln>
        </p:spPr>
        <p:txBody>
          <a:bodyPr/>
          <a:lstStyle/>
          <a:p>
            <a:endParaRPr lang="fr-FR"/>
          </a:p>
        </p:txBody>
      </p:sp>
      <p:sp>
        <p:nvSpPr>
          <p:cNvPr id="5" name="TextBox 5"/>
          <p:cNvSpPr txBox="1"/>
          <p:nvPr/>
        </p:nvSpPr>
        <p:spPr>
          <a:xfrm>
            <a:off x="5583657" y="1406081"/>
            <a:ext cx="12047988" cy="944880"/>
          </a:xfrm>
          <a:prstGeom prst="rect">
            <a:avLst/>
          </a:prstGeom>
        </p:spPr>
        <p:txBody>
          <a:bodyPr lIns="0" tIns="0" rIns="0" bIns="0" rtlCol="0" anchor="t">
            <a:spAutoFit/>
          </a:bodyPr>
          <a:lstStyle/>
          <a:p>
            <a:pPr algn="l">
              <a:lnSpc>
                <a:spcPts val="2520"/>
              </a:lnSpc>
            </a:pPr>
            <a:r>
              <a:rPr lang="en-US" sz="1800" dirty="0">
                <a:solidFill>
                  <a:srgbClr val="000000"/>
                </a:solidFill>
                <a:latin typeface="Lato Bold"/>
                <a:ea typeface="Lato Bold"/>
                <a:cs typeface="Lato Bold"/>
                <a:sym typeface="Lato Bold"/>
              </a:rPr>
              <a:t>Mandat d’un cabinet </a:t>
            </a:r>
            <a:r>
              <a:rPr lang="en-US" sz="1800" dirty="0" err="1">
                <a:solidFill>
                  <a:srgbClr val="000000"/>
                </a:solidFill>
                <a:latin typeface="Lato Bold"/>
                <a:ea typeface="Lato Bold"/>
                <a:cs typeface="Lato Bold"/>
                <a:sym typeface="Lato Bold"/>
              </a:rPr>
              <a:t>d’étude</a:t>
            </a:r>
            <a:r>
              <a:rPr lang="en-US" sz="1800" dirty="0">
                <a:solidFill>
                  <a:srgbClr val="000000"/>
                </a:solidFill>
                <a:latin typeface="Lato Bold"/>
                <a:ea typeface="Lato Bold"/>
                <a:cs typeface="Lato Bold"/>
                <a:sym typeface="Lato Bold"/>
              </a:rPr>
              <a:t> pour </a:t>
            </a:r>
            <a:r>
              <a:rPr lang="en-US" sz="1800" dirty="0" err="1">
                <a:solidFill>
                  <a:srgbClr val="000000"/>
                </a:solidFill>
                <a:latin typeface="Lato Bold"/>
                <a:ea typeface="Lato Bold"/>
                <a:cs typeface="Lato Bold"/>
                <a:sym typeface="Lato Bold"/>
              </a:rPr>
              <a:t>établir</a:t>
            </a:r>
            <a:r>
              <a:rPr lang="en-US" sz="1800" dirty="0">
                <a:solidFill>
                  <a:srgbClr val="000000"/>
                </a:solidFill>
                <a:latin typeface="Lato Bold"/>
                <a:ea typeface="Lato Bold"/>
                <a:cs typeface="Lato Bold"/>
                <a:sym typeface="Lato Bold"/>
              </a:rPr>
              <a:t> un diagnostic de la politique </a:t>
            </a:r>
            <a:r>
              <a:rPr lang="en-US" sz="1800" dirty="0" err="1">
                <a:solidFill>
                  <a:srgbClr val="000000"/>
                </a:solidFill>
                <a:latin typeface="Lato Bold"/>
                <a:ea typeface="Lato Bold"/>
                <a:cs typeface="Lato Bold"/>
                <a:sym typeface="Lato Bold"/>
              </a:rPr>
              <a:t>culturelle</a:t>
            </a:r>
            <a:endParaRPr lang="en-US" sz="1800" dirty="0">
              <a:solidFill>
                <a:srgbClr val="000000"/>
              </a:solidFill>
              <a:latin typeface="Lato Bold"/>
              <a:ea typeface="Lato Bold"/>
              <a:cs typeface="Lato Bold"/>
              <a:sym typeface="Lato Bold"/>
            </a:endParaRPr>
          </a:p>
          <a:p>
            <a:pPr algn="l">
              <a:lnSpc>
                <a:spcPts val="2520"/>
              </a:lnSpc>
            </a:pPr>
            <a:r>
              <a:rPr lang="en-US" sz="1800" dirty="0" err="1">
                <a:solidFill>
                  <a:srgbClr val="000000"/>
                </a:solidFill>
                <a:latin typeface="Lato Bold"/>
                <a:ea typeface="Lato Bold"/>
                <a:cs typeface="Lato Bold"/>
                <a:sym typeface="Lato Bold"/>
              </a:rPr>
              <a:t>Disparité</a:t>
            </a:r>
            <a:r>
              <a:rPr lang="en-US" sz="1800" dirty="0">
                <a:solidFill>
                  <a:srgbClr val="000000"/>
                </a:solidFill>
                <a:latin typeface="Lato Bold"/>
                <a:ea typeface="Lato Bold"/>
                <a:cs typeface="Lato Bold"/>
                <a:sym typeface="Lato Bold"/>
              </a:rPr>
              <a:t> </a:t>
            </a:r>
            <a:r>
              <a:rPr lang="en-US" sz="1800" dirty="0">
                <a:solidFill>
                  <a:srgbClr val="000000"/>
                </a:solidFill>
                <a:latin typeface="Lato"/>
                <a:ea typeface="Lato"/>
                <a:cs typeface="Lato"/>
                <a:sym typeface="Lato"/>
              </a:rPr>
              <a:t>de </a:t>
            </a:r>
            <a:r>
              <a:rPr lang="en-US" sz="1800" dirty="0" err="1">
                <a:solidFill>
                  <a:srgbClr val="000000"/>
                </a:solidFill>
                <a:latin typeface="Lato"/>
                <a:ea typeface="Lato"/>
                <a:cs typeface="Lato"/>
                <a:sym typeface="Lato"/>
              </a:rPr>
              <a:t>l’offre</a:t>
            </a:r>
            <a:r>
              <a:rPr lang="en-US" sz="1800" dirty="0">
                <a:solidFill>
                  <a:srgbClr val="000000"/>
                </a:solidFill>
                <a:latin typeface="Lato"/>
                <a:ea typeface="Lato"/>
                <a:cs typeface="Lato"/>
                <a:sym typeface="Lato"/>
              </a:rPr>
              <a:t> sur le </a:t>
            </a:r>
            <a:r>
              <a:rPr lang="en-US" sz="1800" dirty="0" err="1">
                <a:solidFill>
                  <a:srgbClr val="000000"/>
                </a:solidFill>
                <a:latin typeface="Lato"/>
                <a:ea typeface="Lato"/>
                <a:cs typeface="Lato"/>
                <a:sym typeface="Lato"/>
              </a:rPr>
              <a:t>territoire</a:t>
            </a:r>
            <a:endParaRPr lang="en-US" sz="1800" dirty="0">
              <a:solidFill>
                <a:srgbClr val="000000"/>
              </a:solidFill>
              <a:latin typeface="Lato"/>
              <a:ea typeface="Lato"/>
              <a:cs typeface="Lato"/>
              <a:sym typeface="Lato"/>
            </a:endParaRPr>
          </a:p>
          <a:p>
            <a:pPr algn="l">
              <a:lnSpc>
                <a:spcPts val="2520"/>
              </a:lnSpc>
            </a:pPr>
            <a:r>
              <a:rPr lang="en-US" sz="1800" dirty="0" err="1">
                <a:solidFill>
                  <a:srgbClr val="000000"/>
                </a:solidFill>
                <a:latin typeface="Lato Bold"/>
                <a:ea typeface="Lato Bold"/>
                <a:cs typeface="Lato Bold"/>
                <a:sym typeface="Lato Bold"/>
              </a:rPr>
              <a:t>Réflexion</a:t>
            </a:r>
            <a:r>
              <a:rPr lang="en-US" sz="1800" dirty="0">
                <a:solidFill>
                  <a:srgbClr val="000000"/>
                </a:solidFill>
                <a:latin typeface="Lato Bold"/>
                <a:ea typeface="Lato Bold"/>
                <a:cs typeface="Lato Bold"/>
                <a:sym typeface="Lato Bold"/>
              </a:rPr>
              <a:t> </a:t>
            </a:r>
            <a:r>
              <a:rPr lang="en-US" sz="1800" dirty="0">
                <a:solidFill>
                  <a:srgbClr val="000000"/>
                </a:solidFill>
                <a:latin typeface="Lato"/>
                <a:ea typeface="Lato"/>
                <a:cs typeface="Lato"/>
                <a:sym typeface="Lato"/>
              </a:rPr>
              <a:t>quant au </a:t>
            </a:r>
            <a:r>
              <a:rPr lang="en-US" sz="1800" dirty="0" err="1">
                <a:solidFill>
                  <a:srgbClr val="000000"/>
                </a:solidFill>
                <a:latin typeface="Lato"/>
                <a:ea typeface="Lato"/>
                <a:cs typeface="Lato"/>
                <a:sym typeface="Lato"/>
              </a:rPr>
              <a:t>déménagement</a:t>
            </a:r>
            <a:r>
              <a:rPr lang="en-US" sz="1800" dirty="0">
                <a:solidFill>
                  <a:srgbClr val="000000"/>
                </a:solidFill>
                <a:latin typeface="Lato"/>
                <a:ea typeface="Lato"/>
                <a:cs typeface="Lato"/>
                <a:sym typeface="Lato"/>
              </a:rPr>
              <a:t> de la </a:t>
            </a:r>
            <a:r>
              <a:rPr lang="en-US" sz="1800" dirty="0" err="1">
                <a:solidFill>
                  <a:srgbClr val="000000"/>
                </a:solidFill>
                <a:latin typeface="Lato"/>
                <a:ea typeface="Lato"/>
                <a:cs typeface="Lato"/>
                <a:sym typeface="Lato"/>
              </a:rPr>
              <a:t>médiathèque</a:t>
            </a:r>
            <a:r>
              <a:rPr lang="en-US" sz="1800" dirty="0">
                <a:solidFill>
                  <a:srgbClr val="000000"/>
                </a:solidFill>
                <a:latin typeface="Lato"/>
                <a:ea typeface="Lato"/>
                <a:cs typeface="Lato"/>
                <a:sym typeface="Lato"/>
              </a:rPr>
              <a:t> dans un </a:t>
            </a:r>
            <a:r>
              <a:rPr lang="en-US" sz="1800" dirty="0" err="1">
                <a:solidFill>
                  <a:srgbClr val="000000"/>
                </a:solidFill>
                <a:latin typeface="Lato"/>
                <a:ea typeface="Lato"/>
                <a:cs typeface="Lato"/>
                <a:sym typeface="Lato"/>
              </a:rPr>
              <a:t>pôle</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multiservices</a:t>
            </a:r>
            <a:endParaRPr lang="en-US" sz="1800" dirty="0">
              <a:solidFill>
                <a:srgbClr val="000000"/>
              </a:solidFill>
              <a:latin typeface="Lato"/>
              <a:ea typeface="Lato"/>
              <a:cs typeface="Lato"/>
              <a:sym typeface="Lato"/>
            </a:endParaRPr>
          </a:p>
        </p:txBody>
      </p:sp>
      <p:sp>
        <p:nvSpPr>
          <p:cNvPr id="6" name="TextBox 6"/>
          <p:cNvSpPr txBox="1"/>
          <p:nvPr/>
        </p:nvSpPr>
        <p:spPr>
          <a:xfrm>
            <a:off x="720130" y="1501624"/>
            <a:ext cx="4245013" cy="763319"/>
          </a:xfrm>
          <a:prstGeom prst="rect">
            <a:avLst/>
          </a:prstGeom>
        </p:spPr>
        <p:txBody>
          <a:bodyPr lIns="0" tIns="0" rIns="0" bIns="0" rtlCol="0" anchor="t">
            <a:spAutoFit/>
          </a:bodyPr>
          <a:lstStyle/>
          <a:p>
            <a:pPr algn="l">
              <a:lnSpc>
                <a:spcPts val="3077"/>
              </a:lnSpc>
            </a:pPr>
            <a:r>
              <a:rPr lang="en-US" sz="2198">
                <a:solidFill>
                  <a:srgbClr val="000000"/>
                </a:solidFill>
                <a:latin typeface="Montserrat Bold"/>
                <a:ea typeface="Montserrat Bold"/>
                <a:cs typeface="Montserrat Bold"/>
                <a:sym typeface="Montserrat Bold"/>
              </a:rPr>
              <a:t>REDÉFINITION DE LA POLITIQUE CULTURELLE</a:t>
            </a:r>
          </a:p>
        </p:txBody>
      </p:sp>
      <p:sp>
        <p:nvSpPr>
          <p:cNvPr id="7" name="TextBox 7"/>
          <p:cNvSpPr txBox="1"/>
          <p:nvPr/>
        </p:nvSpPr>
        <p:spPr>
          <a:xfrm>
            <a:off x="5583657" y="2607843"/>
            <a:ext cx="11518795" cy="944880"/>
          </a:xfrm>
          <a:prstGeom prst="rect">
            <a:avLst/>
          </a:prstGeom>
        </p:spPr>
        <p:txBody>
          <a:bodyPr lIns="0" tIns="0" rIns="0" bIns="0" rtlCol="0" anchor="t">
            <a:spAutoFit/>
          </a:bodyPr>
          <a:lstStyle/>
          <a:p>
            <a:pPr algn="l">
              <a:lnSpc>
                <a:spcPts val="2520"/>
              </a:lnSpc>
            </a:pPr>
            <a:r>
              <a:rPr lang="en-US" sz="1800">
                <a:solidFill>
                  <a:srgbClr val="000000"/>
                </a:solidFill>
                <a:latin typeface="Lato Bold"/>
                <a:ea typeface="Lato Bold"/>
                <a:cs typeface="Lato Bold"/>
                <a:sym typeface="Lato Bold"/>
              </a:rPr>
              <a:t>Satisfaction </a:t>
            </a:r>
            <a:r>
              <a:rPr lang="en-US" sz="1800">
                <a:solidFill>
                  <a:srgbClr val="000000"/>
                </a:solidFill>
                <a:latin typeface="Lato"/>
                <a:ea typeface="Lato"/>
                <a:cs typeface="Lato"/>
                <a:sym typeface="Lato"/>
              </a:rPr>
              <a:t>du service de prêt commun, </a:t>
            </a:r>
            <a:r>
              <a:rPr lang="en-US" sz="1800">
                <a:solidFill>
                  <a:srgbClr val="000000"/>
                </a:solidFill>
                <a:latin typeface="Lato Bold"/>
                <a:ea typeface="Lato Bold"/>
                <a:cs typeface="Lato Bold"/>
                <a:sym typeface="Lato Bold"/>
              </a:rPr>
              <a:t>animations </a:t>
            </a:r>
            <a:r>
              <a:rPr lang="en-US" sz="1800">
                <a:solidFill>
                  <a:srgbClr val="000000"/>
                </a:solidFill>
                <a:latin typeface="Lato"/>
                <a:ea typeface="Lato"/>
                <a:cs typeface="Lato"/>
                <a:sym typeface="Lato"/>
              </a:rPr>
              <a:t>: nuit de la lecture, fête du court métrage, partir en livre, </a:t>
            </a:r>
          </a:p>
          <a:p>
            <a:pPr algn="l">
              <a:lnSpc>
                <a:spcPts val="2520"/>
              </a:lnSpc>
            </a:pPr>
            <a:r>
              <a:rPr lang="en-US" sz="1800">
                <a:solidFill>
                  <a:srgbClr val="000000"/>
                </a:solidFill>
                <a:latin typeface="Lato Bold"/>
                <a:ea typeface="Lato Bold"/>
                <a:cs typeface="Lato Bold"/>
                <a:sym typeface="Lato Bold"/>
              </a:rPr>
              <a:t>LIMEDIA : Déploiement effectif dans le réseau</a:t>
            </a:r>
            <a:r>
              <a:rPr lang="en-US" sz="1800">
                <a:solidFill>
                  <a:srgbClr val="000000"/>
                </a:solidFill>
                <a:latin typeface="Lato"/>
                <a:ea typeface="Lato"/>
                <a:cs typeface="Lato"/>
                <a:sym typeface="Lato"/>
              </a:rPr>
              <a:t> ; 6 bibliothèques adhérentes, 69 personnes inscrites au 31/12/2023, représentant 8.85% de nombre d’abonnés actifs des 6 structures (804 abonnés).</a:t>
            </a:r>
          </a:p>
        </p:txBody>
      </p:sp>
      <p:sp>
        <p:nvSpPr>
          <p:cNvPr id="8" name="TextBox 8"/>
          <p:cNvSpPr txBox="1"/>
          <p:nvPr/>
        </p:nvSpPr>
        <p:spPr>
          <a:xfrm>
            <a:off x="625759" y="2617368"/>
            <a:ext cx="4577071" cy="373839"/>
          </a:xfrm>
          <a:prstGeom prst="rect">
            <a:avLst/>
          </a:prstGeom>
        </p:spPr>
        <p:txBody>
          <a:bodyPr lIns="0" tIns="0" rIns="0" bIns="0" rtlCol="0" anchor="t">
            <a:spAutoFit/>
          </a:bodyPr>
          <a:lstStyle/>
          <a:p>
            <a:pPr algn="l">
              <a:lnSpc>
                <a:spcPts val="3086"/>
              </a:lnSpc>
            </a:pPr>
            <a:r>
              <a:rPr lang="en-US" sz="2204">
                <a:solidFill>
                  <a:srgbClr val="000000"/>
                </a:solidFill>
                <a:latin typeface="Montserrat Bold"/>
                <a:ea typeface="Montserrat Bold"/>
                <a:cs typeface="Montserrat Bold"/>
                <a:sym typeface="Montserrat Bold"/>
              </a:rPr>
              <a:t> RÉSEAU DE BIBLIOTHÈQUES</a:t>
            </a:r>
          </a:p>
        </p:txBody>
      </p:sp>
      <p:sp>
        <p:nvSpPr>
          <p:cNvPr id="9" name="TextBox 9"/>
          <p:cNvSpPr txBox="1"/>
          <p:nvPr/>
        </p:nvSpPr>
        <p:spPr>
          <a:xfrm>
            <a:off x="4598076" y="3995603"/>
            <a:ext cx="12258283" cy="1887855"/>
          </a:xfrm>
          <a:prstGeom prst="rect">
            <a:avLst/>
          </a:prstGeom>
        </p:spPr>
        <p:txBody>
          <a:bodyPr lIns="0" tIns="0" rIns="0" bIns="0" rtlCol="0" anchor="t">
            <a:spAutoFit/>
          </a:bodyPr>
          <a:lstStyle/>
          <a:p>
            <a:pPr algn="l">
              <a:lnSpc>
                <a:spcPts val="2520"/>
              </a:lnSpc>
            </a:pPr>
            <a:r>
              <a:rPr lang="en-US" sz="1800">
                <a:solidFill>
                  <a:srgbClr val="000000"/>
                </a:solidFill>
                <a:latin typeface="Lato"/>
                <a:ea typeface="Lato"/>
                <a:cs typeface="Lato"/>
                <a:sym typeface="Lato"/>
              </a:rPr>
              <a:t>•</a:t>
            </a:r>
            <a:r>
              <a:rPr lang="en-US" sz="1800">
                <a:solidFill>
                  <a:srgbClr val="000000"/>
                </a:solidFill>
                <a:latin typeface="Lato Bold"/>
                <a:ea typeface="Lato Bold"/>
                <a:cs typeface="Lato Bold"/>
                <a:sym typeface="Lato Bold"/>
              </a:rPr>
              <a:t> Point lecture à Beaumont</a:t>
            </a:r>
            <a:r>
              <a:rPr lang="en-US" sz="1800">
                <a:solidFill>
                  <a:srgbClr val="000000"/>
                </a:solidFill>
                <a:latin typeface="Lato"/>
                <a:ea typeface="Lato"/>
                <a:cs typeface="Lato"/>
                <a:sym typeface="Lato"/>
              </a:rPr>
              <a:t> :  permanences testées en 2023 avec un bilan mitigé lié au format ; la pérennisation du projet</a:t>
            </a:r>
          </a:p>
          <a:p>
            <a:pPr algn="l">
              <a:lnSpc>
                <a:spcPts val="2520"/>
              </a:lnSpc>
            </a:pPr>
            <a:r>
              <a:rPr lang="en-US" sz="1800">
                <a:solidFill>
                  <a:srgbClr val="000000"/>
                </a:solidFill>
                <a:latin typeface="Lato"/>
                <a:ea typeface="Lato"/>
                <a:cs typeface="Lato"/>
                <a:sym typeface="Lato"/>
              </a:rPr>
              <a:t>sera étudiée dans l’étude SIAASP et redéfinition de la politique culturelle en cours.</a:t>
            </a:r>
          </a:p>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Réorganisation </a:t>
            </a:r>
            <a:r>
              <a:rPr lang="en-US" sz="1800">
                <a:solidFill>
                  <a:srgbClr val="000000"/>
                </a:solidFill>
                <a:latin typeface="Lato"/>
                <a:ea typeface="Lato"/>
                <a:cs typeface="Lato"/>
                <a:sym typeface="Lato"/>
              </a:rPr>
              <a:t>physique de la médiathèque avec l’intégration du périscolaire dans l’espace</a:t>
            </a:r>
          </a:p>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3 286 prêts</a:t>
            </a:r>
            <a:r>
              <a:rPr lang="en-US" sz="1800">
                <a:solidFill>
                  <a:srgbClr val="000000"/>
                </a:solidFill>
                <a:latin typeface="Lato"/>
                <a:ea typeface="Lato"/>
                <a:cs typeface="Lato"/>
                <a:sym typeface="Lato"/>
              </a:rPr>
              <a:t> : +38% par rapport à 2022 ; +49% par rapport à 2020.</a:t>
            </a:r>
          </a:p>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165 adhérents actifs</a:t>
            </a:r>
            <a:r>
              <a:rPr lang="en-US" sz="1800">
                <a:solidFill>
                  <a:srgbClr val="000000"/>
                </a:solidFill>
                <a:latin typeface="Lato"/>
                <a:ea typeface="Lato"/>
                <a:cs typeface="Lato"/>
                <a:sym typeface="Lato"/>
              </a:rPr>
              <a:t>, dont 86 nouveaux adhérents, 102 en 2022 et 87 en 2020.</a:t>
            </a:r>
          </a:p>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33 adhérents à LIMEDIA</a:t>
            </a:r>
            <a:r>
              <a:rPr lang="en-US" sz="1800">
                <a:solidFill>
                  <a:srgbClr val="000000"/>
                </a:solidFill>
                <a:latin typeface="Lato"/>
                <a:ea typeface="Lato"/>
                <a:cs typeface="Lato"/>
                <a:sym typeface="Lato"/>
              </a:rPr>
              <a:t> pour la médiathèque représentant 20.12% des abonnés actifs.</a:t>
            </a:r>
          </a:p>
        </p:txBody>
      </p:sp>
      <p:sp>
        <p:nvSpPr>
          <p:cNvPr id="10" name="TextBox 10"/>
          <p:cNvSpPr txBox="1"/>
          <p:nvPr/>
        </p:nvSpPr>
        <p:spPr>
          <a:xfrm>
            <a:off x="4598076" y="7183668"/>
            <a:ext cx="12258283" cy="1259205"/>
          </a:xfrm>
          <a:prstGeom prst="rect">
            <a:avLst/>
          </a:prstGeom>
        </p:spPr>
        <p:txBody>
          <a:bodyPr lIns="0" tIns="0" rIns="0" bIns="0" rtlCol="0" anchor="t">
            <a:spAutoFit/>
          </a:bodyPr>
          <a:lstStyle/>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34 000 €</a:t>
            </a:r>
            <a:r>
              <a:rPr lang="en-US" sz="1800">
                <a:solidFill>
                  <a:srgbClr val="000000"/>
                </a:solidFill>
                <a:latin typeface="Lato"/>
                <a:ea typeface="Lato"/>
                <a:cs typeface="Lato"/>
                <a:sym typeface="Lato"/>
              </a:rPr>
              <a:t> versés à l’école des Arts de Mad &amp; Moselle</a:t>
            </a:r>
          </a:p>
          <a:p>
            <a:pPr algn="l">
              <a:lnSpc>
                <a:spcPts val="2520"/>
              </a:lnSpc>
            </a:pPr>
            <a:r>
              <a:rPr lang="en-US" sz="1800">
                <a:solidFill>
                  <a:srgbClr val="000000"/>
                </a:solidFill>
                <a:latin typeface="Lato"/>
                <a:ea typeface="Lato"/>
                <a:cs typeface="Lato"/>
                <a:sym typeface="Lato"/>
              </a:rPr>
              <a:t>• Au 31/12/2023, </a:t>
            </a:r>
            <a:r>
              <a:rPr lang="en-US" sz="1800">
                <a:solidFill>
                  <a:srgbClr val="000000"/>
                </a:solidFill>
                <a:latin typeface="Lato Bold"/>
                <a:ea typeface="Lato Bold"/>
                <a:cs typeface="Lato Bold"/>
                <a:sym typeface="Lato Bold"/>
              </a:rPr>
              <a:t>77 enfants du territoire inscrit</a:t>
            </a:r>
            <a:r>
              <a:rPr lang="en-US" sz="1800">
                <a:solidFill>
                  <a:srgbClr val="000000"/>
                </a:solidFill>
                <a:latin typeface="Lato"/>
                <a:ea typeface="Lato"/>
                <a:cs typeface="Lato"/>
                <a:sym typeface="Lato"/>
              </a:rPr>
              <a:t>s</a:t>
            </a:r>
          </a:p>
          <a:p>
            <a:pPr algn="l">
              <a:lnSpc>
                <a:spcPts val="2520"/>
              </a:lnSpc>
            </a:pPr>
            <a:r>
              <a:rPr lang="en-US" sz="1800">
                <a:solidFill>
                  <a:srgbClr val="000000"/>
                </a:solidFill>
                <a:latin typeface="Lato"/>
                <a:ea typeface="Lato"/>
                <a:cs typeface="Lato"/>
                <a:sym typeface="Lato"/>
              </a:rPr>
              <a:t>• Mise en place d’une </a:t>
            </a:r>
            <a:r>
              <a:rPr lang="en-US" sz="1800">
                <a:solidFill>
                  <a:srgbClr val="000000"/>
                </a:solidFill>
                <a:latin typeface="Lato Bold"/>
                <a:ea typeface="Lato Bold"/>
                <a:cs typeface="Lato Bold"/>
                <a:sym typeface="Lato Bold"/>
              </a:rPr>
              <a:t>politique tarifaire incitative</a:t>
            </a:r>
            <a:r>
              <a:rPr lang="en-US" sz="1800">
                <a:solidFill>
                  <a:srgbClr val="000000"/>
                </a:solidFill>
                <a:latin typeface="Lato"/>
                <a:ea typeface="Lato"/>
                <a:cs typeface="Lato"/>
                <a:sym typeface="Lato"/>
              </a:rPr>
              <a:t> pour les familles du territoire, en fonction du quotient familial et par le biais de cours collectifs</a:t>
            </a:r>
          </a:p>
        </p:txBody>
      </p:sp>
      <p:sp>
        <p:nvSpPr>
          <p:cNvPr id="11" name="TextBox 11"/>
          <p:cNvSpPr txBox="1"/>
          <p:nvPr/>
        </p:nvSpPr>
        <p:spPr>
          <a:xfrm>
            <a:off x="4598076" y="8631051"/>
            <a:ext cx="13179810" cy="944880"/>
          </a:xfrm>
          <a:prstGeom prst="rect">
            <a:avLst/>
          </a:prstGeom>
        </p:spPr>
        <p:txBody>
          <a:bodyPr lIns="0" tIns="0" rIns="0" bIns="0" rtlCol="0" anchor="t">
            <a:spAutoFit/>
          </a:bodyPr>
          <a:lstStyle/>
          <a:p>
            <a:pPr algn="l">
              <a:lnSpc>
                <a:spcPts val="2520"/>
              </a:lnSpc>
            </a:pPr>
            <a:r>
              <a:rPr lang="en-US" sz="1800">
                <a:solidFill>
                  <a:srgbClr val="000000"/>
                </a:solidFill>
                <a:latin typeface="Lato"/>
                <a:ea typeface="Lato"/>
                <a:cs typeface="Lato"/>
                <a:sym typeface="Lato"/>
              </a:rPr>
              <a:t>•</a:t>
            </a:r>
            <a:r>
              <a:rPr lang="en-US" sz="1800">
                <a:solidFill>
                  <a:srgbClr val="000000"/>
                </a:solidFill>
                <a:latin typeface="Lato Bold"/>
                <a:ea typeface="Lato Bold"/>
                <a:cs typeface="Lato Bold"/>
                <a:sym typeface="Lato Bold"/>
              </a:rPr>
              <a:t> 7 500€ </a:t>
            </a:r>
            <a:r>
              <a:rPr lang="en-US" sz="1800">
                <a:solidFill>
                  <a:srgbClr val="000000"/>
                </a:solidFill>
                <a:latin typeface="Lato"/>
                <a:ea typeface="Lato"/>
                <a:cs typeface="Lato"/>
                <a:sym typeface="Lato"/>
              </a:rPr>
              <a:t>notifiés en direction d’associations</a:t>
            </a:r>
          </a:p>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Soutien </a:t>
            </a:r>
            <a:r>
              <a:rPr lang="en-US" sz="1800">
                <a:solidFill>
                  <a:srgbClr val="000000"/>
                </a:solidFill>
                <a:latin typeface="Lato"/>
                <a:ea typeface="Lato"/>
                <a:cs typeface="Lato"/>
                <a:sym typeface="Lato"/>
              </a:rPr>
              <a:t>à des festivals structurants : Zic en Herbe, La Semence - Année transitoire.</a:t>
            </a:r>
          </a:p>
          <a:p>
            <a:pPr algn="l">
              <a:lnSpc>
                <a:spcPts val="2520"/>
              </a:lnSpc>
            </a:pPr>
            <a:r>
              <a:rPr lang="en-US" sz="1800">
                <a:solidFill>
                  <a:srgbClr val="000000"/>
                </a:solidFill>
                <a:latin typeface="Lato"/>
                <a:ea typeface="Lato"/>
                <a:cs typeface="Lato"/>
                <a:sym typeface="Lato"/>
              </a:rPr>
              <a:t>• </a:t>
            </a:r>
            <a:r>
              <a:rPr lang="en-US" sz="1800">
                <a:solidFill>
                  <a:srgbClr val="000000"/>
                </a:solidFill>
                <a:latin typeface="Lato Bold"/>
                <a:ea typeface="Lato Bold"/>
                <a:cs typeface="Lato Bold"/>
                <a:sym typeface="Lato Bold"/>
              </a:rPr>
              <a:t>Appel à projet pour 2024</a:t>
            </a:r>
            <a:r>
              <a:rPr lang="en-US" sz="1800">
                <a:solidFill>
                  <a:srgbClr val="000000"/>
                </a:solidFill>
                <a:latin typeface="Lato"/>
                <a:ea typeface="Lato"/>
                <a:cs typeface="Lato"/>
                <a:sym typeface="Lato"/>
              </a:rPr>
              <a:t> : réception de plus de dossiers éligibles par rapport à 2023</a:t>
            </a:r>
          </a:p>
        </p:txBody>
      </p:sp>
      <p:sp>
        <p:nvSpPr>
          <p:cNvPr id="12" name="TextBox 12"/>
          <p:cNvSpPr txBox="1"/>
          <p:nvPr/>
        </p:nvSpPr>
        <p:spPr>
          <a:xfrm>
            <a:off x="4598076" y="6179820"/>
            <a:ext cx="12258283" cy="944880"/>
          </a:xfrm>
          <a:prstGeom prst="rect">
            <a:avLst/>
          </a:prstGeom>
        </p:spPr>
        <p:txBody>
          <a:bodyPr lIns="0" tIns="0" rIns="0" bIns="0" rtlCol="0" anchor="t">
            <a:spAutoFit/>
          </a:bodyPr>
          <a:lstStyle/>
          <a:p>
            <a:pPr algn="l">
              <a:lnSpc>
                <a:spcPts val="2520"/>
              </a:lnSpc>
            </a:pPr>
            <a:r>
              <a:rPr lang="en-US" sz="1800" dirty="0">
                <a:solidFill>
                  <a:srgbClr val="000000"/>
                </a:solidFill>
                <a:latin typeface="Lato"/>
                <a:ea typeface="Lato"/>
                <a:cs typeface="Lato"/>
                <a:sym typeface="Lato"/>
              </a:rPr>
              <a:t>• </a:t>
            </a:r>
            <a:r>
              <a:rPr lang="en-US" sz="1800" dirty="0" err="1">
                <a:solidFill>
                  <a:srgbClr val="000000"/>
                </a:solidFill>
                <a:latin typeface="Lato Bold"/>
                <a:ea typeface="Lato Bold"/>
                <a:cs typeface="Lato Bold"/>
                <a:sym typeface="Lato Bold"/>
              </a:rPr>
              <a:t>Médiathèque</a:t>
            </a:r>
            <a:r>
              <a:rPr lang="en-US" sz="1800" dirty="0">
                <a:solidFill>
                  <a:srgbClr val="000000"/>
                </a:solidFill>
                <a:latin typeface="Lato Bold"/>
                <a:ea typeface="Lato Bold"/>
                <a:cs typeface="Lato Bold"/>
                <a:sym typeface="Lato Bold"/>
              </a:rPr>
              <a:t> de Thiaucourt-</a:t>
            </a:r>
            <a:r>
              <a:rPr lang="en-US" sz="1800" dirty="0" err="1">
                <a:solidFill>
                  <a:srgbClr val="000000"/>
                </a:solidFill>
                <a:latin typeface="Lato Bold"/>
                <a:ea typeface="Lato Bold"/>
                <a:cs typeface="Lato Bold"/>
                <a:sym typeface="Lato Bold"/>
              </a:rPr>
              <a:t>Regniéville</a:t>
            </a:r>
            <a:r>
              <a:rPr lang="en-US" sz="1800" dirty="0">
                <a:solidFill>
                  <a:srgbClr val="000000"/>
                </a:solidFill>
                <a:latin typeface="Lato"/>
                <a:ea typeface="Lato"/>
                <a:cs typeface="Lato"/>
                <a:sym typeface="Lato"/>
              </a:rPr>
              <a:t> : </a:t>
            </a:r>
            <a:r>
              <a:rPr lang="en-US" sz="1800" dirty="0" err="1">
                <a:solidFill>
                  <a:srgbClr val="000000"/>
                </a:solidFill>
                <a:latin typeface="Lato"/>
                <a:ea typeface="Lato"/>
                <a:cs typeface="Lato"/>
                <a:sym typeface="Lato"/>
              </a:rPr>
              <a:t>organisation</a:t>
            </a:r>
            <a:r>
              <a:rPr lang="en-US" sz="1800" dirty="0">
                <a:solidFill>
                  <a:srgbClr val="000000"/>
                </a:solidFill>
                <a:latin typeface="Lato"/>
                <a:ea typeface="Lato"/>
                <a:cs typeface="Lato"/>
                <a:sym typeface="Lato"/>
              </a:rPr>
              <a:t> du salon du livre, reconduction </a:t>
            </a:r>
            <a:r>
              <a:rPr lang="en-US" sz="1800" dirty="0" err="1">
                <a:solidFill>
                  <a:srgbClr val="000000"/>
                </a:solidFill>
                <a:latin typeface="Lato"/>
                <a:ea typeface="Lato"/>
                <a:cs typeface="Lato"/>
                <a:sym typeface="Lato"/>
              </a:rPr>
              <a:t>d’événements</a:t>
            </a:r>
            <a:r>
              <a:rPr lang="en-US" sz="1800" dirty="0">
                <a:solidFill>
                  <a:srgbClr val="000000"/>
                </a:solidFill>
                <a:latin typeface="Lato"/>
                <a:ea typeface="Lato"/>
                <a:cs typeface="Lato"/>
                <a:sym typeface="Lato"/>
              </a:rPr>
              <a:t> et manifestations, Etude SIAASP</a:t>
            </a:r>
          </a:p>
          <a:p>
            <a:pPr algn="l">
              <a:lnSpc>
                <a:spcPts val="2520"/>
              </a:lnSpc>
            </a:pPr>
            <a:r>
              <a:rPr lang="en-US" sz="1800" dirty="0">
                <a:solidFill>
                  <a:srgbClr val="000000"/>
                </a:solidFill>
                <a:latin typeface="Lato"/>
                <a:ea typeface="Lato"/>
                <a:cs typeface="Lato"/>
                <a:sym typeface="Lato"/>
              </a:rPr>
              <a:t>• </a:t>
            </a:r>
            <a:r>
              <a:rPr lang="en-US" sz="1800" dirty="0">
                <a:solidFill>
                  <a:srgbClr val="000000"/>
                </a:solidFill>
                <a:latin typeface="Lato Bold"/>
                <a:ea typeface="Lato Bold"/>
                <a:cs typeface="Lato Bold"/>
                <a:sym typeface="Lato Bold"/>
              </a:rPr>
              <a:t>Réseau </a:t>
            </a:r>
            <a:r>
              <a:rPr lang="en-US" sz="1800" dirty="0">
                <a:solidFill>
                  <a:srgbClr val="000000"/>
                </a:solidFill>
                <a:latin typeface="Lato"/>
                <a:ea typeface="Lato"/>
                <a:cs typeface="Lato"/>
                <a:sym typeface="Lato"/>
              </a:rPr>
              <a:t>: participation à </a:t>
            </a:r>
            <a:r>
              <a:rPr lang="en-US" sz="1800" dirty="0" err="1">
                <a:solidFill>
                  <a:srgbClr val="000000"/>
                </a:solidFill>
                <a:latin typeface="Lato"/>
                <a:ea typeface="Lato"/>
                <a:cs typeface="Lato"/>
                <a:sym typeface="Lato"/>
              </a:rPr>
              <a:t>l’inauguration</a:t>
            </a:r>
            <a:r>
              <a:rPr lang="en-US" sz="1800" dirty="0">
                <a:solidFill>
                  <a:srgbClr val="000000"/>
                </a:solidFill>
                <a:latin typeface="Lato"/>
                <a:ea typeface="Lato"/>
                <a:cs typeface="Lato"/>
                <a:sym typeface="Lato"/>
              </a:rPr>
              <a:t> de la </a:t>
            </a:r>
            <a:r>
              <a:rPr lang="en-US" sz="1800" dirty="0" err="1">
                <a:solidFill>
                  <a:srgbClr val="000000"/>
                </a:solidFill>
                <a:latin typeface="Lato"/>
                <a:ea typeface="Lato"/>
                <a:cs typeface="Lato"/>
                <a:sym typeface="Lato"/>
              </a:rPr>
              <a:t>passerelle</a:t>
            </a:r>
            <a:r>
              <a:rPr lang="en-US" sz="1800" dirty="0">
                <a:solidFill>
                  <a:srgbClr val="000000"/>
                </a:solidFill>
                <a:latin typeface="Lato"/>
                <a:ea typeface="Lato"/>
                <a:cs typeface="Lato"/>
                <a:sym typeface="Lato"/>
              </a:rPr>
              <a:t>, </a:t>
            </a:r>
            <a:r>
              <a:rPr lang="en-US" sz="1800" dirty="0" err="1">
                <a:solidFill>
                  <a:srgbClr val="000000"/>
                </a:solidFill>
                <a:latin typeface="Lato"/>
                <a:ea typeface="Lato"/>
                <a:cs typeface="Lato"/>
                <a:sym typeface="Lato"/>
              </a:rPr>
              <a:t>poursuite</a:t>
            </a:r>
            <a:r>
              <a:rPr lang="en-US" sz="1800" dirty="0">
                <a:solidFill>
                  <a:srgbClr val="000000"/>
                </a:solidFill>
                <a:latin typeface="Lato"/>
                <a:ea typeface="Lato"/>
                <a:cs typeface="Lato"/>
                <a:sym typeface="Lato"/>
              </a:rPr>
              <a:t> du </a:t>
            </a:r>
            <a:r>
              <a:rPr lang="en-US" sz="1800" dirty="0" err="1">
                <a:solidFill>
                  <a:srgbClr val="000000"/>
                </a:solidFill>
                <a:latin typeface="Lato"/>
                <a:ea typeface="Lato"/>
                <a:cs typeface="Lato"/>
                <a:sym typeface="Lato"/>
              </a:rPr>
              <a:t>déploiement</a:t>
            </a:r>
            <a:r>
              <a:rPr lang="en-US" sz="1800" dirty="0">
                <a:solidFill>
                  <a:srgbClr val="000000"/>
                </a:solidFill>
                <a:latin typeface="Lato"/>
                <a:ea typeface="Lato"/>
                <a:cs typeface="Lato"/>
                <a:sym typeface="Lato"/>
              </a:rPr>
              <a:t> de </a:t>
            </a:r>
            <a:r>
              <a:rPr lang="en-US" sz="1800" dirty="0" err="1">
                <a:solidFill>
                  <a:srgbClr val="000000"/>
                </a:solidFill>
                <a:latin typeface="Lato"/>
                <a:ea typeface="Lato"/>
                <a:cs typeface="Lato"/>
                <a:sym typeface="Lato"/>
              </a:rPr>
              <a:t>Limédia</a:t>
            </a:r>
            <a:r>
              <a:rPr lang="en-US" sz="1800" dirty="0">
                <a:solidFill>
                  <a:srgbClr val="000000"/>
                </a:solidFill>
                <a:latin typeface="Lato"/>
                <a:ea typeface="Lato"/>
                <a:cs typeface="Lato"/>
                <a:sym typeface="Lato"/>
              </a:rPr>
              <a:t>, </a:t>
            </a:r>
          </a:p>
        </p:txBody>
      </p:sp>
      <p:sp>
        <p:nvSpPr>
          <p:cNvPr id="13" name="TextBox 13"/>
          <p:cNvSpPr txBox="1"/>
          <p:nvPr/>
        </p:nvSpPr>
        <p:spPr>
          <a:xfrm>
            <a:off x="11833349" y="245400"/>
            <a:ext cx="4224854" cy="1086939"/>
          </a:xfrm>
          <a:prstGeom prst="rect">
            <a:avLst/>
          </a:prstGeom>
        </p:spPr>
        <p:txBody>
          <a:bodyPr lIns="0" tIns="0" rIns="0" bIns="0" rtlCol="0" anchor="t">
            <a:spAutoFit/>
          </a:bodyPr>
          <a:lstStyle/>
          <a:p>
            <a:pPr algn="l">
              <a:lnSpc>
                <a:spcPts val="8864"/>
              </a:lnSpc>
            </a:pPr>
            <a:r>
              <a:rPr lang="en-US" sz="6332">
                <a:solidFill>
                  <a:srgbClr val="683092"/>
                </a:solidFill>
                <a:latin typeface="Montserrat Bold"/>
                <a:ea typeface="Montserrat Bold"/>
                <a:cs typeface="Montserrat Bold"/>
                <a:sym typeface="Montserrat Bold"/>
              </a:rPr>
              <a:t>CULTURE</a:t>
            </a:r>
          </a:p>
        </p:txBody>
      </p:sp>
      <p:sp>
        <p:nvSpPr>
          <p:cNvPr id="14" name="TextBox 14"/>
          <p:cNvSpPr txBox="1"/>
          <p:nvPr/>
        </p:nvSpPr>
        <p:spPr>
          <a:xfrm>
            <a:off x="10154949" y="100679"/>
            <a:ext cx="1356138" cy="1357332"/>
          </a:xfrm>
          <a:prstGeom prst="rect">
            <a:avLst/>
          </a:prstGeom>
        </p:spPr>
        <p:txBody>
          <a:bodyPr lIns="0" tIns="0" rIns="0" bIns="0" rtlCol="0" anchor="t">
            <a:spAutoFit/>
          </a:bodyPr>
          <a:lstStyle/>
          <a:p>
            <a:pPr algn="just">
              <a:lnSpc>
                <a:spcPts val="11156"/>
              </a:lnSpc>
            </a:pPr>
            <a:r>
              <a:rPr lang="en-US" sz="7968">
                <a:solidFill>
                  <a:srgbClr val="000000"/>
                </a:solidFill>
                <a:latin typeface="Montserrat"/>
                <a:ea typeface="Montserrat"/>
                <a:cs typeface="Montserrat"/>
                <a:sym typeface="Montserrat"/>
              </a:rPr>
              <a:t>04</a:t>
            </a:r>
          </a:p>
        </p:txBody>
      </p:sp>
      <p:sp>
        <p:nvSpPr>
          <p:cNvPr id="15" name="TextBox 15"/>
          <p:cNvSpPr txBox="1"/>
          <p:nvPr/>
        </p:nvSpPr>
        <p:spPr>
          <a:xfrm>
            <a:off x="791788" y="1010218"/>
            <a:ext cx="2050848" cy="331970"/>
          </a:xfrm>
          <a:prstGeom prst="rect">
            <a:avLst/>
          </a:prstGeom>
        </p:spPr>
        <p:txBody>
          <a:bodyPr lIns="0" tIns="0" rIns="0" bIns="0" rtlCol="0" anchor="t">
            <a:spAutoFit/>
          </a:bodyPr>
          <a:lstStyle/>
          <a:p>
            <a:pPr algn="l">
              <a:lnSpc>
                <a:spcPts val="2702"/>
              </a:lnSpc>
            </a:pPr>
            <a:r>
              <a:rPr lang="en-US" sz="1930" spc="484">
                <a:solidFill>
                  <a:srgbClr val="000000"/>
                </a:solidFill>
                <a:latin typeface="Lato"/>
                <a:ea typeface="Lato"/>
                <a:cs typeface="Lato"/>
                <a:sym typeface="Lato"/>
              </a:rPr>
              <a:t>LE BILAN...</a:t>
            </a:r>
          </a:p>
        </p:txBody>
      </p:sp>
      <p:sp>
        <p:nvSpPr>
          <p:cNvPr id="16" name="TextBox 16"/>
          <p:cNvSpPr txBox="1"/>
          <p:nvPr/>
        </p:nvSpPr>
        <p:spPr>
          <a:xfrm>
            <a:off x="720130" y="4325871"/>
            <a:ext cx="3640258" cy="944880"/>
          </a:xfrm>
          <a:prstGeom prst="rect">
            <a:avLst/>
          </a:prstGeom>
        </p:spPr>
        <p:txBody>
          <a:bodyPr lIns="0" tIns="0" rIns="0" bIns="0" rtlCol="0" anchor="t">
            <a:spAutoFit/>
          </a:bodyPr>
          <a:lstStyle/>
          <a:p>
            <a:pPr algn="l">
              <a:lnSpc>
                <a:spcPts val="2520"/>
              </a:lnSpc>
            </a:pPr>
            <a:r>
              <a:rPr lang="en-US" sz="1800" spc="451">
                <a:solidFill>
                  <a:srgbClr val="000000"/>
                </a:solidFill>
                <a:latin typeface="Lato"/>
                <a:ea typeface="Lato"/>
                <a:cs typeface="Lato"/>
                <a:sym typeface="Lato"/>
              </a:rPr>
              <a:t>LE BILAN DE LA MÉDIATHÈQUE INTERCOMMUNALE...</a:t>
            </a:r>
          </a:p>
        </p:txBody>
      </p:sp>
      <p:sp>
        <p:nvSpPr>
          <p:cNvPr id="17" name="TextBox 17"/>
          <p:cNvSpPr txBox="1"/>
          <p:nvPr/>
        </p:nvSpPr>
        <p:spPr>
          <a:xfrm>
            <a:off x="720130" y="7278918"/>
            <a:ext cx="3640258" cy="944880"/>
          </a:xfrm>
          <a:prstGeom prst="rect">
            <a:avLst/>
          </a:prstGeom>
        </p:spPr>
        <p:txBody>
          <a:bodyPr lIns="0" tIns="0" rIns="0" bIns="0" rtlCol="0" anchor="t">
            <a:spAutoFit/>
          </a:bodyPr>
          <a:lstStyle/>
          <a:p>
            <a:pPr algn="l">
              <a:lnSpc>
                <a:spcPts val="2520"/>
              </a:lnSpc>
            </a:pPr>
            <a:r>
              <a:rPr lang="en-US" sz="1800" spc="451">
                <a:solidFill>
                  <a:srgbClr val="000000"/>
                </a:solidFill>
                <a:latin typeface="Lato"/>
                <a:ea typeface="Lato"/>
                <a:cs typeface="Lato"/>
                <a:sym typeface="Lato"/>
              </a:rPr>
              <a:t>LE BILAN DE L’ENSEIGNEMENT MUSICAL ...</a:t>
            </a:r>
          </a:p>
        </p:txBody>
      </p:sp>
      <p:sp>
        <p:nvSpPr>
          <p:cNvPr id="18" name="TextBox 18"/>
          <p:cNvSpPr txBox="1"/>
          <p:nvPr/>
        </p:nvSpPr>
        <p:spPr>
          <a:xfrm>
            <a:off x="720130" y="8631051"/>
            <a:ext cx="3640258" cy="630555"/>
          </a:xfrm>
          <a:prstGeom prst="rect">
            <a:avLst/>
          </a:prstGeom>
        </p:spPr>
        <p:txBody>
          <a:bodyPr lIns="0" tIns="0" rIns="0" bIns="0" rtlCol="0" anchor="t">
            <a:spAutoFit/>
          </a:bodyPr>
          <a:lstStyle/>
          <a:p>
            <a:pPr algn="l">
              <a:lnSpc>
                <a:spcPts val="2520"/>
              </a:lnSpc>
            </a:pPr>
            <a:r>
              <a:rPr lang="en-US" sz="1800" spc="451">
                <a:solidFill>
                  <a:srgbClr val="000000"/>
                </a:solidFill>
                <a:latin typeface="Lato"/>
                <a:ea typeface="Lato"/>
                <a:cs typeface="Lato"/>
                <a:sym typeface="Lato"/>
              </a:rPr>
              <a:t>LE BILAN DE L’ACTION CULTURELLE ...</a:t>
            </a:r>
          </a:p>
        </p:txBody>
      </p:sp>
      <p:sp>
        <p:nvSpPr>
          <p:cNvPr id="19" name="TextBox 19"/>
          <p:cNvSpPr txBox="1"/>
          <p:nvPr/>
        </p:nvSpPr>
        <p:spPr>
          <a:xfrm>
            <a:off x="720130" y="6051598"/>
            <a:ext cx="3640258" cy="630555"/>
          </a:xfrm>
          <a:prstGeom prst="rect">
            <a:avLst/>
          </a:prstGeom>
        </p:spPr>
        <p:txBody>
          <a:bodyPr lIns="0" tIns="0" rIns="0" bIns="0" rtlCol="0" anchor="t">
            <a:spAutoFit/>
          </a:bodyPr>
          <a:lstStyle/>
          <a:p>
            <a:pPr algn="l">
              <a:lnSpc>
                <a:spcPts val="2520"/>
              </a:lnSpc>
            </a:pPr>
            <a:r>
              <a:rPr lang="en-US" sz="1800" spc="451">
                <a:solidFill>
                  <a:srgbClr val="000000"/>
                </a:solidFill>
                <a:latin typeface="Lato"/>
                <a:ea typeface="Lato"/>
                <a:cs typeface="Lato"/>
                <a:sym typeface="Lato"/>
              </a:rPr>
              <a:t>PERSPECTIVES DE LA LECTURE PUBLIQUE ...</a:t>
            </a:r>
          </a:p>
        </p:txBody>
      </p:sp>
      <p:sp>
        <p:nvSpPr>
          <p:cNvPr id="20" name="AutoShape 20"/>
          <p:cNvSpPr/>
          <p:nvPr/>
        </p:nvSpPr>
        <p:spPr>
          <a:xfrm flipV="1">
            <a:off x="720130" y="5940608"/>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21" name="AutoShape 21"/>
          <p:cNvSpPr/>
          <p:nvPr/>
        </p:nvSpPr>
        <p:spPr>
          <a:xfrm>
            <a:off x="625759" y="7164618"/>
            <a:ext cx="16230600" cy="0"/>
          </a:xfrm>
          <a:prstGeom prst="line">
            <a:avLst/>
          </a:prstGeom>
          <a:ln w="19050" cap="flat">
            <a:solidFill>
              <a:srgbClr val="000000"/>
            </a:solidFill>
            <a:prstDash val="solid"/>
            <a:headEnd type="none" w="sm" len="sm"/>
            <a:tailEnd type="none" w="sm" len="sm"/>
          </a:ln>
        </p:spPr>
        <p:txBody>
          <a:bodyPr/>
          <a:lstStyle/>
          <a:p>
            <a:endParaRPr lang="fr-FR"/>
          </a:p>
        </p:txBody>
      </p:sp>
      <p:sp>
        <p:nvSpPr>
          <p:cNvPr id="22" name="AutoShape 22"/>
          <p:cNvSpPr/>
          <p:nvPr/>
        </p:nvSpPr>
        <p:spPr>
          <a:xfrm>
            <a:off x="625759" y="8516751"/>
            <a:ext cx="16230600" cy="0"/>
          </a:xfrm>
          <a:prstGeom prst="line">
            <a:avLst/>
          </a:prstGeom>
          <a:ln w="19050" cap="flat">
            <a:solidFill>
              <a:srgbClr val="000000"/>
            </a:solidFill>
            <a:prstDash val="solid"/>
            <a:headEnd type="none" w="sm" len="sm"/>
            <a:tailEnd type="none" w="sm" len="sm"/>
          </a:ln>
        </p:spPr>
        <p:txBody>
          <a:bodyPr/>
          <a:lstStyle/>
          <a:p>
            <a:endParaRPr lang="fr-FR"/>
          </a:p>
        </p:txBody>
      </p:sp>
      <p:grpSp>
        <p:nvGrpSpPr>
          <p:cNvPr id="23" name="Group 23"/>
          <p:cNvGrpSpPr/>
          <p:nvPr/>
        </p:nvGrpSpPr>
        <p:grpSpPr>
          <a:xfrm>
            <a:off x="12776307" y="-44719"/>
            <a:ext cx="5511693" cy="571652"/>
            <a:chOff x="0" y="0"/>
            <a:chExt cx="1364004" cy="141469"/>
          </a:xfrm>
        </p:grpSpPr>
        <p:sp>
          <p:nvSpPr>
            <p:cNvPr id="24" name="Freeform 24"/>
            <p:cNvSpPr/>
            <p:nvPr/>
          </p:nvSpPr>
          <p:spPr>
            <a:xfrm>
              <a:off x="0" y="0"/>
              <a:ext cx="1364004" cy="141469"/>
            </a:xfrm>
            <a:custGeom>
              <a:avLst/>
              <a:gdLst/>
              <a:ahLst/>
              <a:cxnLst/>
              <a:rect l="l" t="t" r="r" b="b"/>
              <a:pathLst>
                <a:path w="1364004" h="141469">
                  <a:moveTo>
                    <a:pt x="7023" y="0"/>
                  </a:moveTo>
                  <a:lnTo>
                    <a:pt x="1356981" y="0"/>
                  </a:lnTo>
                  <a:cubicBezTo>
                    <a:pt x="1360860" y="0"/>
                    <a:pt x="1364004" y="3144"/>
                    <a:pt x="1364004" y="7023"/>
                  </a:cubicBezTo>
                  <a:lnTo>
                    <a:pt x="1364004" y="134446"/>
                  </a:lnTo>
                  <a:cubicBezTo>
                    <a:pt x="1364004" y="138325"/>
                    <a:pt x="1360860" y="141469"/>
                    <a:pt x="1356981" y="141469"/>
                  </a:cubicBezTo>
                  <a:lnTo>
                    <a:pt x="7023" y="141469"/>
                  </a:lnTo>
                  <a:cubicBezTo>
                    <a:pt x="3144" y="141469"/>
                    <a:pt x="0" y="138325"/>
                    <a:pt x="0" y="134446"/>
                  </a:cubicBezTo>
                  <a:lnTo>
                    <a:pt x="0" y="7023"/>
                  </a:lnTo>
                  <a:cubicBezTo>
                    <a:pt x="0" y="3144"/>
                    <a:pt x="3144" y="0"/>
                    <a:pt x="7023" y="0"/>
                  </a:cubicBezTo>
                  <a:close/>
                </a:path>
              </a:pathLst>
            </a:custGeom>
            <a:solidFill>
              <a:srgbClr val="F4F3F3"/>
            </a:solidFill>
          </p:spPr>
          <p:txBody>
            <a:bodyPr/>
            <a:lstStyle/>
            <a:p>
              <a:endParaRPr lang="fr-FR"/>
            </a:p>
          </p:txBody>
        </p:sp>
        <p:sp>
          <p:nvSpPr>
            <p:cNvPr id="25" name="TextBox 25"/>
            <p:cNvSpPr txBox="1"/>
            <p:nvPr/>
          </p:nvSpPr>
          <p:spPr>
            <a:xfrm>
              <a:off x="0" y="-38100"/>
              <a:ext cx="1364004" cy="179569"/>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6"/>
          <p:cNvSpPr txBox="1"/>
          <p:nvPr/>
        </p:nvSpPr>
        <p:spPr>
          <a:xfrm>
            <a:off x="13267578" y="105611"/>
            <a:ext cx="4693563" cy="264159"/>
          </a:xfrm>
          <a:prstGeom prst="rect">
            <a:avLst/>
          </a:prstGeom>
        </p:spPr>
        <p:txBody>
          <a:bodyPr lIns="0" tIns="0" rIns="0" bIns="0" rtlCol="0" anchor="t">
            <a:spAutoFit/>
          </a:bodyPr>
          <a:lstStyle/>
          <a:p>
            <a:pPr algn="ctr">
              <a:lnSpc>
                <a:spcPts val="2240"/>
              </a:lnSpc>
            </a:pPr>
            <a:r>
              <a:rPr lang="en-US" sz="1600">
                <a:solidFill>
                  <a:srgbClr val="000000"/>
                </a:solidFill>
                <a:latin typeface="Open Sans 1"/>
                <a:ea typeface="Open Sans 1"/>
                <a:cs typeface="Open Sans 1"/>
                <a:sym typeface="Open Sans 1"/>
              </a:rPr>
              <a:t>Contact : Loïc Condé / conde@cc-madetmoselle.fr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7AC2231408D94EA73327E97DBFF8AC" ma:contentTypeVersion="16" ma:contentTypeDescription="Crée un document." ma:contentTypeScope="" ma:versionID="a702e916764c02ebb1a5d4a429d07883">
  <xsd:schema xmlns:xsd="http://www.w3.org/2001/XMLSchema" xmlns:xs="http://www.w3.org/2001/XMLSchema" xmlns:p="http://schemas.microsoft.com/office/2006/metadata/properties" xmlns:ns2="26479712-ae61-4a50-9afa-cb343653e7ba" xmlns:ns3="c95d7664-82c3-4f92-9df0-a51a94814050" targetNamespace="http://schemas.microsoft.com/office/2006/metadata/properties" ma:root="true" ma:fieldsID="dd88d3465615c9e1326c7eee30a54068" ns2:_="" ns3:_="">
    <xsd:import namespace="26479712-ae61-4a50-9afa-cb343653e7ba"/>
    <xsd:import namespace="c95d7664-82c3-4f92-9df0-a51a948140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479712-ae61-4a50-9afa-cb343653e7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307cc120-15f7-49ca-a229-236d8e3fa1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5d7664-82c3-4f92-9df0-a51a9481405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98dd0c05-6a6f-414b-8be0-29ed37b3aea1}" ma:internalName="TaxCatchAll" ma:showField="CatchAllData" ma:web="c95d7664-82c3-4f92-9df0-a51a948140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632121-1CB3-4352-8C6E-6A2C452DD066}"/>
</file>

<file path=customXml/itemProps2.xml><?xml version="1.0" encoding="utf-8"?>
<ds:datastoreItem xmlns:ds="http://schemas.openxmlformats.org/officeDocument/2006/customXml" ds:itemID="{E3177886-4FF3-4CBE-8452-8986C961CE41}"/>
</file>

<file path=docProps/app.xml><?xml version="1.0" encoding="utf-8"?>
<Properties xmlns="http://schemas.openxmlformats.org/officeDocument/2006/extended-properties" xmlns:vt="http://schemas.openxmlformats.org/officeDocument/2006/docPropsVTypes">
  <TotalTime>9</TotalTime>
  <Words>5564</Words>
  <Application>Microsoft Office PowerPoint</Application>
  <PresentationFormat>Personnalisé</PresentationFormat>
  <Paragraphs>649</Paragraphs>
  <Slides>33</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33</vt:i4>
      </vt:variant>
    </vt:vector>
  </HeadingPairs>
  <TitlesOfParts>
    <vt:vector size="45" baseType="lpstr">
      <vt:lpstr>Montserrat Bold</vt:lpstr>
      <vt:lpstr>Arial</vt:lpstr>
      <vt:lpstr>Lato Bold</vt:lpstr>
      <vt:lpstr>Montserrat Italics</vt:lpstr>
      <vt:lpstr>Montserrat</vt:lpstr>
      <vt:lpstr>Open Sans 1</vt:lpstr>
      <vt:lpstr>Lato</vt:lpstr>
      <vt:lpstr>Calibri</vt:lpstr>
      <vt:lpstr>Open Sans 2</vt:lpstr>
      <vt:lpstr>Lato Italics</vt:lpstr>
      <vt:lpstr>Open Sans 1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d'activité synthèse</dc:title>
  <cp:lastModifiedBy>Claire Dumont</cp:lastModifiedBy>
  <cp:revision>1</cp:revision>
  <dcterms:created xsi:type="dcterms:W3CDTF">2006-08-16T00:00:00Z</dcterms:created>
  <dcterms:modified xsi:type="dcterms:W3CDTF">2024-08-07T11:50:53Z</dcterms:modified>
  <dc:identifier>DAGLNFUESlw</dc:identifier>
</cp:coreProperties>
</file>