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8"/>
  </p:notesMasterIdLst>
  <p:sldIdLst>
    <p:sldId id="256" r:id="rId2"/>
    <p:sldId id="298" r:id="rId3"/>
    <p:sldId id="282" r:id="rId4"/>
    <p:sldId id="285" r:id="rId5"/>
    <p:sldId id="257" r:id="rId6"/>
    <p:sldId id="297" r:id="rId7"/>
    <p:sldId id="281" r:id="rId8"/>
    <p:sldId id="288" r:id="rId9"/>
    <p:sldId id="279" r:id="rId10"/>
    <p:sldId id="290" r:id="rId11"/>
    <p:sldId id="291" r:id="rId12"/>
    <p:sldId id="274" r:id="rId13"/>
    <p:sldId id="283" r:id="rId14"/>
    <p:sldId id="280" r:id="rId15"/>
    <p:sldId id="286" r:id="rId16"/>
    <p:sldId id="300" r:id="rId17"/>
    <p:sldId id="296" r:id="rId18"/>
    <p:sldId id="287" r:id="rId19"/>
    <p:sldId id="289" r:id="rId20"/>
    <p:sldId id="293" r:id="rId21"/>
    <p:sldId id="294" r:id="rId22"/>
    <p:sldId id="295" r:id="rId23"/>
    <p:sldId id="284" r:id="rId24"/>
    <p:sldId id="299" r:id="rId25"/>
    <p:sldId id="268" r:id="rId26"/>
    <p:sldId id="269" r:id="rId27"/>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elle MICLO" initials="CM" lastIdx="1" clrIdx="0">
    <p:extLst>
      <p:ext uri="{19B8F6BF-5375-455C-9EA6-DF929625EA0E}">
        <p15:presenceInfo xmlns:p15="http://schemas.microsoft.com/office/powerpoint/2012/main" userId="S-1-5-21-278375849-2825578855-88765171-11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33D"/>
    <a:srgbClr val="F0F2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p:scale>
          <a:sx n="80" d="100"/>
          <a:sy n="80" d="100"/>
        </p:scale>
        <p:origin x="3042" y="-12"/>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12" tIns="45707" rIns="91412" bIns="45707"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12" tIns="45707" rIns="91412" bIns="45707" rtlCol="0"/>
          <a:lstStyle>
            <a:lvl1pPr algn="r">
              <a:defRPr sz="1200"/>
            </a:lvl1pPr>
          </a:lstStyle>
          <a:p>
            <a:fld id="{1C65B031-37B0-4ACC-B849-FEA19F77ADB6}" type="datetimeFigureOut">
              <a:rPr lang="fr-FR" smtClean="0"/>
              <a:t>10/09/2025</a:t>
            </a:fld>
            <a:endParaRPr lang="fr-FR"/>
          </a:p>
        </p:txBody>
      </p:sp>
      <p:sp>
        <p:nvSpPr>
          <p:cNvPr id="4" name="Espace réservé de l'image des diapositives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12" tIns="45707" rIns="91412" bIns="45707" rtlCol="0" anchor="ctr"/>
          <a:lstStyle/>
          <a:p>
            <a:endParaRPr lang="fr-FR"/>
          </a:p>
        </p:txBody>
      </p:sp>
      <p:sp>
        <p:nvSpPr>
          <p:cNvPr id="5" name="Espace réservé des notes 4"/>
          <p:cNvSpPr>
            <a:spLocks noGrp="1"/>
          </p:cNvSpPr>
          <p:nvPr>
            <p:ph type="body" sz="quarter" idx="3"/>
          </p:nvPr>
        </p:nvSpPr>
        <p:spPr>
          <a:xfrm>
            <a:off x="679450" y="4776788"/>
            <a:ext cx="5438775" cy="3908425"/>
          </a:xfrm>
          <a:prstGeom prst="rect">
            <a:avLst/>
          </a:prstGeom>
        </p:spPr>
        <p:txBody>
          <a:bodyPr vert="horz" lIns="91412" tIns="45707" rIns="91412" bIns="45707"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12" tIns="45707" rIns="91412" bIns="45707"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12" tIns="45707" rIns="91412" bIns="45707" rtlCol="0" anchor="b"/>
          <a:lstStyle>
            <a:lvl1pPr algn="r">
              <a:defRPr sz="1200"/>
            </a:lvl1pPr>
          </a:lstStyle>
          <a:p>
            <a:fld id="{851E4EA7-0B96-4C63-8C77-63D4B3F89ADC}" type="slidenum">
              <a:rPr lang="fr-FR" smtClean="0"/>
              <a:t>‹N°›</a:t>
            </a:fld>
            <a:endParaRPr lang="fr-FR"/>
          </a:p>
        </p:txBody>
      </p:sp>
    </p:spTree>
    <p:extLst>
      <p:ext uri="{BB962C8B-B14F-4D97-AF65-F5344CB8AC3E}">
        <p14:creationId xmlns:p14="http://schemas.microsoft.com/office/powerpoint/2010/main" val="1225903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98102EB-2F46-4550-8E38-2445A7C823F7}" type="datetime1">
              <a:rPr lang="fr-FR" smtClean="0"/>
              <a:t>10/09/2025</a:t>
            </a:fld>
            <a:endParaRPr lang="fr-FR"/>
          </a:p>
        </p:txBody>
      </p:sp>
      <p:sp>
        <p:nvSpPr>
          <p:cNvPr id="5" name="Footer Placeholder 4"/>
          <p:cNvSpPr>
            <a:spLocks noGrp="1"/>
          </p:cNvSpPr>
          <p:nvPr>
            <p:ph type="ftr" sz="quarter" idx="11"/>
          </p:nvPr>
        </p:nvSpPr>
        <p:spPr/>
        <p:txBody>
          <a:bodyPr/>
          <a:lstStyle/>
          <a:p>
            <a:r>
              <a:rPr lang="fr-FR"/>
              <a:t>Bulletin municipal / septembre 2025</a:t>
            </a:r>
          </a:p>
        </p:txBody>
      </p:sp>
      <p:sp>
        <p:nvSpPr>
          <p:cNvPr id="6" name="Slide Number Placeholder 5"/>
          <p:cNvSpPr>
            <a:spLocks noGrp="1"/>
          </p:cNvSpPr>
          <p:nvPr>
            <p:ph type="sldNum" sz="quarter" idx="12"/>
          </p:nvPr>
        </p:nvSpPr>
        <p:spPr/>
        <p:txBody>
          <a:bodyPr/>
          <a:lstStyle/>
          <a:p>
            <a:fld id="{BE9B5FA4-89F7-4BC1-B6B1-D5529FDE714B}" type="slidenum">
              <a:rPr lang="fr-FR" smtClean="0"/>
              <a:t>‹N°›</a:t>
            </a:fld>
            <a:endParaRPr lang="fr-FR"/>
          </a:p>
        </p:txBody>
      </p:sp>
    </p:spTree>
    <p:extLst>
      <p:ext uri="{BB962C8B-B14F-4D97-AF65-F5344CB8AC3E}">
        <p14:creationId xmlns:p14="http://schemas.microsoft.com/office/powerpoint/2010/main" val="2875869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814D8C5-970D-4803-9284-0A457E473F9B}" type="datetime1">
              <a:rPr lang="fr-FR" smtClean="0"/>
              <a:t>10/09/2025</a:t>
            </a:fld>
            <a:endParaRPr lang="fr-FR"/>
          </a:p>
        </p:txBody>
      </p:sp>
      <p:sp>
        <p:nvSpPr>
          <p:cNvPr id="5" name="Footer Placeholder 4"/>
          <p:cNvSpPr>
            <a:spLocks noGrp="1"/>
          </p:cNvSpPr>
          <p:nvPr>
            <p:ph type="ftr" sz="quarter" idx="11"/>
          </p:nvPr>
        </p:nvSpPr>
        <p:spPr/>
        <p:txBody>
          <a:bodyPr/>
          <a:lstStyle/>
          <a:p>
            <a:r>
              <a:rPr lang="fr-FR"/>
              <a:t>Bulletin municipal / septembre 2025</a:t>
            </a:r>
          </a:p>
        </p:txBody>
      </p:sp>
      <p:sp>
        <p:nvSpPr>
          <p:cNvPr id="6" name="Slide Number Placeholder 5"/>
          <p:cNvSpPr>
            <a:spLocks noGrp="1"/>
          </p:cNvSpPr>
          <p:nvPr>
            <p:ph type="sldNum" sz="quarter" idx="12"/>
          </p:nvPr>
        </p:nvSpPr>
        <p:spPr/>
        <p:txBody>
          <a:bodyPr/>
          <a:lstStyle/>
          <a:p>
            <a:fld id="{BE9B5FA4-89F7-4BC1-B6B1-D5529FDE714B}" type="slidenum">
              <a:rPr lang="fr-FR" smtClean="0"/>
              <a:t>‹N°›</a:t>
            </a:fld>
            <a:endParaRPr lang="fr-FR"/>
          </a:p>
        </p:txBody>
      </p:sp>
    </p:spTree>
    <p:extLst>
      <p:ext uri="{BB962C8B-B14F-4D97-AF65-F5344CB8AC3E}">
        <p14:creationId xmlns:p14="http://schemas.microsoft.com/office/powerpoint/2010/main" val="80715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ABC55BE-13DB-474F-BBB8-97AC6733274F}" type="datetime1">
              <a:rPr lang="fr-FR" smtClean="0"/>
              <a:t>10/09/2025</a:t>
            </a:fld>
            <a:endParaRPr lang="fr-FR"/>
          </a:p>
        </p:txBody>
      </p:sp>
      <p:sp>
        <p:nvSpPr>
          <p:cNvPr id="5" name="Footer Placeholder 4"/>
          <p:cNvSpPr>
            <a:spLocks noGrp="1"/>
          </p:cNvSpPr>
          <p:nvPr>
            <p:ph type="ftr" sz="quarter" idx="11"/>
          </p:nvPr>
        </p:nvSpPr>
        <p:spPr/>
        <p:txBody>
          <a:bodyPr/>
          <a:lstStyle/>
          <a:p>
            <a:r>
              <a:rPr lang="fr-FR"/>
              <a:t>Bulletin municipal / septembre 2025</a:t>
            </a:r>
          </a:p>
        </p:txBody>
      </p:sp>
      <p:sp>
        <p:nvSpPr>
          <p:cNvPr id="6" name="Slide Number Placeholder 5"/>
          <p:cNvSpPr>
            <a:spLocks noGrp="1"/>
          </p:cNvSpPr>
          <p:nvPr>
            <p:ph type="sldNum" sz="quarter" idx="12"/>
          </p:nvPr>
        </p:nvSpPr>
        <p:spPr/>
        <p:txBody>
          <a:bodyPr/>
          <a:lstStyle/>
          <a:p>
            <a:fld id="{BE9B5FA4-89F7-4BC1-B6B1-D5529FDE714B}" type="slidenum">
              <a:rPr lang="fr-FR" smtClean="0"/>
              <a:t>‹N°›</a:t>
            </a:fld>
            <a:endParaRPr lang="fr-FR"/>
          </a:p>
        </p:txBody>
      </p:sp>
    </p:spTree>
    <p:extLst>
      <p:ext uri="{BB962C8B-B14F-4D97-AF65-F5344CB8AC3E}">
        <p14:creationId xmlns:p14="http://schemas.microsoft.com/office/powerpoint/2010/main" val="3481415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E04C5D6-B51C-4AD5-AF1E-CA0415FF7A96}" type="datetime1">
              <a:rPr lang="fr-FR" smtClean="0"/>
              <a:t>10/09/2025</a:t>
            </a:fld>
            <a:endParaRPr lang="fr-FR"/>
          </a:p>
        </p:txBody>
      </p:sp>
      <p:sp>
        <p:nvSpPr>
          <p:cNvPr id="5" name="Footer Placeholder 4"/>
          <p:cNvSpPr>
            <a:spLocks noGrp="1"/>
          </p:cNvSpPr>
          <p:nvPr>
            <p:ph type="ftr" sz="quarter" idx="11"/>
          </p:nvPr>
        </p:nvSpPr>
        <p:spPr/>
        <p:txBody>
          <a:bodyPr/>
          <a:lstStyle/>
          <a:p>
            <a:r>
              <a:rPr lang="fr-FR"/>
              <a:t>Bulletin municipal / septembre 2025</a:t>
            </a:r>
          </a:p>
        </p:txBody>
      </p:sp>
      <p:sp>
        <p:nvSpPr>
          <p:cNvPr id="6" name="Slide Number Placeholder 5"/>
          <p:cNvSpPr>
            <a:spLocks noGrp="1"/>
          </p:cNvSpPr>
          <p:nvPr>
            <p:ph type="sldNum" sz="quarter" idx="12"/>
          </p:nvPr>
        </p:nvSpPr>
        <p:spPr/>
        <p:txBody>
          <a:bodyPr/>
          <a:lstStyle/>
          <a:p>
            <a:fld id="{BE9B5FA4-89F7-4BC1-B6B1-D5529FDE714B}" type="slidenum">
              <a:rPr lang="fr-FR" smtClean="0"/>
              <a:t>‹N°›</a:t>
            </a:fld>
            <a:endParaRPr lang="fr-FR"/>
          </a:p>
        </p:txBody>
      </p:sp>
    </p:spTree>
    <p:extLst>
      <p:ext uri="{BB962C8B-B14F-4D97-AF65-F5344CB8AC3E}">
        <p14:creationId xmlns:p14="http://schemas.microsoft.com/office/powerpoint/2010/main" val="467599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EDCCD79D-6967-4BEF-B6ED-53B2AC2889CA}" type="datetime1">
              <a:rPr lang="fr-FR" smtClean="0"/>
              <a:t>10/09/2025</a:t>
            </a:fld>
            <a:endParaRPr lang="fr-FR"/>
          </a:p>
        </p:txBody>
      </p:sp>
      <p:sp>
        <p:nvSpPr>
          <p:cNvPr id="5" name="Footer Placeholder 4"/>
          <p:cNvSpPr>
            <a:spLocks noGrp="1"/>
          </p:cNvSpPr>
          <p:nvPr>
            <p:ph type="ftr" sz="quarter" idx="11"/>
          </p:nvPr>
        </p:nvSpPr>
        <p:spPr/>
        <p:txBody>
          <a:bodyPr/>
          <a:lstStyle/>
          <a:p>
            <a:r>
              <a:rPr lang="fr-FR"/>
              <a:t>Bulletin municipal / septembre 2025</a:t>
            </a:r>
          </a:p>
        </p:txBody>
      </p:sp>
      <p:sp>
        <p:nvSpPr>
          <p:cNvPr id="6" name="Slide Number Placeholder 5"/>
          <p:cNvSpPr>
            <a:spLocks noGrp="1"/>
          </p:cNvSpPr>
          <p:nvPr>
            <p:ph type="sldNum" sz="quarter" idx="12"/>
          </p:nvPr>
        </p:nvSpPr>
        <p:spPr/>
        <p:txBody>
          <a:bodyPr/>
          <a:lstStyle/>
          <a:p>
            <a:fld id="{BE9B5FA4-89F7-4BC1-B6B1-D5529FDE714B}" type="slidenum">
              <a:rPr lang="fr-FR" smtClean="0"/>
              <a:t>‹N°›</a:t>
            </a:fld>
            <a:endParaRPr lang="fr-FR"/>
          </a:p>
        </p:txBody>
      </p:sp>
    </p:spTree>
    <p:extLst>
      <p:ext uri="{BB962C8B-B14F-4D97-AF65-F5344CB8AC3E}">
        <p14:creationId xmlns:p14="http://schemas.microsoft.com/office/powerpoint/2010/main" val="863990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2352FAA-DDD5-4EA6-AC7F-DE5D1CB9B6F0}" type="datetime1">
              <a:rPr lang="fr-FR" smtClean="0"/>
              <a:t>10/09/2025</a:t>
            </a:fld>
            <a:endParaRPr lang="fr-FR"/>
          </a:p>
        </p:txBody>
      </p:sp>
      <p:sp>
        <p:nvSpPr>
          <p:cNvPr id="6" name="Footer Placeholder 5"/>
          <p:cNvSpPr>
            <a:spLocks noGrp="1"/>
          </p:cNvSpPr>
          <p:nvPr>
            <p:ph type="ftr" sz="quarter" idx="11"/>
          </p:nvPr>
        </p:nvSpPr>
        <p:spPr/>
        <p:txBody>
          <a:bodyPr/>
          <a:lstStyle/>
          <a:p>
            <a:r>
              <a:rPr lang="fr-FR"/>
              <a:t>Bulletin municipal / septembre 2025</a:t>
            </a:r>
          </a:p>
        </p:txBody>
      </p:sp>
      <p:sp>
        <p:nvSpPr>
          <p:cNvPr id="7" name="Slide Number Placeholder 6"/>
          <p:cNvSpPr>
            <a:spLocks noGrp="1"/>
          </p:cNvSpPr>
          <p:nvPr>
            <p:ph type="sldNum" sz="quarter" idx="12"/>
          </p:nvPr>
        </p:nvSpPr>
        <p:spPr/>
        <p:txBody>
          <a:bodyPr/>
          <a:lstStyle/>
          <a:p>
            <a:fld id="{BE9B5FA4-89F7-4BC1-B6B1-D5529FDE714B}" type="slidenum">
              <a:rPr lang="fr-FR" smtClean="0"/>
              <a:t>‹N°›</a:t>
            </a:fld>
            <a:endParaRPr lang="fr-FR"/>
          </a:p>
        </p:txBody>
      </p:sp>
    </p:spTree>
    <p:extLst>
      <p:ext uri="{BB962C8B-B14F-4D97-AF65-F5344CB8AC3E}">
        <p14:creationId xmlns:p14="http://schemas.microsoft.com/office/powerpoint/2010/main" val="3692976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DED6DE4-9F1C-413F-97B3-9A101CBFCDF0}" type="datetime1">
              <a:rPr lang="fr-FR" smtClean="0"/>
              <a:t>10/09/2025</a:t>
            </a:fld>
            <a:endParaRPr lang="fr-FR"/>
          </a:p>
        </p:txBody>
      </p:sp>
      <p:sp>
        <p:nvSpPr>
          <p:cNvPr id="8" name="Footer Placeholder 7"/>
          <p:cNvSpPr>
            <a:spLocks noGrp="1"/>
          </p:cNvSpPr>
          <p:nvPr>
            <p:ph type="ftr" sz="quarter" idx="11"/>
          </p:nvPr>
        </p:nvSpPr>
        <p:spPr/>
        <p:txBody>
          <a:bodyPr/>
          <a:lstStyle/>
          <a:p>
            <a:r>
              <a:rPr lang="fr-FR"/>
              <a:t>Bulletin municipal / septembre 2025</a:t>
            </a:r>
          </a:p>
        </p:txBody>
      </p:sp>
      <p:sp>
        <p:nvSpPr>
          <p:cNvPr id="9" name="Slide Number Placeholder 8"/>
          <p:cNvSpPr>
            <a:spLocks noGrp="1"/>
          </p:cNvSpPr>
          <p:nvPr>
            <p:ph type="sldNum" sz="quarter" idx="12"/>
          </p:nvPr>
        </p:nvSpPr>
        <p:spPr/>
        <p:txBody>
          <a:bodyPr/>
          <a:lstStyle/>
          <a:p>
            <a:fld id="{BE9B5FA4-89F7-4BC1-B6B1-D5529FDE714B}" type="slidenum">
              <a:rPr lang="fr-FR" smtClean="0"/>
              <a:t>‹N°›</a:t>
            </a:fld>
            <a:endParaRPr lang="fr-FR"/>
          </a:p>
        </p:txBody>
      </p:sp>
    </p:spTree>
    <p:extLst>
      <p:ext uri="{BB962C8B-B14F-4D97-AF65-F5344CB8AC3E}">
        <p14:creationId xmlns:p14="http://schemas.microsoft.com/office/powerpoint/2010/main" val="1707522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86EFA4-D015-4F62-80B2-99EA3666FCB7}" type="datetime1">
              <a:rPr lang="fr-FR" smtClean="0"/>
              <a:t>10/09/2025</a:t>
            </a:fld>
            <a:endParaRPr lang="fr-FR"/>
          </a:p>
        </p:txBody>
      </p:sp>
      <p:sp>
        <p:nvSpPr>
          <p:cNvPr id="4" name="Footer Placeholder 3"/>
          <p:cNvSpPr>
            <a:spLocks noGrp="1"/>
          </p:cNvSpPr>
          <p:nvPr>
            <p:ph type="ftr" sz="quarter" idx="11"/>
          </p:nvPr>
        </p:nvSpPr>
        <p:spPr/>
        <p:txBody>
          <a:bodyPr/>
          <a:lstStyle/>
          <a:p>
            <a:r>
              <a:rPr lang="fr-FR"/>
              <a:t>Bulletin municipal / septembre 2025</a:t>
            </a:r>
          </a:p>
        </p:txBody>
      </p:sp>
      <p:sp>
        <p:nvSpPr>
          <p:cNvPr id="5" name="Slide Number Placeholder 4"/>
          <p:cNvSpPr>
            <a:spLocks noGrp="1"/>
          </p:cNvSpPr>
          <p:nvPr>
            <p:ph type="sldNum" sz="quarter" idx="12"/>
          </p:nvPr>
        </p:nvSpPr>
        <p:spPr/>
        <p:txBody>
          <a:bodyPr/>
          <a:lstStyle/>
          <a:p>
            <a:fld id="{BE9B5FA4-89F7-4BC1-B6B1-D5529FDE714B}" type="slidenum">
              <a:rPr lang="fr-FR" smtClean="0"/>
              <a:t>‹N°›</a:t>
            </a:fld>
            <a:endParaRPr lang="fr-FR"/>
          </a:p>
        </p:txBody>
      </p:sp>
    </p:spTree>
    <p:extLst>
      <p:ext uri="{BB962C8B-B14F-4D97-AF65-F5344CB8AC3E}">
        <p14:creationId xmlns:p14="http://schemas.microsoft.com/office/powerpoint/2010/main" val="1295719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22F72D-BA35-49AB-9936-AA4A850C0A1F}" type="datetime1">
              <a:rPr lang="fr-FR" smtClean="0"/>
              <a:t>10/09/2025</a:t>
            </a:fld>
            <a:endParaRPr lang="fr-FR"/>
          </a:p>
        </p:txBody>
      </p:sp>
      <p:sp>
        <p:nvSpPr>
          <p:cNvPr id="3" name="Footer Placeholder 2"/>
          <p:cNvSpPr>
            <a:spLocks noGrp="1"/>
          </p:cNvSpPr>
          <p:nvPr>
            <p:ph type="ftr" sz="quarter" idx="11"/>
          </p:nvPr>
        </p:nvSpPr>
        <p:spPr/>
        <p:txBody>
          <a:bodyPr/>
          <a:lstStyle/>
          <a:p>
            <a:r>
              <a:rPr lang="fr-FR"/>
              <a:t>Bulletin municipal / septembre 2025</a:t>
            </a:r>
          </a:p>
        </p:txBody>
      </p:sp>
      <p:sp>
        <p:nvSpPr>
          <p:cNvPr id="4" name="Slide Number Placeholder 3"/>
          <p:cNvSpPr>
            <a:spLocks noGrp="1"/>
          </p:cNvSpPr>
          <p:nvPr>
            <p:ph type="sldNum" sz="quarter" idx="12"/>
          </p:nvPr>
        </p:nvSpPr>
        <p:spPr/>
        <p:txBody>
          <a:bodyPr/>
          <a:lstStyle/>
          <a:p>
            <a:fld id="{BE9B5FA4-89F7-4BC1-B6B1-D5529FDE714B}" type="slidenum">
              <a:rPr lang="fr-FR" smtClean="0"/>
              <a:t>‹N°›</a:t>
            </a:fld>
            <a:endParaRPr lang="fr-FR"/>
          </a:p>
        </p:txBody>
      </p:sp>
    </p:spTree>
    <p:extLst>
      <p:ext uri="{BB962C8B-B14F-4D97-AF65-F5344CB8AC3E}">
        <p14:creationId xmlns:p14="http://schemas.microsoft.com/office/powerpoint/2010/main" val="50306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Date Placeholder 4"/>
          <p:cNvSpPr>
            <a:spLocks noGrp="1"/>
          </p:cNvSpPr>
          <p:nvPr>
            <p:ph type="dt" sz="half" idx="10"/>
          </p:nvPr>
        </p:nvSpPr>
        <p:spPr/>
        <p:txBody>
          <a:bodyPr/>
          <a:lstStyle/>
          <a:p>
            <a:fld id="{9891F84F-FB59-44A8-87F8-80BCD6B5AC99}" type="datetime1">
              <a:rPr lang="fr-FR" smtClean="0"/>
              <a:t>10/09/2025</a:t>
            </a:fld>
            <a:endParaRPr lang="fr-FR"/>
          </a:p>
        </p:txBody>
      </p:sp>
      <p:sp>
        <p:nvSpPr>
          <p:cNvPr id="6" name="Footer Placeholder 5"/>
          <p:cNvSpPr>
            <a:spLocks noGrp="1"/>
          </p:cNvSpPr>
          <p:nvPr>
            <p:ph type="ftr" sz="quarter" idx="11"/>
          </p:nvPr>
        </p:nvSpPr>
        <p:spPr/>
        <p:txBody>
          <a:bodyPr/>
          <a:lstStyle/>
          <a:p>
            <a:r>
              <a:rPr lang="fr-FR"/>
              <a:t>Bulletin municipal / septembre 2025</a:t>
            </a:r>
          </a:p>
        </p:txBody>
      </p:sp>
      <p:sp>
        <p:nvSpPr>
          <p:cNvPr id="7" name="Slide Number Placeholder 6"/>
          <p:cNvSpPr>
            <a:spLocks noGrp="1"/>
          </p:cNvSpPr>
          <p:nvPr>
            <p:ph type="sldNum" sz="quarter" idx="12"/>
          </p:nvPr>
        </p:nvSpPr>
        <p:spPr/>
        <p:txBody>
          <a:bodyPr/>
          <a:lstStyle/>
          <a:p>
            <a:fld id="{BE9B5FA4-89F7-4BC1-B6B1-D5529FDE714B}" type="slidenum">
              <a:rPr lang="fr-FR" smtClean="0"/>
              <a:t>‹N°›</a:t>
            </a:fld>
            <a:endParaRPr lang="fr-FR"/>
          </a:p>
        </p:txBody>
      </p:sp>
    </p:spTree>
    <p:extLst>
      <p:ext uri="{BB962C8B-B14F-4D97-AF65-F5344CB8AC3E}">
        <p14:creationId xmlns:p14="http://schemas.microsoft.com/office/powerpoint/2010/main" val="1361729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Date Placeholder 4"/>
          <p:cNvSpPr>
            <a:spLocks noGrp="1"/>
          </p:cNvSpPr>
          <p:nvPr>
            <p:ph type="dt" sz="half" idx="10"/>
          </p:nvPr>
        </p:nvSpPr>
        <p:spPr/>
        <p:txBody>
          <a:bodyPr/>
          <a:lstStyle/>
          <a:p>
            <a:fld id="{69EF4A5E-5309-4BAF-82D4-04137AC4CC9A}" type="datetime1">
              <a:rPr lang="fr-FR" smtClean="0"/>
              <a:t>10/09/2025</a:t>
            </a:fld>
            <a:endParaRPr lang="fr-FR"/>
          </a:p>
        </p:txBody>
      </p:sp>
      <p:sp>
        <p:nvSpPr>
          <p:cNvPr id="6" name="Footer Placeholder 5"/>
          <p:cNvSpPr>
            <a:spLocks noGrp="1"/>
          </p:cNvSpPr>
          <p:nvPr>
            <p:ph type="ftr" sz="quarter" idx="11"/>
          </p:nvPr>
        </p:nvSpPr>
        <p:spPr/>
        <p:txBody>
          <a:bodyPr/>
          <a:lstStyle/>
          <a:p>
            <a:r>
              <a:rPr lang="fr-FR"/>
              <a:t>Bulletin municipal / septembre 2025</a:t>
            </a:r>
          </a:p>
        </p:txBody>
      </p:sp>
      <p:sp>
        <p:nvSpPr>
          <p:cNvPr id="7" name="Slide Number Placeholder 6"/>
          <p:cNvSpPr>
            <a:spLocks noGrp="1"/>
          </p:cNvSpPr>
          <p:nvPr>
            <p:ph type="sldNum" sz="quarter" idx="12"/>
          </p:nvPr>
        </p:nvSpPr>
        <p:spPr/>
        <p:txBody>
          <a:bodyPr/>
          <a:lstStyle/>
          <a:p>
            <a:fld id="{BE9B5FA4-89F7-4BC1-B6B1-D5529FDE714B}" type="slidenum">
              <a:rPr lang="fr-FR" smtClean="0"/>
              <a:t>‹N°›</a:t>
            </a:fld>
            <a:endParaRPr lang="fr-FR"/>
          </a:p>
        </p:txBody>
      </p:sp>
    </p:spTree>
    <p:extLst>
      <p:ext uri="{BB962C8B-B14F-4D97-AF65-F5344CB8AC3E}">
        <p14:creationId xmlns:p14="http://schemas.microsoft.com/office/powerpoint/2010/main" val="3365905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C5FB05E1-FD2E-4957-9ACE-EAA7E547F157}" type="datetime1">
              <a:rPr lang="fr-FR" smtClean="0"/>
              <a:t>10/09/2025</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a:t>Bulletin municipal / septembre 2025</a:t>
            </a: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BE9B5FA4-89F7-4BC1-B6B1-D5529FDE714B}" type="slidenum">
              <a:rPr lang="fr-FR" smtClean="0"/>
              <a:t>‹N°›</a:t>
            </a:fld>
            <a:endParaRPr lang="fr-FR"/>
          </a:p>
        </p:txBody>
      </p:sp>
    </p:spTree>
    <p:extLst>
      <p:ext uri="{BB962C8B-B14F-4D97-AF65-F5344CB8AC3E}">
        <p14:creationId xmlns:p14="http://schemas.microsoft.com/office/powerpoint/2010/main" val="2123801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mailto:mediatheque@lapoutroie.fr" TargetMode="Externa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hyperlink" Target="mailto:mediatheque@lapoutroie.fr" TargetMode="External"/><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hyperlink" Target="mailto:mediatheque@lapoutroie.f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mailto:gilles.petitdemange@orange.fr"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facebook.com/BUSEN.KENDO.LAPOUTROIE" TargetMode="External"/><Relationship Id="rId7" Type="http://schemas.openxmlformats.org/officeDocument/2006/relationships/image" Target="../media/image47.jpeg"/><Relationship Id="rId2" Type="http://schemas.openxmlformats.org/officeDocument/2006/relationships/hyperlink" Target="https://cnkendo-dr.com/" TargetMode="Externa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hyperlink" Target="https://www.terreetsentiers.f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hyperlink" Target="https://www.service-dechets-ccvk.fr/dechets-ccvk/tri-decheteries-collectes/tri-park.htm" TargetMode="External"/><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www.association-arame.fr/"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www.service-dechets-ccvk.fr/aide-a-l-achat-d-une-solution-de-compostage-individuel.htm" TargetMode="External"/><Relationship Id="rId7" Type="http://schemas.openxmlformats.org/officeDocument/2006/relationships/hyperlink" Target="https://www.service-dechets-ccvk.fr/dechets/collecte/tarifs-facturation-paiement.htm" TargetMode="External"/><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hyperlink" Target="https://www.service-dechets-ccvk.fr/dechets/tri-selectif/notice-montage-composteurs_stveco.pdf" TargetMode="External"/><Relationship Id="rId5" Type="http://schemas.openxmlformats.org/officeDocument/2006/relationships/image" Target="../media/image66.jpeg"/><Relationship Id="rId4" Type="http://schemas.openxmlformats.org/officeDocument/2006/relationships/hyperlink" Target="https://service-dechets-ccvk.fr/aide-a-l-achat-d-une-solution-de-compostage-individuel.ht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s://pixabay.com/fr/labyrinthe-activit%C3%A9s-pour-les-enfants-1878399/" TargetMode="External"/><Relationship Id="rId7" Type="http://schemas.openxmlformats.org/officeDocument/2006/relationships/hyperlink" Target="https://pixnio.com/fr/media/main-dans-la-main-bijoux-mains-bague-de-mariage-mariage" TargetMode="External"/><Relationship Id="rId2" Type="http://schemas.openxmlformats.org/officeDocument/2006/relationships/image" Target="../media/image72.jpg"/><Relationship Id="rId1" Type="http://schemas.openxmlformats.org/officeDocument/2006/relationships/slideLayout" Target="../slideLayouts/slideLayout7.xml"/><Relationship Id="rId6" Type="http://schemas.openxmlformats.org/officeDocument/2006/relationships/image" Target="../media/image74.jpg"/><Relationship Id="rId5" Type="http://schemas.openxmlformats.org/officeDocument/2006/relationships/hyperlink" Target="https://pxhere.com/fr/photo/551448" TargetMode="External"/><Relationship Id="rId4" Type="http://schemas.openxmlformats.org/officeDocument/2006/relationships/image" Target="../media/image73.jpg"/></Relationships>
</file>

<file path=ppt/slides/_rels/slide26.xml.rels><?xml version="1.0" encoding="UTF-8" standalone="yes"?>
<Relationships xmlns="http://schemas.openxmlformats.org/package/2006/relationships"><Relationship Id="rId3" Type="http://schemas.openxmlformats.org/officeDocument/2006/relationships/hyperlink" Target="http://www.lapoutroie.fr/" TargetMode="External"/><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hyperlink" Target="https://pxhere.com/fr/photo/612516" TargetMode="External"/><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registre-dematerialise.fr/6537/" TargetMode="Externa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hyperlink" Target="http://www.etoile-alsacienne.f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33D6A5CF-1CC2-6A9A-86DF-9015F9BDA3FA}"/>
              </a:ext>
            </a:extLst>
          </p:cNvPr>
          <p:cNvGrpSpPr/>
          <p:nvPr/>
        </p:nvGrpSpPr>
        <p:grpSpPr>
          <a:xfrm>
            <a:off x="484764" y="505326"/>
            <a:ext cx="5952131" cy="9004037"/>
            <a:chOff x="484764" y="505326"/>
            <a:chExt cx="5952131" cy="9004037"/>
          </a:xfrm>
        </p:grpSpPr>
        <p:sp>
          <p:nvSpPr>
            <p:cNvPr id="4" name="ZoneTexte 3">
              <a:extLst>
                <a:ext uri="{FF2B5EF4-FFF2-40B4-BE49-F238E27FC236}">
                  <a16:creationId xmlns:a16="http://schemas.microsoft.com/office/drawing/2014/main" id="{F828FF73-90F9-CC54-958B-489B489D43A8}"/>
                </a:ext>
              </a:extLst>
            </p:cNvPr>
            <p:cNvSpPr txBox="1"/>
            <p:nvPr/>
          </p:nvSpPr>
          <p:spPr>
            <a:xfrm>
              <a:off x="484764" y="505326"/>
              <a:ext cx="5952131" cy="430887"/>
            </a:xfrm>
            <a:prstGeom prst="rect">
              <a:avLst/>
            </a:prstGeom>
            <a:noFill/>
          </p:spPr>
          <p:txBody>
            <a:bodyPr wrap="square" rtlCol="0">
              <a:spAutoFit/>
            </a:bodyPr>
            <a:lstStyle/>
            <a:p>
              <a:r>
                <a:rPr lang="fr-FR" sz="2200" b="1" dirty="0">
                  <a:solidFill>
                    <a:srgbClr val="0070C0"/>
                  </a:solidFill>
                </a:rPr>
                <a:t>Bulletin municipal de LAPOUTROIE HACHIMETTE</a:t>
              </a:r>
            </a:p>
          </p:txBody>
        </p:sp>
        <p:sp>
          <p:nvSpPr>
            <p:cNvPr id="5" name="ZoneTexte 4">
              <a:extLst>
                <a:ext uri="{FF2B5EF4-FFF2-40B4-BE49-F238E27FC236}">
                  <a16:creationId xmlns:a16="http://schemas.microsoft.com/office/drawing/2014/main" id="{F98A5A5C-9EC4-E255-32A9-44F87266083A}"/>
                </a:ext>
              </a:extLst>
            </p:cNvPr>
            <p:cNvSpPr txBox="1"/>
            <p:nvPr/>
          </p:nvSpPr>
          <p:spPr>
            <a:xfrm>
              <a:off x="488394" y="850541"/>
              <a:ext cx="1333582" cy="253916"/>
            </a:xfrm>
            <a:prstGeom prst="rect">
              <a:avLst/>
            </a:prstGeom>
            <a:noFill/>
          </p:spPr>
          <p:txBody>
            <a:bodyPr wrap="square" rtlCol="0">
              <a:spAutoFit/>
            </a:bodyPr>
            <a:lstStyle/>
            <a:p>
              <a:r>
                <a:rPr lang="fr-FR" sz="1050" b="1" dirty="0">
                  <a:solidFill>
                    <a:schemeClr val="accent6"/>
                  </a:solidFill>
                </a:rPr>
                <a:t>Septembre 2025</a:t>
              </a:r>
            </a:p>
          </p:txBody>
        </p:sp>
        <p:sp>
          <p:nvSpPr>
            <p:cNvPr id="3" name="ZoneTexte 2">
              <a:extLst>
                <a:ext uri="{FF2B5EF4-FFF2-40B4-BE49-F238E27FC236}">
                  <a16:creationId xmlns:a16="http://schemas.microsoft.com/office/drawing/2014/main" id="{B245361B-2B99-5707-46EA-11D3B98BF855}"/>
                </a:ext>
              </a:extLst>
            </p:cNvPr>
            <p:cNvSpPr txBox="1"/>
            <p:nvPr/>
          </p:nvSpPr>
          <p:spPr>
            <a:xfrm>
              <a:off x="1821976" y="3363942"/>
              <a:ext cx="4614919" cy="246221"/>
            </a:xfrm>
            <a:prstGeom prst="rect">
              <a:avLst/>
            </a:prstGeom>
            <a:noFill/>
          </p:spPr>
          <p:txBody>
            <a:bodyPr wrap="square">
              <a:spAutoFit/>
            </a:bodyPr>
            <a:lstStyle/>
            <a:p>
              <a:pPr algn="just">
                <a:buNone/>
              </a:pPr>
              <a:r>
                <a:rPr lang="fr-FR" sz="1000" dirty="0">
                  <a:effectLst/>
                  <a:ea typeface="Calibri" panose="020F0502020204030204" pitchFamily="34" charset="0"/>
                  <a:cs typeface="Aptos" panose="020B0004020202020204" pitchFamily="34" charset="0"/>
                </a:rPr>
                <a:t>.</a:t>
              </a:r>
            </a:p>
          </p:txBody>
        </p:sp>
        <p:sp>
          <p:nvSpPr>
            <p:cNvPr id="7" name="ZoneTexte 6">
              <a:extLst>
                <a:ext uri="{FF2B5EF4-FFF2-40B4-BE49-F238E27FC236}">
                  <a16:creationId xmlns:a16="http://schemas.microsoft.com/office/drawing/2014/main" id="{B834C054-0F44-7633-697A-BCF901E55DDB}"/>
                </a:ext>
              </a:extLst>
            </p:cNvPr>
            <p:cNvSpPr txBox="1"/>
            <p:nvPr/>
          </p:nvSpPr>
          <p:spPr>
            <a:xfrm>
              <a:off x="559557" y="3595623"/>
              <a:ext cx="5738885" cy="5487143"/>
            </a:xfrm>
            <a:prstGeom prst="rect">
              <a:avLst/>
            </a:prstGeom>
            <a:noFill/>
          </p:spPr>
          <p:txBody>
            <a:bodyPr wrap="square">
              <a:spAutoFit/>
            </a:bodyPr>
            <a:lstStyle/>
            <a:p>
              <a:pPr algn="just">
                <a:lnSpc>
                  <a:spcPct val="107000"/>
                </a:lnSpc>
                <a:spcAft>
                  <a:spcPts val="800"/>
                </a:spcAft>
                <a:buNone/>
              </a:pPr>
              <a:r>
                <a:rPr lang="fr-FR" sz="1200" b="1" dirty="0">
                  <a:latin typeface="Calibri" panose="020F0502020204030204" pitchFamily="34" charset="0"/>
                  <a:ea typeface="Calibri" panose="020F0502020204030204" pitchFamily="34" charset="0"/>
                  <a:cs typeface="Times New Roman" panose="02020603050405020304" pitchFamily="18" charset="0"/>
                </a:rPr>
                <a:t>Un mois de septembre qui se vit traditionnellement au rythme de la rentrée.</a:t>
              </a:r>
            </a:p>
            <a:p>
              <a:pPr algn="just">
                <a:lnSpc>
                  <a:spcPct val="107000"/>
                </a:lnSpc>
                <a:spcAft>
                  <a:spcPts val="800"/>
                </a:spcAft>
                <a:buNone/>
              </a:pPr>
              <a:r>
                <a:rPr lang="fr-FR" sz="1000" dirty="0">
                  <a:effectLst/>
                  <a:latin typeface="Calibri" panose="020F0502020204030204" pitchFamily="34" charset="0"/>
                  <a:ea typeface="Calibri" panose="020F0502020204030204" pitchFamily="34" charset="0"/>
                  <a:cs typeface="Times New Roman" panose="02020603050405020304" pitchFamily="18" charset="0"/>
                </a:rPr>
                <a:t>Où l’on voit les enfants accompagnés de leurs cartables sur le chemin de l’école. A Lapoutroie, comme </a:t>
              </a:r>
              <a:r>
                <a:rPr lang="fr-FR" sz="1000" dirty="0">
                  <a:latin typeface="Calibri" panose="020F0502020204030204" pitchFamily="34" charset="0"/>
                  <a:ea typeface="Calibri" panose="020F0502020204030204" pitchFamily="34" charset="0"/>
                  <a:cs typeface="Times New Roman" panose="02020603050405020304" pitchFamily="18" charset="0"/>
                </a:rPr>
                <a:t>dans beaucoup d’autres communes, le nombre d’enfants scolarisés diminue… cela a un impact sur le nombre de classes que le rectorat laisse ouvert, sur la répartition de ces enfants dans ces classes, et sur le travail même des enseignants avec par exemple une maternelle à 3 niveaux. Les enfants restent un des signes forts de la vitalité d’un village.</a:t>
              </a:r>
            </a:p>
            <a:p>
              <a:pPr algn="just">
                <a:lnSpc>
                  <a:spcPct val="107000"/>
                </a:lnSpc>
                <a:spcAft>
                  <a:spcPts val="800"/>
                </a:spcAft>
                <a:buNone/>
              </a:pPr>
              <a:r>
                <a:rPr lang="fr-FR" sz="1000" dirty="0">
                  <a:latin typeface="Calibri" panose="020F0502020204030204" pitchFamily="34" charset="0"/>
                  <a:ea typeface="Calibri" panose="020F0502020204030204" pitchFamily="34" charset="0"/>
                  <a:cs typeface="Times New Roman" panose="02020603050405020304" pitchFamily="18" charset="0"/>
                </a:rPr>
                <a:t>Un autre signe, ce sont ses commerces. La pharmacie a été déplacée à Orbey mais d’autres commerces restent présents, se sont agrandis dernièrement, s’embellissent, apportent de nouveaux services, se renouvellent. Nous sommes heureux de trouver chez nous ces commerces, et il nous appartient de leur apporter notre soutien en prenant (ou reprenant!) le chemin qui passe par chacun d’eux.</a:t>
              </a:r>
            </a:p>
            <a:p>
              <a:pPr algn="just">
                <a:lnSpc>
                  <a:spcPct val="107000"/>
                </a:lnSpc>
                <a:spcAft>
                  <a:spcPts val="800"/>
                </a:spcAft>
                <a:buNone/>
              </a:pPr>
              <a:r>
                <a:rPr lang="fr-FR" sz="1000" dirty="0">
                  <a:effectLst/>
                  <a:latin typeface="Calibri" panose="020F0502020204030204" pitchFamily="34" charset="0"/>
                  <a:ea typeface="Calibri" panose="020F0502020204030204" pitchFamily="34" charset="0"/>
                  <a:cs typeface="Times New Roman" panose="02020603050405020304" pitchFamily="18" charset="0"/>
                </a:rPr>
                <a:t>En septembre, c’est aussi la reprise des activités associatives. Dans ce numéro du </a:t>
              </a:r>
              <a:r>
                <a:rPr lang="fr-FR" sz="1000" dirty="0">
                  <a:latin typeface="Calibri" panose="020F0502020204030204" pitchFamily="34" charset="0"/>
                  <a:ea typeface="Calibri" panose="020F0502020204030204" pitchFamily="34" charset="0"/>
                  <a:cs typeface="Times New Roman" panose="02020603050405020304" pitchFamily="18" charset="0"/>
                </a:rPr>
                <a:t>Lien vous trouverez de multiples propositions, de pratiques sportives, d’activités de loisirs ou autre. N’hésitez pas à vous lancer et tester certaines de ces activités, pour en trouver une qui vous convienne. C’est une occasion de penser à soi tout en jouant la carte de la rencontre et tisser de nouveaux liens entre curieux et passionnés.</a:t>
              </a:r>
            </a:p>
            <a:p>
              <a:pPr algn="just">
                <a:lnSpc>
                  <a:spcPct val="107000"/>
                </a:lnSpc>
                <a:spcAft>
                  <a:spcPts val="800"/>
                </a:spcAft>
                <a:buNone/>
              </a:pPr>
              <a:r>
                <a:rPr lang="fr-FR" sz="1000" dirty="0">
                  <a:effectLst/>
                  <a:latin typeface="Calibri" panose="020F0502020204030204" pitchFamily="34" charset="0"/>
                  <a:ea typeface="Calibri" panose="020F0502020204030204" pitchFamily="34" charset="0"/>
                  <a:cs typeface="Times New Roman" panose="02020603050405020304" pitchFamily="18" charset="0"/>
                </a:rPr>
                <a:t>Les fêtes et les animations à Lapoutroie ne manquent pas dans les semaines à venir. Il y a le programme d’animations propre à la médiathèque, celui des journées du patrimoine, la soirée </a:t>
              </a:r>
              <a:r>
                <a:rPr lang="fr-FR" sz="1000" dirty="0" err="1">
                  <a:effectLst/>
                  <a:latin typeface="Calibri" panose="020F0502020204030204" pitchFamily="34" charset="0"/>
                  <a:ea typeface="Calibri" panose="020F0502020204030204" pitchFamily="34" charset="0"/>
                  <a:cs typeface="Times New Roman" panose="02020603050405020304" pitchFamily="18" charset="0"/>
                </a:rPr>
                <a:t>food</a:t>
              </a:r>
              <a:r>
                <a:rPr lang="fr-FR" sz="1000" dirty="0">
                  <a:effectLst/>
                  <a:latin typeface="Calibri" panose="020F0502020204030204" pitchFamily="34" charset="0"/>
                  <a:ea typeface="Calibri" panose="020F0502020204030204" pitchFamily="34" charset="0"/>
                  <a:cs typeface="Times New Roman" panose="02020603050405020304" pitchFamily="18" charset="0"/>
                </a:rPr>
                <a:t> trucks au parc Hélène Parmentier, le munster qui sera de nouveau à la fête, la marche rose de l’Amazone, les festivités d’</a:t>
              </a:r>
              <a:r>
                <a:rPr lang="fr-FR" sz="1000" dirty="0" err="1">
                  <a:effectLst/>
                  <a:latin typeface="Calibri" panose="020F0502020204030204" pitchFamily="34" charset="0"/>
                  <a:ea typeface="Calibri" panose="020F0502020204030204" pitchFamily="34" charset="0"/>
                  <a:cs typeface="Times New Roman" panose="02020603050405020304" pitchFamily="18" charset="0"/>
                </a:rPr>
                <a:t>Azilo</a:t>
              </a:r>
              <a:r>
                <a:rPr lang="fr-FR" sz="1000" dirty="0">
                  <a:effectLst/>
                  <a:latin typeface="Calibri" panose="020F0502020204030204" pitchFamily="34" charset="0"/>
                  <a:ea typeface="Calibri" panose="020F0502020204030204" pitchFamily="34" charset="0"/>
                  <a:cs typeface="Times New Roman" panose="02020603050405020304" pitchFamily="18" charset="0"/>
                </a:rPr>
                <a:t>… Autant de possibilités de vivre autrement notre village, de partager des moments de convivialité, de s’y rendre entre voisins ou avec des amis. Merci à ceux qui vont donner de leurs temps et de leur énergie pour nous offrir tous ces moments forts ! Un merci particul</a:t>
              </a:r>
              <a:r>
                <a:rPr lang="fr-FR" sz="1000" dirty="0">
                  <a:latin typeface="Calibri" panose="020F0502020204030204" pitchFamily="34" charset="0"/>
                  <a:ea typeface="Calibri" panose="020F0502020204030204" pitchFamily="34" charset="0"/>
                  <a:cs typeface="Times New Roman" panose="02020603050405020304" pitchFamily="18" charset="0"/>
                </a:rPr>
                <a:t>ier à l’ensemble des bénévoles qui les rendent possibles.</a:t>
              </a:r>
            </a:p>
            <a:p>
              <a:pPr algn="just">
                <a:lnSpc>
                  <a:spcPct val="107000"/>
                </a:lnSpc>
                <a:spcAft>
                  <a:spcPts val="800"/>
                </a:spcAft>
                <a:buNone/>
              </a:pPr>
              <a:r>
                <a:rPr lang="fr-FR" sz="1000" dirty="0">
                  <a:effectLst/>
                  <a:latin typeface="Calibri" panose="020F0502020204030204" pitchFamily="34" charset="0"/>
                  <a:ea typeface="Calibri" panose="020F0502020204030204" pitchFamily="34" charset="0"/>
                  <a:cs typeface="Times New Roman" panose="02020603050405020304" pitchFamily="18" charset="0"/>
                </a:rPr>
                <a:t>A</a:t>
              </a:r>
              <a:r>
                <a:rPr lang="fr-FR" sz="1000" dirty="0">
                  <a:latin typeface="Calibri" panose="020F0502020204030204" pitchFamily="34" charset="0"/>
                  <a:ea typeface="Calibri" panose="020F0502020204030204" pitchFamily="34" charset="0"/>
                  <a:cs typeface="Times New Roman" panose="02020603050405020304" pitchFamily="18" charset="0"/>
                </a:rPr>
                <a:t> l’approche de l’automne, prenons soins de nos enfants, de nos commerces. </a:t>
              </a:r>
            </a:p>
            <a:p>
              <a:pPr algn="just">
                <a:lnSpc>
                  <a:spcPct val="107000"/>
                </a:lnSpc>
                <a:spcAft>
                  <a:spcPts val="800"/>
                </a:spcAft>
                <a:buNone/>
              </a:pPr>
              <a:r>
                <a:rPr lang="fr-FR" sz="1000" dirty="0">
                  <a:latin typeface="Calibri" panose="020F0502020204030204" pitchFamily="34" charset="0"/>
                  <a:ea typeface="Calibri" panose="020F0502020204030204" pitchFamily="34" charset="0"/>
                  <a:cs typeface="Times New Roman" panose="02020603050405020304" pitchFamily="18" charset="0"/>
                </a:rPr>
                <a:t>Prenons soin de nous et tissons de nouveaux liens qui réchaufferont plus tard l’hiver.</a:t>
              </a:r>
            </a:p>
            <a:p>
              <a:pPr algn="just">
                <a:lnSpc>
                  <a:spcPct val="107000"/>
                </a:lnSpc>
                <a:spcAft>
                  <a:spcPts val="800"/>
                </a:spcAft>
                <a:buNone/>
              </a:pPr>
              <a:r>
                <a:rPr lang="fr-FR" sz="1000" dirty="0">
                  <a:effectLst/>
                  <a:latin typeface="Calibri" panose="020F0502020204030204" pitchFamily="34" charset="0"/>
                  <a:ea typeface="Calibri" panose="020F0502020204030204" pitchFamily="34" charset="0"/>
                  <a:cs typeface="Times New Roman" panose="02020603050405020304" pitchFamily="18" charset="0"/>
                </a:rPr>
                <a:t>Entre temps, laissons l’autom</a:t>
              </a:r>
              <a:r>
                <a:rPr lang="fr-FR" sz="1000" dirty="0">
                  <a:latin typeface="Calibri" panose="020F0502020204030204" pitchFamily="34" charset="0"/>
                  <a:ea typeface="Calibri" panose="020F0502020204030204" pitchFamily="34" charset="0"/>
                  <a:cs typeface="Times New Roman" panose="02020603050405020304" pitchFamily="18" charset="0"/>
                </a:rPr>
                <a:t>ne faire sa rentrée !</a:t>
              </a:r>
            </a:p>
            <a:p>
              <a:pPr algn="just">
                <a:lnSpc>
                  <a:spcPct val="107000"/>
                </a:lnSpc>
                <a:spcAft>
                  <a:spcPts val="800"/>
                </a:spcAft>
                <a:buNone/>
              </a:pP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buNone/>
              </a:pPr>
              <a:r>
                <a:rPr lang="fr-FR" sz="1000" dirty="0">
                  <a:latin typeface="Calibri" panose="020F0502020204030204" pitchFamily="34" charset="0"/>
                  <a:ea typeface="Calibri" panose="020F0502020204030204" pitchFamily="34" charset="0"/>
                  <a:cs typeface="Times New Roman" panose="02020603050405020304" pitchFamily="18" charset="0"/>
                </a:rPr>
                <a:t>Claude,</a:t>
              </a:r>
              <a:br>
                <a:rPr lang="fr-FR" sz="1000" dirty="0">
                  <a:latin typeface="Calibri" panose="020F0502020204030204" pitchFamily="34" charset="0"/>
                  <a:ea typeface="Calibri" panose="020F0502020204030204" pitchFamily="34" charset="0"/>
                  <a:cs typeface="Times New Roman" panose="02020603050405020304" pitchFamily="18" charset="0"/>
                </a:rPr>
              </a:br>
              <a:r>
                <a:rPr lang="fr-FR" sz="1000" dirty="0">
                  <a:latin typeface="Calibri" panose="020F0502020204030204" pitchFamily="34" charset="0"/>
                  <a:ea typeface="Calibri" panose="020F0502020204030204" pitchFamily="34" charset="0"/>
                  <a:cs typeface="Times New Roman" panose="02020603050405020304" pitchFamily="18" charset="0"/>
                </a:rPr>
                <a:t>pour l’équipe municipale.</a:t>
              </a:r>
            </a:p>
          </p:txBody>
        </p:sp>
        <p:pic>
          <p:nvPicPr>
            <p:cNvPr id="24" name="Image 23">
              <a:extLst>
                <a:ext uri="{FF2B5EF4-FFF2-40B4-BE49-F238E27FC236}">
                  <a16:creationId xmlns:a16="http://schemas.microsoft.com/office/drawing/2014/main" id="{2640D0AE-4F41-BF92-67FA-8DF4721D3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557" y="1086582"/>
              <a:ext cx="5738885" cy="1926294"/>
            </a:xfrm>
            <a:prstGeom prst="rect">
              <a:avLst/>
            </a:prstGeom>
          </p:spPr>
        </p:pic>
        <p:pic>
          <p:nvPicPr>
            <p:cNvPr id="32" name="Image 31">
              <a:extLst>
                <a:ext uri="{FF2B5EF4-FFF2-40B4-BE49-F238E27FC236}">
                  <a16:creationId xmlns:a16="http://schemas.microsoft.com/office/drawing/2014/main" id="{F0419F89-3113-81E4-54A2-F866EB0A9E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84764" y="3012876"/>
              <a:ext cx="1454163" cy="379746"/>
            </a:xfrm>
            <a:prstGeom prst="rect">
              <a:avLst/>
            </a:prstGeom>
          </p:spPr>
        </p:pic>
        <p:pic>
          <p:nvPicPr>
            <p:cNvPr id="33" name="Image 32">
              <a:extLst>
                <a:ext uri="{FF2B5EF4-FFF2-40B4-BE49-F238E27FC236}">
                  <a16:creationId xmlns:a16="http://schemas.microsoft.com/office/drawing/2014/main" id="{E1F793AD-659E-EBB1-CDA4-C8C46870F0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98920" y="3012876"/>
              <a:ext cx="1454163" cy="379746"/>
            </a:xfrm>
            <a:prstGeom prst="rect">
              <a:avLst/>
            </a:prstGeom>
          </p:spPr>
        </p:pic>
        <p:pic>
          <p:nvPicPr>
            <p:cNvPr id="34" name="Image 33">
              <a:extLst>
                <a:ext uri="{FF2B5EF4-FFF2-40B4-BE49-F238E27FC236}">
                  <a16:creationId xmlns:a16="http://schemas.microsoft.com/office/drawing/2014/main" id="{BFA1D6C4-1A62-DDCD-F90B-2C8B1E8368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295683" y="3012876"/>
              <a:ext cx="1454163" cy="379746"/>
            </a:xfrm>
            <a:prstGeom prst="rect">
              <a:avLst/>
            </a:prstGeom>
          </p:spPr>
        </p:pic>
        <p:pic>
          <p:nvPicPr>
            <p:cNvPr id="35" name="Image 34">
              <a:extLst>
                <a:ext uri="{FF2B5EF4-FFF2-40B4-BE49-F238E27FC236}">
                  <a16:creationId xmlns:a16="http://schemas.microsoft.com/office/drawing/2014/main" id="{F8F21C99-403A-C4F0-F064-D611CF95A1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690295" y="3012876"/>
              <a:ext cx="1746600" cy="379746"/>
            </a:xfrm>
            <a:prstGeom prst="rect">
              <a:avLst/>
            </a:prstGeom>
          </p:spPr>
        </p:pic>
        <p:sp>
          <p:nvSpPr>
            <p:cNvPr id="38" name="ZoneTexte 37">
              <a:extLst>
                <a:ext uri="{FF2B5EF4-FFF2-40B4-BE49-F238E27FC236}">
                  <a16:creationId xmlns:a16="http://schemas.microsoft.com/office/drawing/2014/main" id="{85150250-9332-58AE-42FC-F83E11B9B8B4}"/>
                </a:ext>
              </a:extLst>
            </p:cNvPr>
            <p:cNvSpPr txBox="1"/>
            <p:nvPr/>
          </p:nvSpPr>
          <p:spPr>
            <a:xfrm>
              <a:off x="711390" y="1765332"/>
              <a:ext cx="1825302" cy="1200329"/>
            </a:xfrm>
            <a:prstGeom prst="rect">
              <a:avLst/>
            </a:prstGeom>
            <a:noFill/>
          </p:spPr>
          <p:txBody>
            <a:bodyPr wrap="square" rtlCol="0">
              <a:spAutoFit/>
            </a:bodyPr>
            <a:lstStyle/>
            <a:p>
              <a:r>
                <a:rPr lang="fr-FR" sz="3600" dirty="0">
                  <a:solidFill>
                    <a:srgbClr val="FFC000"/>
                  </a:solidFill>
                  <a:latin typeface="Segoe Script" panose="030B0504020000000003" pitchFamily="66" charset="0"/>
                </a:rPr>
                <a:t>Le Lien</a:t>
              </a:r>
            </a:p>
          </p:txBody>
        </p:sp>
        <p:pic>
          <p:nvPicPr>
            <p:cNvPr id="2" name="Image 1">
              <a:extLst>
                <a:ext uri="{FF2B5EF4-FFF2-40B4-BE49-F238E27FC236}">
                  <a16:creationId xmlns:a16="http://schemas.microsoft.com/office/drawing/2014/main" id="{9FBA3DF1-E3FC-D30F-E4F3-076EEB01E6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690295" y="9129617"/>
              <a:ext cx="1746600" cy="379746"/>
            </a:xfrm>
            <a:prstGeom prst="rect">
              <a:avLst/>
            </a:prstGeom>
          </p:spPr>
        </p:pic>
      </p:grpSp>
    </p:spTree>
    <p:extLst>
      <p:ext uri="{BB962C8B-B14F-4D97-AF65-F5344CB8AC3E}">
        <p14:creationId xmlns:p14="http://schemas.microsoft.com/office/powerpoint/2010/main" val="258528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BBFAB94-6762-BEF5-EA1E-F13DAF0E01E6}"/>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A6145B13-42EA-99E5-77EC-FE72BCCE775E}"/>
              </a:ext>
            </a:extLst>
          </p:cNvPr>
          <p:cNvSpPr>
            <a:spLocks noGrp="1"/>
          </p:cNvSpPr>
          <p:nvPr>
            <p:ph type="sldNum" sz="quarter" idx="12"/>
          </p:nvPr>
        </p:nvSpPr>
        <p:spPr/>
        <p:txBody>
          <a:bodyPr/>
          <a:lstStyle/>
          <a:p>
            <a:fld id="{BE9B5FA4-89F7-4BC1-B6B1-D5529FDE714B}" type="slidenum">
              <a:rPr lang="fr-FR" smtClean="0"/>
              <a:t>10</a:t>
            </a:fld>
            <a:endParaRPr lang="fr-FR" dirty="0"/>
          </a:p>
        </p:txBody>
      </p:sp>
      <p:pic>
        <p:nvPicPr>
          <p:cNvPr id="2054" name="Picture 6">
            <a:extLst>
              <a:ext uri="{FF2B5EF4-FFF2-40B4-BE49-F238E27FC236}">
                <a16:creationId xmlns:a16="http://schemas.microsoft.com/office/drawing/2014/main" id="{F372526B-49D6-92F6-B89D-28EB330BD3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125" t="36730" r="34724" b="37929"/>
          <a:stretch/>
        </p:blipFill>
        <p:spPr bwMode="auto">
          <a:xfrm>
            <a:off x="604508" y="529407"/>
            <a:ext cx="1422185" cy="41569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3E95E5C7-5323-706A-E57A-29733E60BE85}"/>
              </a:ext>
            </a:extLst>
          </p:cNvPr>
          <p:cNvSpPr txBox="1"/>
          <p:nvPr/>
        </p:nvSpPr>
        <p:spPr>
          <a:xfrm>
            <a:off x="2457839" y="613884"/>
            <a:ext cx="3579982" cy="307777"/>
          </a:xfrm>
          <a:prstGeom prst="rect">
            <a:avLst/>
          </a:prstGeom>
          <a:noFill/>
        </p:spPr>
        <p:txBody>
          <a:bodyPr wrap="square" rtlCol="0">
            <a:spAutoFit/>
          </a:bodyPr>
          <a:lstStyle/>
          <a:p>
            <a:r>
              <a:rPr lang="fr-FR" sz="1400" b="1" dirty="0"/>
              <a:t>À la médiathèque cet automne…</a:t>
            </a:r>
          </a:p>
        </p:txBody>
      </p:sp>
      <p:pic>
        <p:nvPicPr>
          <p:cNvPr id="4" name="Image 3">
            <a:extLst>
              <a:ext uri="{FF2B5EF4-FFF2-40B4-BE49-F238E27FC236}">
                <a16:creationId xmlns:a16="http://schemas.microsoft.com/office/drawing/2014/main" id="{4EE5AF1F-968C-8A9A-3B95-4D2DE0369C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588" y="1339154"/>
            <a:ext cx="1124615" cy="1687107"/>
          </a:xfrm>
          <a:prstGeom prst="rect">
            <a:avLst/>
          </a:prstGeom>
          <a:noFill/>
        </p:spPr>
      </p:pic>
      <p:sp>
        <p:nvSpPr>
          <p:cNvPr id="6" name="ZoneTexte 5">
            <a:extLst>
              <a:ext uri="{FF2B5EF4-FFF2-40B4-BE49-F238E27FC236}">
                <a16:creationId xmlns:a16="http://schemas.microsoft.com/office/drawing/2014/main" id="{1507DD28-E5FE-6A43-2137-7ECE4CC688F2}"/>
              </a:ext>
            </a:extLst>
          </p:cNvPr>
          <p:cNvSpPr txBox="1"/>
          <p:nvPr/>
        </p:nvSpPr>
        <p:spPr>
          <a:xfrm>
            <a:off x="1777155" y="1268419"/>
            <a:ext cx="4476337" cy="1828578"/>
          </a:xfrm>
          <a:prstGeom prst="rect">
            <a:avLst/>
          </a:prstGeom>
          <a:noFill/>
        </p:spPr>
        <p:txBody>
          <a:bodyPr wrap="square">
            <a:spAutoFit/>
          </a:bodyPr>
          <a:lstStyle/>
          <a:p>
            <a:pPr algn="just">
              <a:lnSpc>
                <a:spcPct val="115000"/>
              </a:lnSpc>
              <a:spcBef>
                <a:spcPts val="1800"/>
              </a:spcBef>
              <a:spcAft>
                <a:spcPts val="400"/>
              </a:spcAft>
              <a:buNone/>
            </a:pPr>
            <a:r>
              <a:rPr lang="fr-FR" sz="1000" b="1" kern="100" dirty="0">
                <a:effectLst/>
                <a:ea typeface="Times New Roman" panose="02020603050405020304" pitchFamily="18" charset="0"/>
                <a:cs typeface="Times New Roman" panose="02020603050405020304" pitchFamily="18" charset="0"/>
              </a:rPr>
              <a:t>Pour la rentrée du nouveau à la médiathèque : de nouveaux outils numériques à découvrir</a:t>
            </a:r>
          </a:p>
          <a:p>
            <a:pPr algn="just">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Dès septembre, venez découvrir deux équipements dernière génération </a:t>
            </a:r>
            <a:r>
              <a:rPr lang="fr-FR" sz="1000" b="1" kern="100" dirty="0">
                <a:effectLst/>
                <a:ea typeface="Aptos" panose="020B0004020202020204" pitchFamily="34" charset="0"/>
                <a:cs typeface="Times New Roman" panose="02020603050405020304" pitchFamily="18" charset="0"/>
              </a:rPr>
              <a:t>: la Nintendo Switch 2 et le casque de réalité virtuelle Meta </a:t>
            </a:r>
            <a:r>
              <a:rPr lang="fr-FR" sz="1000" b="1" kern="100" dirty="0" err="1">
                <a:effectLst/>
                <a:ea typeface="Aptos" panose="020B0004020202020204" pitchFamily="34" charset="0"/>
                <a:cs typeface="Times New Roman" panose="02020603050405020304" pitchFamily="18" charset="0"/>
              </a:rPr>
              <a:t>Quest</a:t>
            </a:r>
            <a:r>
              <a:rPr lang="fr-FR" sz="1000" b="1" kern="100" dirty="0">
                <a:effectLst/>
                <a:ea typeface="Aptos" panose="020B0004020202020204" pitchFamily="34" charset="0"/>
                <a:cs typeface="Times New Roman" panose="02020603050405020304" pitchFamily="18" charset="0"/>
              </a:rPr>
              <a:t> 3. </a:t>
            </a:r>
            <a:r>
              <a:rPr lang="fr-FR" sz="1000" kern="100" dirty="0">
                <a:effectLst/>
                <a:ea typeface="Aptos" panose="020B0004020202020204" pitchFamily="34" charset="0"/>
                <a:cs typeface="Times New Roman" panose="02020603050405020304" pitchFamily="18" charset="0"/>
              </a:rPr>
              <a:t> Jeux immersifs, expériences inédites et technologies de pointe vous attendent ! L’accès est gratuit, il suffit de se renseigner sur les conditions d’utilisation directement auprès de la médiathèque.</a:t>
            </a:r>
          </a:p>
          <a:p>
            <a:pPr algn="just">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 Curieux, joueurs ou simples explorateurs du numérique, c’est le moment idéal pour tester ces supports innovants au cœur de votre commune.</a:t>
            </a:r>
          </a:p>
        </p:txBody>
      </p:sp>
      <p:pic>
        <p:nvPicPr>
          <p:cNvPr id="8" name="Image 7">
            <a:extLst>
              <a:ext uri="{FF2B5EF4-FFF2-40B4-BE49-F238E27FC236}">
                <a16:creationId xmlns:a16="http://schemas.microsoft.com/office/drawing/2014/main" id="{E4787F30-B769-08EF-0FB3-5152256E0DD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637" y="3335720"/>
            <a:ext cx="1324518" cy="1872995"/>
          </a:xfrm>
          <a:prstGeom prst="rect">
            <a:avLst/>
          </a:prstGeom>
          <a:noFill/>
        </p:spPr>
      </p:pic>
      <p:sp>
        <p:nvSpPr>
          <p:cNvPr id="10" name="ZoneTexte 9">
            <a:extLst>
              <a:ext uri="{FF2B5EF4-FFF2-40B4-BE49-F238E27FC236}">
                <a16:creationId xmlns:a16="http://schemas.microsoft.com/office/drawing/2014/main" id="{07C91AEF-1D44-0A8A-C6E3-FFEF7544FD73}"/>
              </a:ext>
            </a:extLst>
          </p:cNvPr>
          <p:cNvSpPr txBox="1"/>
          <p:nvPr/>
        </p:nvSpPr>
        <p:spPr>
          <a:xfrm>
            <a:off x="1777156" y="3311576"/>
            <a:ext cx="4476336" cy="1366656"/>
          </a:xfrm>
          <a:prstGeom prst="rect">
            <a:avLst/>
          </a:prstGeom>
          <a:noFill/>
        </p:spPr>
        <p:txBody>
          <a:bodyPr wrap="square">
            <a:spAutoFit/>
          </a:bodyPr>
          <a:lstStyle/>
          <a:p>
            <a:pPr algn="just">
              <a:lnSpc>
                <a:spcPct val="115000"/>
              </a:lnSpc>
              <a:spcAft>
                <a:spcPts val="800"/>
              </a:spcAft>
              <a:buNone/>
            </a:pPr>
            <a:r>
              <a:rPr lang="fr-FR" sz="1100" b="1" kern="100" dirty="0">
                <a:effectLst/>
                <a:ea typeface="Aptos" panose="020B0004020202020204" pitchFamily="34" charset="0"/>
                <a:cs typeface="Times New Roman" panose="02020603050405020304" pitchFamily="18" charset="0"/>
              </a:rPr>
              <a:t>Une partie de …</a:t>
            </a:r>
          </a:p>
          <a:p>
            <a:pPr algn="just">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Curieux, stratège ou simple joueur du dimanche ? À chaque séance, une nouvelle découverte t’attend : viens tester un jeu de société, échanger des fous rires ou des coups de bluff et partager un bon moment entre joueurs !</a:t>
            </a:r>
          </a:p>
          <a:p>
            <a:pPr algn="ctr">
              <a:lnSpc>
                <a:spcPct val="115000"/>
              </a:lnSpc>
              <a:spcAft>
                <a:spcPts val="800"/>
              </a:spcAft>
              <a:buNone/>
            </a:pPr>
            <a:r>
              <a:rPr lang="fr-FR" sz="1000" b="1" kern="100" dirty="0">
                <a:effectLst/>
                <a:ea typeface="Aptos" panose="020B0004020202020204" pitchFamily="34" charset="0"/>
                <a:cs typeface="Times New Roman" panose="02020603050405020304" pitchFamily="18" charset="0"/>
              </a:rPr>
              <a:t>Nous vous proposons une partie de BATTLE SHEEP </a:t>
            </a:r>
            <a:br>
              <a:rPr lang="fr-FR" sz="1000" b="1" kern="100" dirty="0">
                <a:effectLst/>
                <a:ea typeface="Aptos" panose="020B0004020202020204" pitchFamily="34" charset="0"/>
                <a:cs typeface="Times New Roman" panose="02020603050405020304" pitchFamily="18" charset="0"/>
              </a:rPr>
            </a:br>
            <a:r>
              <a:rPr lang="fr-FR" sz="1000" b="1" kern="100" dirty="0">
                <a:effectLst/>
                <a:ea typeface="Aptos" panose="020B0004020202020204" pitchFamily="34" charset="0"/>
                <a:cs typeface="Times New Roman" panose="02020603050405020304" pitchFamily="18" charset="0"/>
              </a:rPr>
              <a:t>le Vendredi 19 septembre à 17h00</a:t>
            </a:r>
            <a:endParaRPr lang="fr-FR" sz="1000" kern="100" dirty="0">
              <a:effectLst/>
              <a:ea typeface="Aptos" panose="020B0004020202020204" pitchFamily="34" charset="0"/>
              <a:cs typeface="Times New Roman" panose="02020603050405020304" pitchFamily="18" charset="0"/>
            </a:endParaRPr>
          </a:p>
        </p:txBody>
      </p:sp>
      <p:pic>
        <p:nvPicPr>
          <p:cNvPr id="11" name="Image 10">
            <a:extLst>
              <a:ext uri="{FF2B5EF4-FFF2-40B4-BE49-F238E27FC236}">
                <a16:creationId xmlns:a16="http://schemas.microsoft.com/office/drawing/2014/main" id="{153E21EE-4817-FDDC-B7C4-420FBE18EC0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637" y="5414812"/>
            <a:ext cx="1324519" cy="1872995"/>
          </a:xfrm>
          <a:prstGeom prst="rect">
            <a:avLst/>
          </a:prstGeom>
          <a:noFill/>
        </p:spPr>
      </p:pic>
      <p:sp>
        <p:nvSpPr>
          <p:cNvPr id="13" name="ZoneTexte 12">
            <a:extLst>
              <a:ext uri="{FF2B5EF4-FFF2-40B4-BE49-F238E27FC236}">
                <a16:creationId xmlns:a16="http://schemas.microsoft.com/office/drawing/2014/main" id="{63F40618-AE18-87AA-DD20-23E0074B057A}"/>
              </a:ext>
            </a:extLst>
          </p:cNvPr>
          <p:cNvSpPr txBox="1"/>
          <p:nvPr/>
        </p:nvSpPr>
        <p:spPr>
          <a:xfrm>
            <a:off x="1834380" y="5650069"/>
            <a:ext cx="4322334" cy="1417952"/>
          </a:xfrm>
          <a:prstGeom prst="rect">
            <a:avLst/>
          </a:prstGeom>
          <a:noFill/>
        </p:spPr>
        <p:txBody>
          <a:bodyPr wrap="square">
            <a:spAutoFit/>
          </a:bodyPr>
          <a:lstStyle/>
          <a:p>
            <a:pPr>
              <a:lnSpc>
                <a:spcPct val="115000"/>
              </a:lnSpc>
              <a:spcBef>
                <a:spcPts val="1800"/>
              </a:spcBef>
              <a:spcAft>
                <a:spcPts val="400"/>
              </a:spcAft>
              <a:buNone/>
            </a:pPr>
            <a:r>
              <a:rPr lang="fr-FR" sz="1100" b="1" kern="100" dirty="0">
                <a:effectLst/>
                <a:ea typeface="Times New Roman" panose="02020603050405020304" pitchFamily="18" charset="0"/>
                <a:cs typeface="Times New Roman" panose="02020603050405020304" pitchFamily="18" charset="0"/>
              </a:rPr>
              <a:t>Mercredi on joue à quoi ?</a:t>
            </a:r>
          </a:p>
          <a:p>
            <a:pPr algn="just">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Un nouveau rendez-vous de jeux à la médiathèque, le mercredi après-midi : cette fois-ci nous te proposons de te plonger dans le monde Playmobil …</a:t>
            </a:r>
          </a:p>
          <a:p>
            <a:pPr algn="just">
              <a:lnSpc>
                <a:spcPct val="115000"/>
              </a:lnSpc>
              <a:spcAft>
                <a:spcPts val="800"/>
              </a:spcAft>
              <a:buNone/>
            </a:pPr>
            <a:r>
              <a:rPr lang="fr-FR" sz="1000" b="1" kern="100" dirty="0">
                <a:effectLst/>
                <a:ea typeface="Aptos" panose="020B0004020202020204" pitchFamily="34" charset="0"/>
                <a:cs typeface="Times New Roman" panose="02020603050405020304" pitchFamily="18" charset="0"/>
              </a:rPr>
              <a:t>Mercredi 24 septembre de 14h00 à 17h00, tu pourras profiter des PLAYMOBILS !</a:t>
            </a:r>
            <a:endParaRPr lang="fr-FR" sz="1000" kern="100" dirty="0">
              <a:effectLst/>
              <a:ea typeface="Aptos" panose="020B0004020202020204" pitchFamily="34" charset="0"/>
              <a:cs typeface="Times New Roman" panose="02020603050405020304" pitchFamily="18" charset="0"/>
            </a:endParaRPr>
          </a:p>
          <a:p>
            <a:pPr algn="just">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En avant les histoires !   Animation gratuite. Renseignements à la médiathèque</a:t>
            </a:r>
          </a:p>
        </p:txBody>
      </p:sp>
      <p:pic>
        <p:nvPicPr>
          <p:cNvPr id="14" name="Image 13">
            <a:extLst>
              <a:ext uri="{FF2B5EF4-FFF2-40B4-BE49-F238E27FC236}">
                <a16:creationId xmlns:a16="http://schemas.microsoft.com/office/drawing/2014/main" id="{1142DDEA-BD14-C6A0-EB97-589B3851847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637" y="7517452"/>
            <a:ext cx="1324519" cy="1872995"/>
          </a:xfrm>
          <a:prstGeom prst="rect">
            <a:avLst/>
          </a:prstGeom>
          <a:noFill/>
        </p:spPr>
      </p:pic>
      <p:sp>
        <p:nvSpPr>
          <p:cNvPr id="16" name="ZoneTexte 15">
            <a:extLst>
              <a:ext uri="{FF2B5EF4-FFF2-40B4-BE49-F238E27FC236}">
                <a16:creationId xmlns:a16="http://schemas.microsoft.com/office/drawing/2014/main" id="{84D51164-C767-6BB4-1879-3F5706EEC456}"/>
              </a:ext>
            </a:extLst>
          </p:cNvPr>
          <p:cNvSpPr txBox="1"/>
          <p:nvPr/>
        </p:nvSpPr>
        <p:spPr>
          <a:xfrm>
            <a:off x="1834380" y="7517452"/>
            <a:ext cx="3430402" cy="261610"/>
          </a:xfrm>
          <a:prstGeom prst="rect">
            <a:avLst/>
          </a:prstGeom>
          <a:noFill/>
        </p:spPr>
        <p:txBody>
          <a:bodyPr wrap="square">
            <a:spAutoFit/>
          </a:bodyPr>
          <a:lstStyle/>
          <a:p>
            <a:r>
              <a:rPr lang="fr-FR" sz="1100" b="1" dirty="0">
                <a:effectLst/>
                <a:latin typeface="Calibri" panose="020F0502020204030204" pitchFamily="34" charset="0"/>
                <a:ea typeface="Aptos" panose="020B0004020202020204" pitchFamily="34" charset="0"/>
                <a:cs typeface="Calibri" panose="020F0502020204030204" pitchFamily="34" charset="0"/>
              </a:rPr>
              <a:t>Envie de jouer ? Moments de découvertes ludiques</a:t>
            </a:r>
            <a:endParaRPr lang="fr-FR" sz="1100" b="1" dirty="0">
              <a:latin typeface="Calibri" panose="020F0502020204030204" pitchFamily="34" charset="0"/>
              <a:cs typeface="Calibri" panose="020F0502020204030204" pitchFamily="34" charset="0"/>
            </a:endParaRPr>
          </a:p>
        </p:txBody>
      </p:sp>
      <p:sp>
        <p:nvSpPr>
          <p:cNvPr id="18" name="ZoneTexte 17">
            <a:extLst>
              <a:ext uri="{FF2B5EF4-FFF2-40B4-BE49-F238E27FC236}">
                <a16:creationId xmlns:a16="http://schemas.microsoft.com/office/drawing/2014/main" id="{285DEC4A-3B43-356C-0121-2824229F5909}"/>
              </a:ext>
            </a:extLst>
          </p:cNvPr>
          <p:cNvSpPr txBox="1"/>
          <p:nvPr/>
        </p:nvSpPr>
        <p:spPr>
          <a:xfrm>
            <a:off x="1834380" y="7993641"/>
            <a:ext cx="4419112" cy="1069395"/>
          </a:xfrm>
          <a:prstGeom prst="rect">
            <a:avLst/>
          </a:prstGeom>
          <a:noFill/>
        </p:spPr>
        <p:txBody>
          <a:bodyPr wrap="square">
            <a:spAutoFit/>
          </a:bodyPr>
          <a:lstStyle/>
          <a:p>
            <a:pPr algn="just">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Habitués du scrabble, du tarot ou de la belote, venez découvrir d'autres jeux et partager des moments ludiques et conviviaux avec de nouvelles personnes</a:t>
            </a:r>
          </a:p>
          <a:p>
            <a:pPr>
              <a:lnSpc>
                <a:spcPct val="115000"/>
              </a:lnSpc>
              <a:spcAft>
                <a:spcPts val="800"/>
              </a:spcAft>
              <a:buNone/>
            </a:pPr>
            <a:r>
              <a:rPr lang="fr-FR" sz="1000" b="1" kern="100" dirty="0">
                <a:effectLst/>
                <a:ea typeface="Aptos" panose="020B0004020202020204" pitchFamily="34" charset="0"/>
                <a:cs typeface="Times New Roman" panose="02020603050405020304" pitchFamily="18" charset="0"/>
              </a:rPr>
              <a:t>Lundi 29 septembre de 14h00 à 16h00 </a:t>
            </a:r>
            <a:br>
              <a:rPr lang="fr-FR" sz="1000" b="1" kern="100" dirty="0">
                <a:ea typeface="Aptos" panose="020B0004020202020204" pitchFamily="34" charset="0"/>
                <a:cs typeface="Times New Roman" panose="02020603050405020304" pitchFamily="18" charset="0"/>
              </a:rPr>
            </a:br>
            <a:r>
              <a:rPr lang="fr-FR" sz="1000" dirty="0">
                <a:effectLst/>
                <a:ea typeface="Aptos" panose="020B0004020202020204" pitchFamily="34" charset="0"/>
                <a:cs typeface="Times New Roman" panose="02020603050405020304" pitchFamily="18" charset="0"/>
              </a:rPr>
              <a:t>Durée : 2h00 - Pour adultes. Gratuit. </a:t>
            </a:r>
            <a:br>
              <a:rPr lang="fr-FR" sz="1000" dirty="0">
                <a:effectLst/>
                <a:ea typeface="Aptos" panose="020B0004020202020204" pitchFamily="34" charset="0"/>
                <a:cs typeface="Times New Roman" panose="02020603050405020304" pitchFamily="18" charset="0"/>
              </a:rPr>
            </a:br>
            <a:r>
              <a:rPr lang="fr-FR" sz="1000" dirty="0">
                <a:effectLst/>
                <a:ea typeface="Aptos" panose="020B0004020202020204" pitchFamily="34" charset="0"/>
                <a:cs typeface="Times New Roman" panose="02020603050405020304" pitchFamily="18" charset="0"/>
              </a:rPr>
              <a:t>Sur inscription au 03 89 47 59 78 ou </a:t>
            </a:r>
            <a:r>
              <a:rPr lang="fr-FR" sz="1000" u="sng" dirty="0">
                <a:solidFill>
                  <a:srgbClr val="467886"/>
                </a:solidFill>
                <a:effectLst/>
                <a:ea typeface="Aptos" panose="020B0004020202020204" pitchFamily="34" charset="0"/>
                <a:cs typeface="Times New Roman" panose="02020603050405020304" pitchFamily="18" charset="0"/>
                <a:hlinkClick r:id="rId7"/>
              </a:rPr>
              <a:t>mediatheque@lapoutroie.fr</a:t>
            </a:r>
            <a:endParaRPr lang="fr-FR" sz="1000" dirty="0"/>
          </a:p>
        </p:txBody>
      </p:sp>
      <p:sp>
        <p:nvSpPr>
          <p:cNvPr id="24" name="ZoneTexte 23">
            <a:extLst>
              <a:ext uri="{FF2B5EF4-FFF2-40B4-BE49-F238E27FC236}">
                <a16:creationId xmlns:a16="http://schemas.microsoft.com/office/drawing/2014/main" id="{EBFF599B-1649-FE03-D3B0-722CBCA72777}"/>
              </a:ext>
            </a:extLst>
          </p:cNvPr>
          <p:cNvSpPr txBox="1"/>
          <p:nvPr/>
        </p:nvSpPr>
        <p:spPr>
          <a:xfrm>
            <a:off x="1777156" y="4648528"/>
            <a:ext cx="4476336" cy="789832"/>
          </a:xfrm>
          <a:prstGeom prst="rect">
            <a:avLst/>
          </a:prstGeom>
          <a:noFill/>
        </p:spPr>
        <p:txBody>
          <a:bodyPr wrap="square">
            <a:spAutoFit/>
          </a:bodyPr>
          <a:lstStyle/>
          <a:p>
            <a:pPr algn="just">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Déployez votre troupeau de mouton pour occuper un maximum de terrain et bloquer votre adversaire. Battle </a:t>
            </a:r>
            <a:r>
              <a:rPr lang="fr-FR" sz="1000" kern="100" dirty="0" err="1">
                <a:effectLst/>
                <a:ea typeface="Aptos" panose="020B0004020202020204" pitchFamily="34" charset="0"/>
                <a:cs typeface="Times New Roman" panose="02020603050405020304" pitchFamily="18" charset="0"/>
              </a:rPr>
              <a:t>Sheep</a:t>
            </a:r>
            <a:r>
              <a:rPr lang="fr-FR" sz="1000" kern="100" dirty="0">
                <a:effectLst/>
                <a:ea typeface="Aptos" panose="020B0004020202020204" pitchFamily="34" charset="0"/>
                <a:cs typeface="Times New Roman" panose="02020603050405020304" pitchFamily="18" charset="0"/>
              </a:rPr>
              <a:t> est un jeu de réflexion expliqué en quelques secondes et riche en choix tactiques. Animation gratuite pour les 8 ans et +. Renseignements à la médiathèque.</a:t>
            </a:r>
          </a:p>
        </p:txBody>
      </p:sp>
      <p:sp>
        <p:nvSpPr>
          <p:cNvPr id="12" name="ZoneTexte 11">
            <a:extLst>
              <a:ext uri="{FF2B5EF4-FFF2-40B4-BE49-F238E27FC236}">
                <a16:creationId xmlns:a16="http://schemas.microsoft.com/office/drawing/2014/main" id="{C17E9AB5-5D04-EF9D-4BE5-5D70757729DC}"/>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municipale</a:t>
            </a:r>
          </a:p>
        </p:txBody>
      </p:sp>
    </p:spTree>
    <p:extLst>
      <p:ext uri="{BB962C8B-B14F-4D97-AF65-F5344CB8AC3E}">
        <p14:creationId xmlns:p14="http://schemas.microsoft.com/office/powerpoint/2010/main" val="508397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F81CE9E-6A3B-CB9E-EB10-FF85D91A8DC5}"/>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5343CC3C-3D08-2725-36C1-A0873C0A69BA}"/>
              </a:ext>
            </a:extLst>
          </p:cNvPr>
          <p:cNvSpPr>
            <a:spLocks noGrp="1"/>
          </p:cNvSpPr>
          <p:nvPr>
            <p:ph type="sldNum" sz="quarter" idx="12"/>
          </p:nvPr>
        </p:nvSpPr>
        <p:spPr/>
        <p:txBody>
          <a:bodyPr/>
          <a:lstStyle/>
          <a:p>
            <a:fld id="{BE9B5FA4-89F7-4BC1-B6B1-D5529FDE714B}" type="slidenum">
              <a:rPr lang="fr-FR" smtClean="0"/>
              <a:t>11</a:t>
            </a:fld>
            <a:endParaRPr lang="fr-FR"/>
          </a:p>
        </p:txBody>
      </p:sp>
      <p:sp>
        <p:nvSpPr>
          <p:cNvPr id="6" name="ZoneTexte 5">
            <a:extLst>
              <a:ext uri="{FF2B5EF4-FFF2-40B4-BE49-F238E27FC236}">
                <a16:creationId xmlns:a16="http://schemas.microsoft.com/office/drawing/2014/main" id="{771B9537-309A-6A77-C13F-E89FD8A97DAA}"/>
              </a:ext>
            </a:extLst>
          </p:cNvPr>
          <p:cNvSpPr txBox="1"/>
          <p:nvPr/>
        </p:nvSpPr>
        <p:spPr>
          <a:xfrm>
            <a:off x="1811678" y="704162"/>
            <a:ext cx="4397956" cy="1415516"/>
          </a:xfrm>
          <a:prstGeom prst="rect">
            <a:avLst/>
          </a:prstGeom>
          <a:noFill/>
        </p:spPr>
        <p:txBody>
          <a:bodyPr wrap="square">
            <a:spAutoFit/>
          </a:bodyPr>
          <a:lstStyle/>
          <a:p>
            <a:pPr>
              <a:lnSpc>
                <a:spcPct val="115000"/>
              </a:lnSpc>
              <a:spcBef>
                <a:spcPts val="1800"/>
              </a:spcBef>
              <a:spcAft>
                <a:spcPts val="400"/>
              </a:spcAft>
              <a:buNone/>
            </a:pPr>
            <a:r>
              <a:rPr lang="fr-FR" sz="1100" b="1" kern="100" dirty="0">
                <a:effectLst/>
                <a:ea typeface="Times New Roman" panose="02020603050405020304" pitchFamily="18" charset="0"/>
                <a:cs typeface="Times New Roman" panose="02020603050405020304" pitchFamily="18" charset="0"/>
              </a:rPr>
              <a:t>Une partie de …</a:t>
            </a:r>
          </a:p>
          <a:p>
            <a:pPr algn="just"/>
            <a:r>
              <a:rPr lang="fr-FR" sz="1000" dirty="0"/>
              <a:t>Pour cette nouvelle séance nous te proposons une partie de </a:t>
            </a:r>
            <a:r>
              <a:rPr lang="fr-FR" sz="1000" b="1" dirty="0"/>
              <a:t>COLONS DE CATANE</a:t>
            </a:r>
            <a:r>
              <a:rPr lang="fr-FR" sz="1000" dirty="0"/>
              <a:t>. Construisez votre route vers la victoire ! Lancez-vous à la conquête d'une île vierge mais pleine de ressources. Saurez-vous construire vos villes et colonies plus vite que vos adversaires ?</a:t>
            </a:r>
          </a:p>
          <a:p>
            <a:endParaRPr lang="fr-FR" sz="1000" b="1" dirty="0"/>
          </a:p>
          <a:p>
            <a:r>
              <a:rPr lang="fr-FR" sz="1000" b="1" dirty="0"/>
              <a:t>Vendredi 3 octobre à 17h00 </a:t>
            </a:r>
            <a:br>
              <a:rPr lang="fr-FR" sz="1000" b="1" dirty="0"/>
            </a:br>
            <a:r>
              <a:rPr lang="fr-FR" sz="1000" dirty="0"/>
              <a:t>Animation gratuite pour les 8 ans et +. Renseignements à la médiathèque.</a:t>
            </a:r>
          </a:p>
        </p:txBody>
      </p:sp>
      <p:pic>
        <p:nvPicPr>
          <p:cNvPr id="7" name="Image 6">
            <a:extLst>
              <a:ext uri="{FF2B5EF4-FFF2-40B4-BE49-F238E27FC236}">
                <a16:creationId xmlns:a16="http://schemas.microsoft.com/office/drawing/2014/main" id="{542039E5-276D-1545-FA2E-BD0186AB0EB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426" y="506170"/>
            <a:ext cx="1211032" cy="1712512"/>
          </a:xfrm>
          <a:prstGeom prst="rect">
            <a:avLst/>
          </a:prstGeom>
          <a:noFill/>
        </p:spPr>
      </p:pic>
      <p:pic>
        <p:nvPicPr>
          <p:cNvPr id="8" name="Image 7">
            <a:extLst>
              <a:ext uri="{FF2B5EF4-FFF2-40B4-BE49-F238E27FC236}">
                <a16:creationId xmlns:a16="http://schemas.microsoft.com/office/drawing/2014/main" id="{BC7D22AC-C254-2EF0-2A6F-32D574F54A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426" y="2349555"/>
            <a:ext cx="1177529" cy="1665137"/>
          </a:xfrm>
          <a:prstGeom prst="rect">
            <a:avLst/>
          </a:prstGeom>
          <a:noFill/>
        </p:spPr>
      </p:pic>
      <p:sp>
        <p:nvSpPr>
          <p:cNvPr id="10" name="ZoneTexte 9">
            <a:extLst>
              <a:ext uri="{FF2B5EF4-FFF2-40B4-BE49-F238E27FC236}">
                <a16:creationId xmlns:a16="http://schemas.microsoft.com/office/drawing/2014/main" id="{69327404-8E6E-0F86-30B8-01A90BA84374}"/>
              </a:ext>
            </a:extLst>
          </p:cNvPr>
          <p:cNvSpPr txBox="1"/>
          <p:nvPr/>
        </p:nvSpPr>
        <p:spPr>
          <a:xfrm>
            <a:off x="1713799" y="2562765"/>
            <a:ext cx="4309217" cy="1240981"/>
          </a:xfrm>
          <a:prstGeom prst="rect">
            <a:avLst/>
          </a:prstGeom>
          <a:noFill/>
        </p:spPr>
        <p:txBody>
          <a:bodyPr wrap="square">
            <a:spAutoFit/>
          </a:bodyPr>
          <a:lstStyle/>
          <a:p>
            <a:pPr>
              <a:lnSpc>
                <a:spcPct val="115000"/>
              </a:lnSpc>
              <a:spcBef>
                <a:spcPts val="1800"/>
              </a:spcBef>
              <a:spcAft>
                <a:spcPts val="400"/>
              </a:spcAft>
              <a:buNone/>
            </a:pPr>
            <a:r>
              <a:rPr lang="fr-FR" sz="1100" b="1" kern="100" dirty="0">
                <a:effectLst/>
                <a:ea typeface="Times New Roman" panose="02020603050405020304" pitchFamily="18" charset="0"/>
                <a:cs typeface="Times New Roman" panose="02020603050405020304" pitchFamily="18" charset="0"/>
              </a:rPr>
              <a:t>Mercredi on joue à quoi ?</a:t>
            </a:r>
          </a:p>
          <a:p>
            <a:pPr algn="just">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Un nouveau rendez-vous de jeux à la médiathèque, le mercredi après-midi : cette fois-ci nous te proposons de te transformer en architecte</a:t>
            </a:r>
          </a:p>
          <a:p>
            <a:pPr algn="just">
              <a:lnSpc>
                <a:spcPct val="115000"/>
              </a:lnSpc>
              <a:spcAft>
                <a:spcPts val="800"/>
              </a:spcAft>
              <a:buNone/>
            </a:pPr>
            <a:r>
              <a:rPr lang="fr-FR" sz="1000" b="1" kern="100" dirty="0">
                <a:effectLst/>
                <a:ea typeface="Aptos" panose="020B0004020202020204" pitchFamily="34" charset="0"/>
                <a:cs typeface="Times New Roman" panose="02020603050405020304" pitchFamily="18" charset="0"/>
              </a:rPr>
              <a:t>Mercredi 8 octobre de 14h00 à 17h00, tu pourras profiter des TOMTECT !</a:t>
            </a:r>
            <a:endParaRPr lang="fr-FR" sz="1000" kern="100" dirty="0">
              <a:effectLst/>
              <a:ea typeface="Aptos" panose="020B0004020202020204" pitchFamily="34" charset="0"/>
              <a:cs typeface="Times New Roman" panose="02020603050405020304" pitchFamily="18" charset="0"/>
            </a:endParaRPr>
          </a:p>
          <a:p>
            <a:pPr algn="just">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Animation gratuite. Renseignements à la médiathèque</a:t>
            </a:r>
          </a:p>
        </p:txBody>
      </p:sp>
      <p:pic>
        <p:nvPicPr>
          <p:cNvPr id="11" name="Image 10">
            <a:extLst>
              <a:ext uri="{FF2B5EF4-FFF2-40B4-BE49-F238E27FC236}">
                <a16:creationId xmlns:a16="http://schemas.microsoft.com/office/drawing/2014/main" id="{92AFDB4A-E79C-C2C1-A856-7EB05CD700A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280" y="4077810"/>
            <a:ext cx="1233219" cy="1743887"/>
          </a:xfrm>
          <a:prstGeom prst="rect">
            <a:avLst/>
          </a:prstGeom>
          <a:noFill/>
        </p:spPr>
      </p:pic>
      <p:sp>
        <p:nvSpPr>
          <p:cNvPr id="13" name="ZoneTexte 12">
            <a:extLst>
              <a:ext uri="{FF2B5EF4-FFF2-40B4-BE49-F238E27FC236}">
                <a16:creationId xmlns:a16="http://schemas.microsoft.com/office/drawing/2014/main" id="{1CACD52E-300E-D0E6-AD03-919024BA3734}"/>
              </a:ext>
            </a:extLst>
          </p:cNvPr>
          <p:cNvSpPr txBox="1"/>
          <p:nvPr/>
        </p:nvSpPr>
        <p:spPr>
          <a:xfrm>
            <a:off x="1713799" y="4069492"/>
            <a:ext cx="3430402" cy="261610"/>
          </a:xfrm>
          <a:prstGeom prst="rect">
            <a:avLst/>
          </a:prstGeom>
          <a:noFill/>
        </p:spPr>
        <p:txBody>
          <a:bodyPr wrap="square">
            <a:spAutoFit/>
          </a:bodyPr>
          <a:lstStyle/>
          <a:p>
            <a:r>
              <a:rPr lang="fr-FR" sz="1100" b="1" dirty="0" err="1">
                <a:effectLst/>
                <a:ea typeface="Aptos" panose="020B0004020202020204" pitchFamily="34" charset="0"/>
                <a:cs typeface="Times New Roman" panose="02020603050405020304" pitchFamily="18" charset="0"/>
              </a:rPr>
              <a:t>Caf'thé</a:t>
            </a:r>
            <a:r>
              <a:rPr lang="fr-FR" sz="1100" b="1" dirty="0">
                <a:effectLst/>
                <a:ea typeface="Aptos" panose="020B0004020202020204" pitchFamily="34" charset="0"/>
                <a:cs typeface="Times New Roman" panose="02020603050405020304" pitchFamily="18" charset="0"/>
              </a:rPr>
              <a:t> : discussions autour d'une sélection de livres</a:t>
            </a:r>
            <a:endParaRPr lang="fr-FR" sz="1100" b="1" dirty="0"/>
          </a:p>
        </p:txBody>
      </p:sp>
      <p:sp>
        <p:nvSpPr>
          <p:cNvPr id="15" name="ZoneTexte 14">
            <a:extLst>
              <a:ext uri="{FF2B5EF4-FFF2-40B4-BE49-F238E27FC236}">
                <a16:creationId xmlns:a16="http://schemas.microsoft.com/office/drawing/2014/main" id="{A66D2522-DBA6-FF10-9946-14719E4D05A2}"/>
              </a:ext>
            </a:extLst>
          </p:cNvPr>
          <p:cNvSpPr txBox="1"/>
          <p:nvPr/>
        </p:nvSpPr>
        <p:spPr>
          <a:xfrm>
            <a:off x="1713799" y="4325129"/>
            <a:ext cx="4804988" cy="1246367"/>
          </a:xfrm>
          <a:prstGeom prst="rect">
            <a:avLst/>
          </a:prstGeom>
          <a:noFill/>
        </p:spPr>
        <p:txBody>
          <a:bodyPr wrap="square">
            <a:spAutoFit/>
          </a:bodyPr>
          <a:lstStyle/>
          <a:p>
            <a:pPr algn="just">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La Médiathèque de Lapoutroie invite toutes les personnes intéressées à se retrouver pour une discussion littéraire. Vous trouverez à la médiathèque les 3 livres proposés à la discussion. N'hésitez pas à nous rejoindre même si vous n'avez pas lu tous les livres de la sélection</a:t>
            </a:r>
            <a:r>
              <a:rPr lang="fr-FR" sz="1000" kern="100" dirty="0">
                <a:ea typeface="Aptos" panose="020B0004020202020204" pitchFamily="34" charset="0"/>
                <a:cs typeface="Times New Roman" panose="02020603050405020304" pitchFamily="18" charset="0"/>
              </a:rPr>
              <a:t> </a:t>
            </a:r>
            <a:r>
              <a:rPr lang="fr-FR" sz="1000" b="1" kern="100" dirty="0">
                <a:ea typeface="Aptos" panose="020B0004020202020204" pitchFamily="34" charset="0"/>
                <a:cs typeface="Times New Roman" panose="02020603050405020304" pitchFamily="18" charset="0"/>
              </a:rPr>
              <a:t>le 9 octobre à 14h00</a:t>
            </a:r>
            <a:r>
              <a:rPr lang="fr-FR" sz="1000" kern="100" dirty="0">
                <a:ea typeface="Aptos" panose="020B0004020202020204" pitchFamily="34" charset="0"/>
                <a:cs typeface="Times New Roman" panose="02020603050405020304" pitchFamily="18" charset="0"/>
              </a:rPr>
              <a:t>.</a:t>
            </a:r>
            <a:endParaRPr lang="fr-FR" sz="1000" kern="100" dirty="0">
              <a:effectLst/>
              <a:ea typeface="Aptos" panose="020B0004020202020204" pitchFamily="34" charset="0"/>
              <a:cs typeface="Times New Roman" panose="02020603050405020304" pitchFamily="18" charset="0"/>
            </a:endParaRPr>
          </a:p>
          <a:p>
            <a:pPr algn="just">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Inscription au 03 89 47 59 78 ou mediatheque@lapoutroie.fr. Animation gratuite ouverte aux + de 14 ans.</a:t>
            </a:r>
          </a:p>
        </p:txBody>
      </p:sp>
      <p:pic>
        <p:nvPicPr>
          <p:cNvPr id="16" name="Image 15">
            <a:extLst>
              <a:ext uri="{FF2B5EF4-FFF2-40B4-BE49-F238E27FC236}">
                <a16:creationId xmlns:a16="http://schemas.microsoft.com/office/drawing/2014/main" id="{E1FB9EA2-1D96-4A7F-937A-6642FC4DE6B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426" y="5959491"/>
            <a:ext cx="1196134" cy="1691447"/>
          </a:xfrm>
          <a:prstGeom prst="rect">
            <a:avLst/>
          </a:prstGeom>
          <a:noFill/>
        </p:spPr>
      </p:pic>
      <p:sp>
        <p:nvSpPr>
          <p:cNvPr id="18" name="ZoneTexte 17">
            <a:extLst>
              <a:ext uri="{FF2B5EF4-FFF2-40B4-BE49-F238E27FC236}">
                <a16:creationId xmlns:a16="http://schemas.microsoft.com/office/drawing/2014/main" id="{84C85FC2-4563-E727-4A8A-BC4F6FCCBF1E}"/>
              </a:ext>
            </a:extLst>
          </p:cNvPr>
          <p:cNvSpPr txBox="1"/>
          <p:nvPr/>
        </p:nvSpPr>
        <p:spPr>
          <a:xfrm>
            <a:off x="1685499" y="5867290"/>
            <a:ext cx="4744408" cy="261610"/>
          </a:xfrm>
          <a:prstGeom prst="rect">
            <a:avLst/>
          </a:prstGeom>
          <a:noFill/>
        </p:spPr>
        <p:txBody>
          <a:bodyPr wrap="square">
            <a:spAutoFit/>
          </a:bodyPr>
          <a:lstStyle/>
          <a:p>
            <a:r>
              <a:rPr lang="fr-FR" sz="1100" b="1" dirty="0">
                <a:effectLst/>
                <a:ea typeface="Aptos" panose="020B0004020202020204" pitchFamily="34" charset="0"/>
                <a:cs typeface="Times New Roman" panose="02020603050405020304" pitchFamily="18" charset="0"/>
              </a:rPr>
              <a:t>Spectacle de contes d’ Innocent </a:t>
            </a:r>
            <a:r>
              <a:rPr lang="fr-FR" sz="1100" b="1" dirty="0" err="1">
                <a:effectLst/>
                <a:ea typeface="Aptos" panose="020B0004020202020204" pitchFamily="34" charset="0"/>
                <a:cs typeface="Times New Roman" panose="02020603050405020304" pitchFamily="18" charset="0"/>
              </a:rPr>
              <a:t>Yapi</a:t>
            </a:r>
            <a:r>
              <a:rPr lang="fr-FR" sz="1100" b="1" dirty="0">
                <a:effectLst/>
                <a:ea typeface="Aptos" panose="020B0004020202020204" pitchFamily="34" charset="0"/>
                <a:cs typeface="Times New Roman" panose="02020603050405020304" pitchFamily="18" charset="0"/>
              </a:rPr>
              <a:t> : L'arbre et le roi</a:t>
            </a:r>
            <a:endParaRPr lang="fr-FR" sz="1100" b="1" dirty="0"/>
          </a:p>
        </p:txBody>
      </p:sp>
      <p:sp>
        <p:nvSpPr>
          <p:cNvPr id="20" name="ZoneTexte 19">
            <a:extLst>
              <a:ext uri="{FF2B5EF4-FFF2-40B4-BE49-F238E27FC236}">
                <a16:creationId xmlns:a16="http://schemas.microsoft.com/office/drawing/2014/main" id="{2A91E0FB-53FF-6921-1821-B197FAF35118}"/>
              </a:ext>
            </a:extLst>
          </p:cNvPr>
          <p:cNvSpPr txBox="1"/>
          <p:nvPr/>
        </p:nvSpPr>
        <p:spPr>
          <a:xfrm>
            <a:off x="1676560" y="6007898"/>
            <a:ext cx="4744407" cy="1577227"/>
          </a:xfrm>
          <a:prstGeom prst="rect">
            <a:avLst/>
          </a:prstGeom>
          <a:noFill/>
        </p:spPr>
        <p:txBody>
          <a:bodyPr wrap="square">
            <a:spAutoFit/>
          </a:bodyPr>
          <a:lstStyle/>
          <a:p>
            <a:pPr>
              <a:buNone/>
            </a:pPr>
            <a:endParaRPr lang="fr-FR" sz="1000" kern="100" dirty="0">
              <a:effectLst/>
              <a:ea typeface="Aptos" panose="020B0004020202020204" pitchFamily="34" charset="0"/>
              <a:cs typeface="Times New Roman" panose="02020603050405020304" pitchFamily="18" charset="0"/>
            </a:endParaRPr>
          </a:p>
          <a:p>
            <a:pPr>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Dans le cadre du festival "Graines de contes", le Réseau des médiathèques de la vallée de Kaysersberg vous propose un spectacle de contes :</a:t>
            </a:r>
          </a:p>
          <a:p>
            <a:pPr algn="ctr">
              <a:lnSpc>
                <a:spcPct val="115000"/>
              </a:lnSpc>
              <a:spcAft>
                <a:spcPts val="800"/>
              </a:spcAft>
              <a:buNone/>
            </a:pPr>
            <a:r>
              <a:rPr lang="fr-FR" sz="1000" b="1" kern="100" dirty="0">
                <a:effectLst/>
                <a:ea typeface="Aptos" panose="020B0004020202020204" pitchFamily="34" charset="0"/>
                <a:cs typeface="Times New Roman" panose="02020603050405020304" pitchFamily="18" charset="0"/>
              </a:rPr>
              <a:t>L'ARBRE ET LE ROI  par Innocent YAPI</a:t>
            </a:r>
            <a:br>
              <a:rPr lang="fr-FR" sz="1000" kern="100" dirty="0">
                <a:ea typeface="Aptos" panose="020B0004020202020204" pitchFamily="34" charset="0"/>
                <a:cs typeface="Times New Roman" panose="02020603050405020304" pitchFamily="18" charset="0"/>
              </a:rPr>
            </a:br>
            <a:r>
              <a:rPr lang="fr-FR" sz="1000" b="1" kern="100" dirty="0">
                <a:effectLst/>
                <a:ea typeface="Aptos" panose="020B0004020202020204" pitchFamily="34" charset="0"/>
                <a:cs typeface="Times New Roman" panose="02020603050405020304" pitchFamily="18" charset="0"/>
              </a:rPr>
              <a:t>Mercredi 15 octobre  à 15h00 - Salle des loisirs </a:t>
            </a:r>
            <a:br>
              <a:rPr lang="fr-FR" sz="1000" b="1" kern="100" dirty="0">
                <a:effectLst/>
                <a:ea typeface="Aptos" panose="020B0004020202020204" pitchFamily="34" charset="0"/>
                <a:cs typeface="Times New Roman" panose="02020603050405020304" pitchFamily="18" charset="0"/>
              </a:rPr>
            </a:br>
            <a:r>
              <a:rPr lang="fr-FR" sz="1000" kern="100" dirty="0">
                <a:effectLst/>
                <a:ea typeface="Aptos" panose="020B0004020202020204" pitchFamily="34" charset="0"/>
                <a:cs typeface="Times New Roman" panose="02020603050405020304" pitchFamily="18" charset="0"/>
              </a:rPr>
              <a:t>Un roi cruel faisait régner la terreur. Seuls une jeune femme et un arbre lui résistaient ....  Animation gratuite. Dès 6 ans. </a:t>
            </a:r>
            <a:br>
              <a:rPr lang="fr-FR" sz="1000" kern="100" dirty="0">
                <a:effectLst/>
                <a:ea typeface="Aptos" panose="020B0004020202020204" pitchFamily="34" charset="0"/>
                <a:cs typeface="Times New Roman" panose="02020603050405020304" pitchFamily="18" charset="0"/>
              </a:rPr>
            </a:br>
            <a:r>
              <a:rPr lang="fr-FR" sz="1000" kern="100" dirty="0">
                <a:effectLst/>
                <a:ea typeface="Aptos" panose="020B0004020202020204" pitchFamily="34" charset="0"/>
                <a:cs typeface="Times New Roman" panose="02020603050405020304" pitchFamily="18" charset="0"/>
              </a:rPr>
              <a:t>Réservation au 03 89 47 59 78 ou </a:t>
            </a:r>
            <a:r>
              <a:rPr lang="fr-FR" sz="1000" u="sng" kern="100" dirty="0">
                <a:solidFill>
                  <a:srgbClr val="467886"/>
                </a:solidFill>
                <a:effectLst/>
                <a:ea typeface="Aptos" panose="020B0004020202020204" pitchFamily="34" charset="0"/>
                <a:cs typeface="Times New Roman" panose="02020603050405020304" pitchFamily="18" charset="0"/>
                <a:hlinkClick r:id="rId6"/>
              </a:rPr>
              <a:t>mediatheque@lapoutroie.fr</a:t>
            </a:r>
            <a:endParaRPr lang="fr-FR" sz="1000" kern="100" dirty="0">
              <a:effectLst/>
              <a:ea typeface="Aptos" panose="020B0004020202020204" pitchFamily="34" charset="0"/>
              <a:cs typeface="Times New Roman" panose="02020603050405020304" pitchFamily="18" charset="0"/>
            </a:endParaRPr>
          </a:p>
        </p:txBody>
      </p:sp>
      <p:pic>
        <p:nvPicPr>
          <p:cNvPr id="21" name="Image 20">
            <a:extLst>
              <a:ext uri="{FF2B5EF4-FFF2-40B4-BE49-F238E27FC236}">
                <a16:creationId xmlns:a16="http://schemas.microsoft.com/office/drawing/2014/main" id="{4E59C944-A93C-3476-F6D7-1AAEFF8073D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487" y="7680825"/>
            <a:ext cx="1214012" cy="1716728"/>
          </a:xfrm>
          <a:prstGeom prst="rect">
            <a:avLst/>
          </a:prstGeom>
          <a:noFill/>
        </p:spPr>
      </p:pic>
      <p:sp>
        <p:nvSpPr>
          <p:cNvPr id="23" name="ZoneTexte 22">
            <a:extLst>
              <a:ext uri="{FF2B5EF4-FFF2-40B4-BE49-F238E27FC236}">
                <a16:creationId xmlns:a16="http://schemas.microsoft.com/office/drawing/2014/main" id="{85F7C04C-5025-3DD7-0B7D-F272F33DB234}"/>
              </a:ext>
            </a:extLst>
          </p:cNvPr>
          <p:cNvSpPr txBox="1"/>
          <p:nvPr/>
        </p:nvSpPr>
        <p:spPr>
          <a:xfrm>
            <a:off x="1713799" y="7694643"/>
            <a:ext cx="3430402" cy="275588"/>
          </a:xfrm>
          <a:prstGeom prst="rect">
            <a:avLst/>
          </a:prstGeom>
          <a:noFill/>
        </p:spPr>
        <p:txBody>
          <a:bodyPr wrap="square">
            <a:spAutoFit/>
          </a:bodyPr>
          <a:lstStyle/>
          <a:p>
            <a:pPr>
              <a:lnSpc>
                <a:spcPct val="115000"/>
              </a:lnSpc>
              <a:spcBef>
                <a:spcPts val="1800"/>
              </a:spcBef>
              <a:spcAft>
                <a:spcPts val="400"/>
              </a:spcAft>
              <a:buNone/>
            </a:pPr>
            <a:r>
              <a:rPr lang="fr-FR" sz="1100" b="1" kern="100" dirty="0">
                <a:effectLst/>
                <a:ea typeface="Times New Roman" panose="02020603050405020304" pitchFamily="18" charset="0"/>
                <a:cs typeface="Times New Roman" panose="02020603050405020304" pitchFamily="18" charset="0"/>
              </a:rPr>
              <a:t>Apéro jeux à la médiathèque</a:t>
            </a:r>
          </a:p>
        </p:txBody>
      </p:sp>
      <p:sp>
        <p:nvSpPr>
          <p:cNvPr id="25" name="ZoneTexte 24">
            <a:extLst>
              <a:ext uri="{FF2B5EF4-FFF2-40B4-BE49-F238E27FC236}">
                <a16:creationId xmlns:a16="http://schemas.microsoft.com/office/drawing/2014/main" id="{3E011916-355C-B269-4072-BF2E55EB10A8}"/>
              </a:ext>
            </a:extLst>
          </p:cNvPr>
          <p:cNvSpPr txBox="1"/>
          <p:nvPr/>
        </p:nvSpPr>
        <p:spPr>
          <a:xfrm>
            <a:off x="1685499" y="7970231"/>
            <a:ext cx="4700929" cy="1348959"/>
          </a:xfrm>
          <a:prstGeom prst="rect">
            <a:avLst/>
          </a:prstGeom>
          <a:noFill/>
        </p:spPr>
        <p:txBody>
          <a:bodyPr wrap="square">
            <a:spAutoFit/>
          </a:bodyPr>
          <a:lstStyle/>
          <a:p>
            <a:pPr algn="just">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L'équipe de la médiathèque propose à toutes les personnes intéressées un moment ludique autour des jeux de société</a:t>
            </a:r>
            <a:r>
              <a:rPr lang="fr-FR" sz="1000" kern="100" dirty="0">
                <a:ea typeface="Aptos" panose="020B0004020202020204" pitchFamily="34" charset="0"/>
                <a:cs typeface="Times New Roman" panose="02020603050405020304" pitchFamily="18" charset="0"/>
              </a:rPr>
              <a:t>, e</a:t>
            </a:r>
            <a:r>
              <a:rPr lang="fr-FR" sz="1000" kern="100" dirty="0">
                <a:effectLst/>
                <a:ea typeface="Aptos" panose="020B0004020202020204" pitchFamily="34" charset="0"/>
                <a:cs typeface="Times New Roman" panose="02020603050405020304" pitchFamily="18" charset="0"/>
              </a:rPr>
              <a:t>nvie d'échanger, de jouer et de trouver de nouveaux partenaires de jeux..</a:t>
            </a:r>
          </a:p>
          <a:p>
            <a:pPr algn="just">
              <a:lnSpc>
                <a:spcPct val="115000"/>
              </a:lnSpc>
              <a:spcAft>
                <a:spcPts val="800"/>
              </a:spcAft>
              <a:buNone/>
            </a:pPr>
            <a:r>
              <a:rPr lang="fr-FR" sz="1000" b="1" kern="100" dirty="0">
                <a:effectLst/>
                <a:ea typeface="Aptos" panose="020B0004020202020204" pitchFamily="34" charset="0"/>
                <a:cs typeface="Times New Roman" panose="02020603050405020304" pitchFamily="18" charset="0"/>
              </a:rPr>
              <a:t>Vendredi 17 octobre de 18h00 à 20h00 à la médiathèque</a:t>
            </a:r>
            <a:endParaRPr lang="fr-FR" sz="1000" kern="100" dirty="0">
              <a:effectLst/>
              <a:ea typeface="Aptos" panose="020B0004020202020204" pitchFamily="34" charset="0"/>
              <a:cs typeface="Times New Roman" panose="02020603050405020304" pitchFamily="18" charset="0"/>
            </a:endParaRPr>
          </a:p>
          <a:p>
            <a:pPr>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Animation gratuite pour les adultes. Sur inscription au 03 89 47 59 78 ou mediatheque@lapoutroie.fr</a:t>
            </a:r>
          </a:p>
        </p:txBody>
      </p:sp>
      <p:sp>
        <p:nvSpPr>
          <p:cNvPr id="4" name="ZoneTexte 3">
            <a:extLst>
              <a:ext uri="{FF2B5EF4-FFF2-40B4-BE49-F238E27FC236}">
                <a16:creationId xmlns:a16="http://schemas.microsoft.com/office/drawing/2014/main" id="{842E0992-307D-C3D4-D22E-36101D0031E0}"/>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municipale</a:t>
            </a:r>
          </a:p>
        </p:txBody>
      </p:sp>
    </p:spTree>
    <p:extLst>
      <p:ext uri="{BB962C8B-B14F-4D97-AF65-F5344CB8AC3E}">
        <p14:creationId xmlns:p14="http://schemas.microsoft.com/office/powerpoint/2010/main" val="3762612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6620ECB-BB5A-021F-245B-030EF098CEFC}"/>
              </a:ext>
            </a:extLst>
          </p:cNvPr>
          <p:cNvSpPr>
            <a:spLocks noGrp="1"/>
          </p:cNvSpPr>
          <p:nvPr>
            <p:ph type="sldNum" sz="quarter" idx="12"/>
          </p:nvPr>
        </p:nvSpPr>
        <p:spPr/>
        <p:txBody>
          <a:bodyPr/>
          <a:lstStyle/>
          <a:p>
            <a:fld id="{BE9B5FA4-89F7-4BC1-B6B1-D5529FDE714B}" type="slidenum">
              <a:rPr lang="fr-FR" smtClean="0"/>
              <a:t>12</a:t>
            </a:fld>
            <a:endParaRPr lang="fr-FR"/>
          </a:p>
        </p:txBody>
      </p:sp>
      <p:sp>
        <p:nvSpPr>
          <p:cNvPr id="3" name="Espace réservé du pied de page 2">
            <a:extLst>
              <a:ext uri="{FF2B5EF4-FFF2-40B4-BE49-F238E27FC236}">
                <a16:creationId xmlns:a16="http://schemas.microsoft.com/office/drawing/2014/main" id="{72CDAD32-26D7-E436-33CF-454CFFFEE519}"/>
              </a:ext>
            </a:extLst>
          </p:cNvPr>
          <p:cNvSpPr>
            <a:spLocks noGrp="1"/>
          </p:cNvSpPr>
          <p:nvPr>
            <p:ph type="ftr" sz="quarter" idx="11"/>
          </p:nvPr>
        </p:nvSpPr>
        <p:spPr/>
        <p:txBody>
          <a:bodyPr/>
          <a:lstStyle/>
          <a:p>
            <a:r>
              <a:rPr lang="fr-FR"/>
              <a:t>Bulletin municipal / septembre 2025</a:t>
            </a:r>
          </a:p>
        </p:txBody>
      </p:sp>
      <p:grpSp>
        <p:nvGrpSpPr>
          <p:cNvPr id="15" name="Groupe 14">
            <a:extLst>
              <a:ext uri="{FF2B5EF4-FFF2-40B4-BE49-F238E27FC236}">
                <a16:creationId xmlns:a16="http://schemas.microsoft.com/office/drawing/2014/main" id="{F3BC525F-ECE7-78A6-6D32-263FD5202FAE}"/>
              </a:ext>
            </a:extLst>
          </p:cNvPr>
          <p:cNvGrpSpPr/>
          <p:nvPr/>
        </p:nvGrpSpPr>
        <p:grpSpPr>
          <a:xfrm>
            <a:off x="498444" y="7225014"/>
            <a:ext cx="5726086" cy="2069793"/>
            <a:chOff x="555080" y="4473152"/>
            <a:chExt cx="5726086" cy="2069793"/>
          </a:xfrm>
        </p:grpSpPr>
        <p:sp>
          <p:nvSpPr>
            <p:cNvPr id="4" name="ZoneTexte 3">
              <a:extLst>
                <a:ext uri="{FF2B5EF4-FFF2-40B4-BE49-F238E27FC236}">
                  <a16:creationId xmlns:a16="http://schemas.microsoft.com/office/drawing/2014/main" id="{2C01DA4E-FADE-B172-2F17-B105405566C3}"/>
                </a:ext>
              </a:extLst>
            </p:cNvPr>
            <p:cNvSpPr txBox="1"/>
            <p:nvPr/>
          </p:nvSpPr>
          <p:spPr>
            <a:xfrm>
              <a:off x="601471" y="4473152"/>
              <a:ext cx="5679695" cy="307777"/>
            </a:xfrm>
            <a:prstGeom prst="rect">
              <a:avLst/>
            </a:prstGeom>
            <a:noFill/>
          </p:spPr>
          <p:txBody>
            <a:bodyPr wrap="square" rtlCol="0">
              <a:spAutoFit/>
            </a:bodyPr>
            <a:lstStyle/>
            <a:p>
              <a:r>
                <a:rPr lang="fr-FR" sz="1400" b="1" dirty="0"/>
                <a:t>Cours de gymnastique</a:t>
              </a:r>
            </a:p>
          </p:txBody>
        </p:sp>
        <p:sp>
          <p:nvSpPr>
            <p:cNvPr id="5" name="ZoneTexte 4">
              <a:extLst>
                <a:ext uri="{FF2B5EF4-FFF2-40B4-BE49-F238E27FC236}">
                  <a16:creationId xmlns:a16="http://schemas.microsoft.com/office/drawing/2014/main" id="{343EF0FB-7586-6E8A-0A12-40955F574ED9}"/>
                </a:ext>
              </a:extLst>
            </p:cNvPr>
            <p:cNvSpPr txBox="1"/>
            <p:nvPr/>
          </p:nvSpPr>
          <p:spPr>
            <a:xfrm>
              <a:off x="601471" y="4832104"/>
              <a:ext cx="3732028" cy="400110"/>
            </a:xfrm>
            <a:prstGeom prst="rect">
              <a:avLst/>
            </a:prstGeom>
            <a:noFill/>
          </p:spPr>
          <p:txBody>
            <a:bodyPr wrap="square" rtlCol="0">
              <a:spAutoFit/>
            </a:bodyPr>
            <a:lstStyle/>
            <a:p>
              <a:r>
                <a:rPr lang="fr-FR" sz="1000" dirty="0"/>
                <a:t>Le club de gymnastique a repris ses activités le lundi 1</a:t>
              </a:r>
              <a:r>
                <a:rPr lang="fr-FR" sz="1000" baseline="30000" dirty="0"/>
                <a:t>er</a:t>
              </a:r>
              <a:r>
                <a:rPr lang="fr-FR" sz="1000" dirty="0"/>
                <a:t> septembre. </a:t>
              </a:r>
              <a:br>
                <a:rPr lang="fr-FR" sz="1000" dirty="0"/>
              </a:br>
              <a:r>
                <a:rPr lang="fr-FR" sz="1000" dirty="0"/>
                <a:t>3 cours sont proposés dans la salle des loisirs :</a:t>
              </a:r>
            </a:p>
          </p:txBody>
        </p:sp>
        <p:sp>
          <p:nvSpPr>
            <p:cNvPr id="6" name="ZoneTexte 5">
              <a:extLst>
                <a:ext uri="{FF2B5EF4-FFF2-40B4-BE49-F238E27FC236}">
                  <a16:creationId xmlns:a16="http://schemas.microsoft.com/office/drawing/2014/main" id="{CC12933D-C5EE-D385-C4D3-DE87F74C310F}"/>
                </a:ext>
              </a:extLst>
            </p:cNvPr>
            <p:cNvSpPr txBox="1"/>
            <p:nvPr/>
          </p:nvSpPr>
          <p:spPr>
            <a:xfrm>
              <a:off x="677388" y="5328233"/>
              <a:ext cx="3498111" cy="553998"/>
            </a:xfrm>
            <a:prstGeom prst="rect">
              <a:avLst/>
            </a:prstGeom>
            <a:noFill/>
          </p:spPr>
          <p:txBody>
            <a:bodyPr wrap="square" rtlCol="0">
              <a:spAutoFit/>
            </a:bodyPr>
            <a:lstStyle/>
            <a:p>
              <a:r>
                <a:rPr lang="fr-FR" sz="1000" dirty="0"/>
                <a:t>- Fitness			Lundi de 19h à 20h</a:t>
              </a:r>
            </a:p>
            <a:p>
              <a:r>
                <a:rPr lang="fr-FR" sz="1000" dirty="0"/>
                <a:t>- Gymnastique		Mardi de 8h30 à 9h30</a:t>
              </a:r>
            </a:p>
            <a:p>
              <a:r>
                <a:rPr lang="fr-FR" sz="1000" dirty="0"/>
                <a:t>- Gymnastique douce	Jeudi de 9h à 10h</a:t>
              </a:r>
            </a:p>
          </p:txBody>
        </p:sp>
        <p:sp>
          <p:nvSpPr>
            <p:cNvPr id="8" name="ZoneTexte 7">
              <a:extLst>
                <a:ext uri="{FF2B5EF4-FFF2-40B4-BE49-F238E27FC236}">
                  <a16:creationId xmlns:a16="http://schemas.microsoft.com/office/drawing/2014/main" id="{EE599F05-D289-FEEE-B9F2-AF03D97BD232}"/>
                </a:ext>
              </a:extLst>
            </p:cNvPr>
            <p:cNvSpPr txBox="1"/>
            <p:nvPr/>
          </p:nvSpPr>
          <p:spPr>
            <a:xfrm>
              <a:off x="4903795" y="5129734"/>
              <a:ext cx="1270591" cy="55399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sz="1000" dirty="0"/>
                <a:t>Cotisation annuelle</a:t>
              </a:r>
            </a:p>
            <a:p>
              <a:r>
                <a:rPr lang="fr-FR" sz="1000" dirty="0"/>
                <a:t>1 cours : 70 €</a:t>
              </a:r>
              <a:br>
                <a:rPr lang="fr-FR" sz="1000" dirty="0"/>
              </a:br>
              <a:r>
                <a:rPr lang="fr-FR" sz="1000" dirty="0"/>
                <a:t>2 cours : 120 €</a:t>
              </a:r>
            </a:p>
          </p:txBody>
        </p:sp>
        <p:sp>
          <p:nvSpPr>
            <p:cNvPr id="10" name="ZoneTexte 9">
              <a:extLst>
                <a:ext uri="{FF2B5EF4-FFF2-40B4-BE49-F238E27FC236}">
                  <a16:creationId xmlns:a16="http://schemas.microsoft.com/office/drawing/2014/main" id="{0631ADF4-CB37-B5BB-319B-A4865D46831E}"/>
                </a:ext>
              </a:extLst>
            </p:cNvPr>
            <p:cNvSpPr txBox="1"/>
            <p:nvPr/>
          </p:nvSpPr>
          <p:spPr>
            <a:xfrm>
              <a:off x="555080" y="5988947"/>
              <a:ext cx="5619306" cy="553998"/>
            </a:xfrm>
            <a:prstGeom prst="rect">
              <a:avLst/>
            </a:prstGeom>
            <a:noFill/>
          </p:spPr>
          <p:txBody>
            <a:bodyPr wrap="square" rtlCol="0">
              <a:spAutoFit/>
            </a:bodyPr>
            <a:lstStyle/>
            <a:p>
              <a:pPr algn="just"/>
              <a:r>
                <a:rPr lang="fr-FR" sz="1000" dirty="0"/>
                <a:t>Matériel personnel nécessaire : un tapis de sol, un </a:t>
              </a:r>
              <a:r>
                <a:rPr lang="fr-FR" sz="1000" dirty="0" err="1"/>
                <a:t>élastiband</a:t>
              </a:r>
              <a:r>
                <a:rPr lang="fr-FR" sz="1000" dirty="0"/>
                <a:t> et une paire de poids de 500g.</a:t>
              </a:r>
            </a:p>
            <a:p>
              <a:pPr algn="just"/>
              <a:endParaRPr lang="fr-FR" sz="1000" dirty="0"/>
            </a:p>
            <a:p>
              <a:pPr algn="ctr"/>
              <a:r>
                <a:rPr lang="fr-FR" sz="1000" b="1" dirty="0"/>
                <a:t>www.gymlapoutroie.com</a:t>
              </a:r>
            </a:p>
          </p:txBody>
        </p:sp>
      </p:grpSp>
      <p:grpSp>
        <p:nvGrpSpPr>
          <p:cNvPr id="13" name="Groupe 12">
            <a:extLst>
              <a:ext uri="{FF2B5EF4-FFF2-40B4-BE49-F238E27FC236}">
                <a16:creationId xmlns:a16="http://schemas.microsoft.com/office/drawing/2014/main" id="{FD1C5395-D5DE-074C-4190-D990EBB57930}"/>
              </a:ext>
            </a:extLst>
          </p:cNvPr>
          <p:cNvGrpSpPr/>
          <p:nvPr/>
        </p:nvGrpSpPr>
        <p:grpSpPr>
          <a:xfrm>
            <a:off x="498444" y="4301772"/>
            <a:ext cx="6084916" cy="2599508"/>
            <a:chOff x="470225" y="1144282"/>
            <a:chExt cx="6084916" cy="2599508"/>
          </a:xfrm>
        </p:grpSpPr>
        <p:pic>
          <p:nvPicPr>
            <p:cNvPr id="7" name="Image 6">
              <a:extLst>
                <a:ext uri="{FF2B5EF4-FFF2-40B4-BE49-F238E27FC236}">
                  <a16:creationId xmlns:a16="http://schemas.microsoft.com/office/drawing/2014/main" id="{B3D4FC18-05D1-D31D-7580-1FC2C6AF2075}"/>
                </a:ext>
              </a:extLst>
            </p:cNvPr>
            <p:cNvPicPr>
              <a:picLocks noChangeAspect="1"/>
            </p:cNvPicPr>
            <p:nvPr/>
          </p:nvPicPr>
          <p:blipFill>
            <a:blip r:embed="rId2">
              <a:extLst>
                <a:ext uri="{28A0092B-C50C-407E-A947-70E740481C1C}">
                  <a14:useLocalDpi xmlns:a14="http://schemas.microsoft.com/office/drawing/2010/main" val="0"/>
                </a:ext>
              </a:extLst>
            </a:blip>
            <a:srcRect l="5543" t="15104" r="2096" b="17327"/>
            <a:stretch>
              <a:fillRect/>
            </a:stretch>
          </p:blipFill>
          <p:spPr>
            <a:xfrm rot="16200000">
              <a:off x="634919" y="1463474"/>
              <a:ext cx="1302591" cy="1270590"/>
            </a:xfrm>
            <a:prstGeom prst="rect">
              <a:avLst/>
            </a:prstGeom>
          </p:spPr>
        </p:pic>
        <p:sp>
          <p:nvSpPr>
            <p:cNvPr id="9" name="ZoneTexte 8">
              <a:extLst>
                <a:ext uri="{FF2B5EF4-FFF2-40B4-BE49-F238E27FC236}">
                  <a16:creationId xmlns:a16="http://schemas.microsoft.com/office/drawing/2014/main" id="{7C143429-48F6-D313-69ED-31E5DB5D452A}"/>
                </a:ext>
              </a:extLst>
            </p:cNvPr>
            <p:cNvSpPr txBox="1"/>
            <p:nvPr/>
          </p:nvSpPr>
          <p:spPr>
            <a:xfrm>
              <a:off x="2026254" y="1387435"/>
              <a:ext cx="4185068" cy="2092881"/>
            </a:xfrm>
            <a:prstGeom prst="rect">
              <a:avLst/>
            </a:prstGeom>
            <a:noFill/>
          </p:spPr>
          <p:txBody>
            <a:bodyPr wrap="square">
              <a:spAutoFit/>
            </a:bodyPr>
            <a:lstStyle/>
            <a:p>
              <a:pPr algn="just">
                <a:buNone/>
              </a:pPr>
              <a:r>
                <a:rPr lang="fr-FR" sz="1000" kern="150" dirty="0">
                  <a:effectLst/>
                  <a:ea typeface="NSimSun" panose="02010609030101010101" pitchFamily="49" charset="-122"/>
                  <a:cs typeface="Lucida Sans" panose="020B0602030504020204" pitchFamily="34" charset="0"/>
                </a:rPr>
                <a:t>La section Scrabble reprend les séances début septembre.</a:t>
              </a:r>
            </a:p>
            <a:p>
              <a:pPr algn="just">
                <a:buNone/>
              </a:pPr>
              <a:r>
                <a:rPr lang="fr-FR" sz="1000" kern="150" dirty="0">
                  <a:effectLst/>
                  <a:ea typeface="NSimSun" panose="02010609030101010101" pitchFamily="49" charset="-122"/>
                  <a:cs typeface="Lucida Sans" panose="020B0602030504020204" pitchFamily="34" charset="0"/>
                </a:rPr>
                <a:t>On y pratique le Scrabble Duplicate où tous les joueurs ont le même tirage et recherchent la solution rapportant le maximum de points.</a:t>
              </a:r>
            </a:p>
            <a:p>
              <a:pPr algn="just">
                <a:buNone/>
              </a:pPr>
              <a:r>
                <a:rPr lang="fr-FR" sz="1000" kern="150" dirty="0">
                  <a:effectLst/>
                  <a:ea typeface="NSimSun" panose="02010609030101010101" pitchFamily="49" charset="-122"/>
                  <a:cs typeface="Lucida Sans" panose="020B0602030504020204" pitchFamily="34" charset="0"/>
                </a:rPr>
                <a:t>La durée d’une séance est d’environ 2 heures.</a:t>
              </a:r>
            </a:p>
            <a:p>
              <a:pPr algn="just">
                <a:buNone/>
              </a:pPr>
              <a:endParaRPr lang="fr-FR" sz="1000" kern="150" dirty="0">
                <a:effectLst/>
                <a:ea typeface="NSimSun" panose="02010609030101010101" pitchFamily="49" charset="-122"/>
                <a:cs typeface="Lucida Sans" panose="020B0602030504020204" pitchFamily="34" charset="0"/>
              </a:endParaRPr>
            </a:p>
            <a:p>
              <a:pPr algn="just">
                <a:buNone/>
              </a:pPr>
              <a:r>
                <a:rPr lang="fr-FR" sz="1000" kern="150" dirty="0">
                  <a:effectLst/>
                  <a:ea typeface="NSimSun" panose="02010609030101010101" pitchFamily="49" charset="-122"/>
                  <a:cs typeface="Lucida Sans" panose="020B0602030504020204" pitchFamily="34" charset="0"/>
                </a:rPr>
                <a:t>Les séances ont lieu tous les </a:t>
              </a:r>
              <a:r>
                <a:rPr lang="fr-FR" sz="1000" b="1" kern="150" dirty="0">
                  <a:effectLst/>
                  <a:ea typeface="NSimSun" panose="02010609030101010101" pitchFamily="49" charset="-122"/>
                  <a:cs typeface="Lucida Sans" panose="020B0602030504020204" pitchFamily="34" charset="0"/>
                </a:rPr>
                <a:t>jeudis</a:t>
              </a:r>
              <a:r>
                <a:rPr lang="fr-FR" sz="1000" kern="150" dirty="0">
                  <a:effectLst/>
                  <a:ea typeface="NSimSun" panose="02010609030101010101" pitchFamily="49" charset="-122"/>
                  <a:cs typeface="Lucida Sans" panose="020B0602030504020204" pitchFamily="34" charset="0"/>
                </a:rPr>
                <a:t> à la salle des ventes de Lapoutroie de </a:t>
              </a:r>
              <a:r>
                <a:rPr lang="fr-FR" sz="1000" b="1" kern="150" dirty="0">
                  <a:effectLst/>
                  <a:ea typeface="NSimSun" panose="02010609030101010101" pitchFamily="49" charset="-122"/>
                  <a:cs typeface="Lucida Sans" panose="020B0602030504020204" pitchFamily="34" charset="0"/>
                </a:rPr>
                <a:t>14h30 à 16h30 et de 19h30 à 21h30</a:t>
              </a:r>
              <a:r>
                <a:rPr lang="fr-FR" sz="1000" kern="150" dirty="0">
                  <a:effectLst/>
                  <a:ea typeface="NSimSun" panose="02010609030101010101" pitchFamily="49" charset="-122"/>
                  <a:cs typeface="Lucida Sans" panose="020B0602030504020204" pitchFamily="34" charset="0"/>
                </a:rPr>
                <a:t>.</a:t>
              </a:r>
            </a:p>
            <a:p>
              <a:pPr algn="just">
                <a:buNone/>
              </a:pPr>
              <a:r>
                <a:rPr lang="fr-FR" sz="1000" kern="150" dirty="0">
                  <a:effectLst/>
                  <a:ea typeface="NSimSun" panose="02010609030101010101" pitchFamily="49" charset="-122"/>
                  <a:cs typeface="Lucida Sans" panose="020B0602030504020204" pitchFamily="34" charset="0"/>
                </a:rPr>
                <a:t>La participation nécessite une adhésion à l’association ASCL.</a:t>
              </a:r>
            </a:p>
            <a:p>
              <a:pPr algn="just">
                <a:buNone/>
              </a:pPr>
              <a:r>
                <a:rPr lang="fr-FR" sz="1000" kern="150" dirty="0">
                  <a:effectLst/>
                  <a:ea typeface="NSimSun" panose="02010609030101010101" pitchFamily="49" charset="-122"/>
                  <a:cs typeface="Lucida Sans" panose="020B0602030504020204" pitchFamily="34" charset="0"/>
                </a:rPr>
                <a:t>A prévoir : votre propre jeu de scrabble , bien que certains jeux puissent être mis à disposition dans un premier temps.</a:t>
              </a:r>
            </a:p>
            <a:p>
              <a:pPr algn="just">
                <a:buNone/>
              </a:pPr>
              <a:r>
                <a:rPr lang="fr-FR" sz="1000" kern="150" dirty="0">
                  <a:effectLst/>
                  <a:ea typeface="NSimSun" panose="02010609030101010101" pitchFamily="49" charset="-122"/>
                  <a:cs typeface="Lucida Sans" panose="020B0602030504020204" pitchFamily="34" charset="0"/>
                </a:rPr>
                <a:t> </a:t>
              </a:r>
            </a:p>
            <a:p>
              <a:pPr algn="just">
                <a:buNone/>
              </a:pPr>
              <a:r>
                <a:rPr lang="fr-FR" sz="1000" kern="150" dirty="0">
                  <a:effectLst/>
                  <a:ea typeface="NSimSun" panose="02010609030101010101" pitchFamily="49" charset="-122"/>
                  <a:cs typeface="Lucida Sans" panose="020B0602030504020204" pitchFamily="34" charset="0"/>
                </a:rPr>
                <a:t>Venez partager un moment convivial autour des mots… Débutants comme confirmés sont les bienvenus.</a:t>
              </a:r>
            </a:p>
          </p:txBody>
        </p:sp>
        <p:sp>
          <p:nvSpPr>
            <p:cNvPr id="11" name="ZoneTexte 10">
              <a:extLst>
                <a:ext uri="{FF2B5EF4-FFF2-40B4-BE49-F238E27FC236}">
                  <a16:creationId xmlns:a16="http://schemas.microsoft.com/office/drawing/2014/main" id="{5F963A86-972B-5A43-8747-347CE7B188ED}"/>
                </a:ext>
              </a:extLst>
            </p:cNvPr>
            <p:cNvSpPr txBox="1"/>
            <p:nvPr/>
          </p:nvSpPr>
          <p:spPr>
            <a:xfrm>
              <a:off x="2026254" y="1144282"/>
              <a:ext cx="3722551" cy="307777"/>
            </a:xfrm>
            <a:prstGeom prst="rect">
              <a:avLst/>
            </a:prstGeom>
            <a:noFill/>
          </p:spPr>
          <p:txBody>
            <a:bodyPr wrap="square" rtlCol="0">
              <a:spAutoFit/>
            </a:bodyPr>
            <a:lstStyle/>
            <a:p>
              <a:r>
                <a:rPr lang="fr-FR" sz="1400" b="1" dirty="0"/>
                <a:t>Reprise de la section SCRABBLE</a:t>
              </a:r>
            </a:p>
          </p:txBody>
        </p:sp>
        <p:sp>
          <p:nvSpPr>
            <p:cNvPr id="12" name="ZoneTexte 11">
              <a:extLst>
                <a:ext uri="{FF2B5EF4-FFF2-40B4-BE49-F238E27FC236}">
                  <a16:creationId xmlns:a16="http://schemas.microsoft.com/office/drawing/2014/main" id="{8B4244D8-0552-8F2B-318C-BCC53978B2FB}"/>
                </a:ext>
              </a:extLst>
            </p:cNvPr>
            <p:cNvSpPr txBox="1"/>
            <p:nvPr/>
          </p:nvSpPr>
          <p:spPr>
            <a:xfrm>
              <a:off x="701170" y="2841660"/>
              <a:ext cx="1270591"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sz="1000" dirty="0"/>
                <a:t>Cotisation annuelle</a:t>
              </a:r>
            </a:p>
            <a:p>
              <a:r>
                <a:rPr lang="fr-FR" sz="1000" dirty="0"/>
                <a:t>Adhésion ASCL : 10 €</a:t>
              </a:r>
            </a:p>
          </p:txBody>
        </p:sp>
        <p:sp>
          <p:nvSpPr>
            <p:cNvPr id="14" name="ZoneTexte 13">
              <a:extLst>
                <a:ext uri="{FF2B5EF4-FFF2-40B4-BE49-F238E27FC236}">
                  <a16:creationId xmlns:a16="http://schemas.microsoft.com/office/drawing/2014/main" id="{06EA38C7-68D6-9843-BBEE-F0CFEE1ED821}"/>
                </a:ext>
              </a:extLst>
            </p:cNvPr>
            <p:cNvSpPr txBox="1"/>
            <p:nvPr/>
          </p:nvSpPr>
          <p:spPr>
            <a:xfrm>
              <a:off x="470225" y="3497569"/>
              <a:ext cx="6084916" cy="246221"/>
            </a:xfrm>
            <a:prstGeom prst="rect">
              <a:avLst/>
            </a:prstGeom>
            <a:noFill/>
          </p:spPr>
          <p:txBody>
            <a:bodyPr wrap="square">
              <a:spAutoFit/>
            </a:bodyPr>
            <a:lstStyle/>
            <a:p>
              <a:pPr algn="just">
                <a:buNone/>
              </a:pPr>
              <a:r>
                <a:rPr lang="fr-FR" sz="1000" kern="150" dirty="0">
                  <a:effectLst/>
                  <a:ea typeface="NSimSun" panose="02010609030101010101" pitchFamily="49" charset="-122"/>
                  <a:cs typeface="Lucida Sans" panose="020B0602030504020204" pitchFamily="34" charset="0"/>
                </a:rPr>
                <a:t>Si vous êtes intéressés, n’hésitez pas à me contacter au 06 03 80 36 34 ou par mail </a:t>
              </a:r>
              <a:r>
                <a:rPr lang="fr-FR" sz="900" kern="150" dirty="0" err="1">
                  <a:ea typeface="NSimSun" panose="02010609030101010101" pitchFamily="49" charset="-122"/>
                  <a:cs typeface="Lucida Sans" panose="020B0602030504020204" pitchFamily="34" charset="0"/>
                </a:rPr>
                <a:t>G</a:t>
              </a:r>
              <a:r>
                <a:rPr lang="fr-FR" sz="900" kern="150" dirty="0" err="1">
                  <a:effectLst/>
                  <a:ea typeface="NSimSun" panose="02010609030101010101" pitchFamily="49" charset="-122"/>
                  <a:cs typeface="Lucida Sans" panose="020B0602030504020204" pitchFamily="34" charset="0"/>
                </a:rPr>
                <a:t>enevieve</a:t>
              </a:r>
              <a:r>
                <a:rPr lang="fr-FR" sz="900" kern="150" dirty="0">
                  <a:effectLst/>
                  <a:ea typeface="NSimSun" panose="02010609030101010101" pitchFamily="49" charset="-122"/>
                  <a:cs typeface="Lucida Sans" panose="020B0602030504020204" pitchFamily="34" charset="0"/>
                </a:rPr>
                <a:t> Wetterer@gmail.com</a:t>
              </a:r>
            </a:p>
          </p:txBody>
        </p:sp>
      </p:grpSp>
      <p:pic>
        <p:nvPicPr>
          <p:cNvPr id="17" name="Image 16">
            <a:extLst>
              <a:ext uri="{FF2B5EF4-FFF2-40B4-BE49-F238E27FC236}">
                <a16:creationId xmlns:a16="http://schemas.microsoft.com/office/drawing/2014/main" id="{74A85E9C-E216-CBC4-C5EA-97EC87E874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817" y="614463"/>
            <a:ext cx="1208597" cy="1709071"/>
          </a:xfrm>
          <a:prstGeom prst="rect">
            <a:avLst/>
          </a:prstGeom>
          <a:noFill/>
        </p:spPr>
      </p:pic>
      <p:sp>
        <p:nvSpPr>
          <p:cNvPr id="19" name="ZoneTexte 18">
            <a:extLst>
              <a:ext uri="{FF2B5EF4-FFF2-40B4-BE49-F238E27FC236}">
                <a16:creationId xmlns:a16="http://schemas.microsoft.com/office/drawing/2014/main" id="{224808D9-E457-32D0-F473-5750CD22FED0}"/>
              </a:ext>
            </a:extLst>
          </p:cNvPr>
          <p:cNvSpPr txBox="1"/>
          <p:nvPr/>
        </p:nvSpPr>
        <p:spPr>
          <a:xfrm>
            <a:off x="2027661" y="544243"/>
            <a:ext cx="4182405" cy="261610"/>
          </a:xfrm>
          <a:prstGeom prst="rect">
            <a:avLst/>
          </a:prstGeom>
          <a:noFill/>
        </p:spPr>
        <p:txBody>
          <a:bodyPr wrap="square">
            <a:spAutoFit/>
          </a:bodyPr>
          <a:lstStyle/>
          <a:p>
            <a:r>
              <a:rPr lang="fr-FR" sz="1100" b="1" dirty="0" err="1">
                <a:effectLst/>
                <a:ea typeface="Aptos" panose="020B0004020202020204" pitchFamily="34" charset="0"/>
                <a:cs typeface="Times New Roman" panose="02020603050405020304" pitchFamily="18" charset="0"/>
              </a:rPr>
              <a:t>FabLab</a:t>
            </a:r>
            <a:r>
              <a:rPr lang="fr-FR" sz="1100" b="1" dirty="0">
                <a:effectLst/>
                <a:ea typeface="Aptos" panose="020B0004020202020204" pitchFamily="34" charset="0"/>
                <a:cs typeface="Times New Roman" panose="02020603050405020304" pitchFamily="18" charset="0"/>
              </a:rPr>
              <a:t>: Découverte de l' Impression 3D</a:t>
            </a:r>
            <a:endParaRPr lang="fr-FR" sz="1100" b="1" dirty="0"/>
          </a:p>
        </p:txBody>
      </p:sp>
      <p:sp>
        <p:nvSpPr>
          <p:cNvPr id="21" name="ZoneTexte 20">
            <a:extLst>
              <a:ext uri="{FF2B5EF4-FFF2-40B4-BE49-F238E27FC236}">
                <a16:creationId xmlns:a16="http://schemas.microsoft.com/office/drawing/2014/main" id="{0CA2AD1A-5B21-5810-4EBA-61DA4DA74835}"/>
              </a:ext>
            </a:extLst>
          </p:cNvPr>
          <p:cNvSpPr txBox="1"/>
          <p:nvPr/>
        </p:nvSpPr>
        <p:spPr>
          <a:xfrm>
            <a:off x="2027662" y="799898"/>
            <a:ext cx="4182404" cy="1348959"/>
          </a:xfrm>
          <a:prstGeom prst="rect">
            <a:avLst/>
          </a:prstGeom>
          <a:noFill/>
        </p:spPr>
        <p:txBody>
          <a:bodyPr wrap="square">
            <a:spAutoFit/>
          </a:bodyPr>
          <a:lstStyle/>
          <a:p>
            <a:pPr algn="just">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La médiathèque vous propose une animation qui vise à faire découvrir l’univers de l'imprimante 3D à toutes les personnes intéressées. Modélisez puis fabriquez des petits objets avec une imprimante 3D.</a:t>
            </a:r>
          </a:p>
          <a:p>
            <a:pPr algn="just">
              <a:lnSpc>
                <a:spcPct val="115000"/>
              </a:lnSpc>
              <a:spcAft>
                <a:spcPts val="800"/>
              </a:spcAft>
              <a:buNone/>
            </a:pPr>
            <a:r>
              <a:rPr lang="fr-FR" sz="1000" b="1" kern="100" dirty="0">
                <a:effectLst/>
                <a:ea typeface="Aptos" panose="020B0004020202020204" pitchFamily="34" charset="0"/>
                <a:cs typeface="Times New Roman" panose="02020603050405020304" pitchFamily="18" charset="0"/>
              </a:rPr>
              <a:t>Vendredi 24 octobre de 14h00 à 16h00 à la médiathèque</a:t>
            </a:r>
            <a:endParaRPr lang="fr-FR" sz="1000" kern="100" dirty="0">
              <a:effectLst/>
              <a:ea typeface="Aptos" panose="020B0004020202020204" pitchFamily="34" charset="0"/>
              <a:cs typeface="Times New Roman" panose="02020603050405020304" pitchFamily="18" charset="0"/>
            </a:endParaRPr>
          </a:p>
          <a:p>
            <a:pPr algn="just">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Animation gratuite destinée aux ados de 11 à 17 ans. Sur inscription au 03 89 47 59 78 ou </a:t>
            </a:r>
            <a:r>
              <a:rPr lang="fr-FR" sz="1000" u="sng" kern="100" dirty="0">
                <a:solidFill>
                  <a:srgbClr val="467886"/>
                </a:solidFill>
                <a:effectLst/>
                <a:ea typeface="Aptos" panose="020B0004020202020204" pitchFamily="34" charset="0"/>
                <a:cs typeface="Times New Roman" panose="02020603050405020304" pitchFamily="18" charset="0"/>
                <a:hlinkClick r:id="rId4"/>
              </a:rPr>
              <a:t>mediatheque@lapoutroie.fr</a:t>
            </a:r>
            <a:endParaRPr lang="fr-FR" sz="1000" kern="100" dirty="0">
              <a:effectLst/>
              <a:ea typeface="Aptos" panose="020B0004020202020204" pitchFamily="34" charset="0"/>
              <a:cs typeface="Times New Roman" panose="02020603050405020304" pitchFamily="18" charset="0"/>
            </a:endParaRPr>
          </a:p>
        </p:txBody>
      </p:sp>
      <p:pic>
        <p:nvPicPr>
          <p:cNvPr id="22" name="Image 21">
            <a:extLst>
              <a:ext uri="{FF2B5EF4-FFF2-40B4-BE49-F238E27FC236}">
                <a16:creationId xmlns:a16="http://schemas.microsoft.com/office/drawing/2014/main" id="{095BE6C5-1CEB-C3F5-2096-3024A014545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747" y="2470624"/>
            <a:ext cx="1223667" cy="1730381"/>
          </a:xfrm>
          <a:prstGeom prst="rect">
            <a:avLst/>
          </a:prstGeom>
          <a:noFill/>
        </p:spPr>
      </p:pic>
      <p:sp>
        <p:nvSpPr>
          <p:cNvPr id="24" name="ZoneTexte 23">
            <a:extLst>
              <a:ext uri="{FF2B5EF4-FFF2-40B4-BE49-F238E27FC236}">
                <a16:creationId xmlns:a16="http://schemas.microsoft.com/office/drawing/2014/main" id="{1EAAED19-822A-7B62-A84E-FCC9117B0522}"/>
              </a:ext>
            </a:extLst>
          </p:cNvPr>
          <p:cNvSpPr txBox="1"/>
          <p:nvPr/>
        </p:nvSpPr>
        <p:spPr>
          <a:xfrm>
            <a:off x="2082155" y="2418475"/>
            <a:ext cx="3430402" cy="275588"/>
          </a:xfrm>
          <a:prstGeom prst="rect">
            <a:avLst/>
          </a:prstGeom>
          <a:noFill/>
        </p:spPr>
        <p:txBody>
          <a:bodyPr wrap="square">
            <a:spAutoFit/>
          </a:bodyPr>
          <a:lstStyle/>
          <a:p>
            <a:pPr>
              <a:lnSpc>
                <a:spcPct val="115000"/>
              </a:lnSpc>
              <a:spcBef>
                <a:spcPts val="1800"/>
              </a:spcBef>
              <a:spcAft>
                <a:spcPts val="400"/>
              </a:spcAft>
              <a:buNone/>
            </a:pPr>
            <a:r>
              <a:rPr lang="fr-FR" sz="1100" b="1" kern="100" dirty="0">
                <a:effectLst/>
                <a:ea typeface="Times New Roman" panose="02020603050405020304" pitchFamily="18" charset="0"/>
                <a:cs typeface="Times New Roman" panose="02020603050405020304" pitchFamily="18" charset="0"/>
              </a:rPr>
              <a:t>Bricolage d'automne à la Médiathèque</a:t>
            </a:r>
          </a:p>
        </p:txBody>
      </p:sp>
      <p:sp>
        <p:nvSpPr>
          <p:cNvPr id="26" name="ZoneTexte 25">
            <a:extLst>
              <a:ext uri="{FF2B5EF4-FFF2-40B4-BE49-F238E27FC236}">
                <a16:creationId xmlns:a16="http://schemas.microsoft.com/office/drawing/2014/main" id="{807512B0-9980-B33A-56A6-96F2F84EC978}"/>
              </a:ext>
            </a:extLst>
          </p:cNvPr>
          <p:cNvSpPr txBox="1"/>
          <p:nvPr/>
        </p:nvSpPr>
        <p:spPr>
          <a:xfrm>
            <a:off x="2082155" y="2775317"/>
            <a:ext cx="4310946" cy="995016"/>
          </a:xfrm>
          <a:prstGeom prst="rect">
            <a:avLst/>
          </a:prstGeom>
          <a:noFill/>
        </p:spPr>
        <p:txBody>
          <a:bodyPr wrap="square">
            <a:spAutoFit/>
          </a:bodyPr>
          <a:lstStyle/>
          <a:p>
            <a:pPr>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La médiathèque de Lapoutroie propose une animation : </a:t>
            </a:r>
            <a:r>
              <a:rPr lang="fr-FR" sz="1000" b="1" kern="100" dirty="0">
                <a:effectLst/>
                <a:ea typeface="Aptos" panose="020B0004020202020204" pitchFamily="34" charset="0"/>
                <a:cs typeface="Times New Roman" panose="02020603050405020304" pitchFamily="18" charset="0"/>
              </a:rPr>
              <a:t>Bricolage d’Automne,</a:t>
            </a:r>
          </a:p>
          <a:p>
            <a:pPr>
              <a:lnSpc>
                <a:spcPct val="115000"/>
              </a:lnSpc>
              <a:spcAft>
                <a:spcPts val="800"/>
              </a:spcAft>
              <a:buNone/>
            </a:pPr>
            <a:r>
              <a:rPr lang="fr-FR" sz="1000" b="1" kern="100" dirty="0">
                <a:effectLst/>
                <a:ea typeface="Aptos" panose="020B0004020202020204" pitchFamily="34" charset="0"/>
                <a:cs typeface="Times New Roman" panose="02020603050405020304" pitchFamily="18" charset="0"/>
              </a:rPr>
              <a:t>Jeudi 30 octobre de 10h00 à 11h30 à la Médiathèque de Lapoutroie</a:t>
            </a:r>
            <a:endParaRPr lang="fr-FR" sz="1000" kern="100" dirty="0">
              <a:effectLst/>
              <a:ea typeface="Aptos" panose="020B0004020202020204" pitchFamily="34" charset="0"/>
              <a:cs typeface="Times New Roman" panose="02020603050405020304" pitchFamily="18" charset="0"/>
            </a:endParaRPr>
          </a:p>
          <a:p>
            <a:pPr>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Animation gratuite destinée aux 7-10 ans. Sur inscription au 03 89 47 59 78 ou </a:t>
            </a:r>
            <a:r>
              <a:rPr lang="fr-FR" sz="1000" u="sng" kern="100" dirty="0">
                <a:solidFill>
                  <a:srgbClr val="467886"/>
                </a:solidFill>
                <a:effectLst/>
                <a:ea typeface="Aptos" panose="020B0004020202020204" pitchFamily="34" charset="0"/>
                <a:cs typeface="Times New Roman" panose="02020603050405020304" pitchFamily="18" charset="0"/>
                <a:hlinkClick r:id="rId4"/>
              </a:rPr>
              <a:t>mediatheque@lapoutroie.fr</a:t>
            </a:r>
            <a:endParaRPr lang="fr-FR" sz="1000" kern="100" dirty="0">
              <a:effectLst/>
              <a:ea typeface="Aptos" panose="020B0004020202020204" pitchFamily="34" charset="0"/>
              <a:cs typeface="Times New Roman" panose="02020603050405020304" pitchFamily="18" charset="0"/>
            </a:endParaRPr>
          </a:p>
        </p:txBody>
      </p:sp>
      <p:sp>
        <p:nvSpPr>
          <p:cNvPr id="16" name="Rectangle : coins arrondis 15">
            <a:extLst>
              <a:ext uri="{FF2B5EF4-FFF2-40B4-BE49-F238E27FC236}">
                <a16:creationId xmlns:a16="http://schemas.microsoft.com/office/drawing/2014/main" id="{B9A07E03-EF05-C729-508B-5165C4C87B5C}"/>
              </a:ext>
            </a:extLst>
          </p:cNvPr>
          <p:cNvSpPr/>
          <p:nvPr/>
        </p:nvSpPr>
        <p:spPr>
          <a:xfrm>
            <a:off x="667817" y="4267791"/>
            <a:ext cx="5682738"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718EE633-589F-B29C-3176-522755D50C3F}"/>
              </a:ext>
            </a:extLst>
          </p:cNvPr>
          <p:cNvSpPr/>
          <p:nvPr/>
        </p:nvSpPr>
        <p:spPr>
          <a:xfrm>
            <a:off x="582963" y="7090074"/>
            <a:ext cx="5682738"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C00D4E88-8A6A-C511-5DFC-2B044981A5EB}"/>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municipale</a:t>
            </a:r>
          </a:p>
        </p:txBody>
      </p:sp>
    </p:spTree>
    <p:extLst>
      <p:ext uri="{BB962C8B-B14F-4D97-AF65-F5344CB8AC3E}">
        <p14:creationId xmlns:p14="http://schemas.microsoft.com/office/powerpoint/2010/main" val="767537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D9F74B1-1B92-492A-5944-535E79DF9BE5}"/>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5C631D19-1FB5-E6FC-EE62-25C13AB4A043}"/>
              </a:ext>
            </a:extLst>
          </p:cNvPr>
          <p:cNvSpPr>
            <a:spLocks noGrp="1"/>
          </p:cNvSpPr>
          <p:nvPr>
            <p:ph type="sldNum" sz="quarter" idx="12"/>
          </p:nvPr>
        </p:nvSpPr>
        <p:spPr/>
        <p:txBody>
          <a:bodyPr/>
          <a:lstStyle/>
          <a:p>
            <a:fld id="{BE9B5FA4-89F7-4BC1-B6B1-D5529FDE714B}" type="slidenum">
              <a:rPr lang="fr-FR" smtClean="0"/>
              <a:t>13</a:t>
            </a:fld>
            <a:endParaRPr lang="fr-FR"/>
          </a:p>
        </p:txBody>
      </p:sp>
      <p:sp>
        <p:nvSpPr>
          <p:cNvPr id="5" name="ZoneTexte 4">
            <a:extLst>
              <a:ext uri="{FF2B5EF4-FFF2-40B4-BE49-F238E27FC236}">
                <a16:creationId xmlns:a16="http://schemas.microsoft.com/office/drawing/2014/main" id="{1554BB73-D862-D824-244C-34FC2E31ECE6}"/>
              </a:ext>
            </a:extLst>
          </p:cNvPr>
          <p:cNvSpPr txBox="1"/>
          <p:nvPr/>
        </p:nvSpPr>
        <p:spPr>
          <a:xfrm>
            <a:off x="1903863" y="660259"/>
            <a:ext cx="4428698" cy="738664"/>
          </a:xfrm>
          <a:prstGeom prst="rect">
            <a:avLst/>
          </a:prstGeom>
          <a:noFill/>
        </p:spPr>
        <p:txBody>
          <a:bodyPr wrap="square">
            <a:spAutoFit/>
          </a:bodyPr>
          <a:lstStyle/>
          <a:p>
            <a:pPr algn="ctr">
              <a:buNone/>
            </a:pPr>
            <a:r>
              <a:rPr lang="fr-FR" sz="1400" b="1" dirty="0">
                <a:effectLst/>
                <a:ea typeface="MS Mincho" panose="02020609040205080304" pitchFamily="49" charset="-128"/>
              </a:rPr>
              <a:t>C'est la rentrée au BUSEN Lapoutroie !</a:t>
            </a:r>
            <a:endParaRPr lang="fr-FR" sz="1400" dirty="0">
              <a:effectLst/>
              <a:ea typeface="MS Mincho" panose="02020609040205080304" pitchFamily="49" charset="-128"/>
            </a:endParaRPr>
          </a:p>
          <a:p>
            <a:pPr algn="ctr">
              <a:buNone/>
            </a:pPr>
            <a:r>
              <a:rPr lang="fr-FR" sz="1400" b="1" dirty="0">
                <a:effectLst/>
                <a:ea typeface="Times New Roman" panose="02020603050405020304" pitchFamily="18" charset="0"/>
              </a:rPr>
              <a:t>Reprise des cours de Qi Gong et de Tai Ji Quan</a:t>
            </a:r>
            <a:endParaRPr lang="fr-FR" sz="1400" dirty="0">
              <a:effectLst/>
              <a:ea typeface="MS Mincho" panose="02020609040205080304" pitchFamily="49" charset="-128"/>
            </a:endParaRPr>
          </a:p>
          <a:p>
            <a:pPr algn="ctr">
              <a:buNone/>
            </a:pPr>
            <a:r>
              <a:rPr lang="fr-FR" sz="1400" b="1" dirty="0">
                <a:effectLst/>
                <a:ea typeface="MS Mincho" panose="02020609040205080304" pitchFamily="49" charset="-128"/>
              </a:rPr>
              <a:t>Les cours reprennent le 1er Octobre</a:t>
            </a:r>
            <a:endParaRPr lang="fr-FR" sz="1400" dirty="0">
              <a:effectLst/>
              <a:ea typeface="MS Mincho" panose="02020609040205080304" pitchFamily="49" charset="-128"/>
            </a:endParaRPr>
          </a:p>
        </p:txBody>
      </p:sp>
      <p:sp>
        <p:nvSpPr>
          <p:cNvPr id="7" name="ZoneTexte 6">
            <a:extLst>
              <a:ext uri="{FF2B5EF4-FFF2-40B4-BE49-F238E27FC236}">
                <a16:creationId xmlns:a16="http://schemas.microsoft.com/office/drawing/2014/main" id="{49BBC515-2F22-6FE5-4ED1-8870194D7BA0}"/>
              </a:ext>
            </a:extLst>
          </p:cNvPr>
          <p:cNvSpPr txBox="1"/>
          <p:nvPr/>
        </p:nvSpPr>
        <p:spPr>
          <a:xfrm>
            <a:off x="555647" y="1428276"/>
            <a:ext cx="5746706" cy="3447098"/>
          </a:xfrm>
          <a:prstGeom prst="rect">
            <a:avLst/>
          </a:prstGeom>
          <a:noFill/>
        </p:spPr>
        <p:txBody>
          <a:bodyPr wrap="square">
            <a:spAutoFit/>
          </a:bodyPr>
          <a:lstStyle/>
          <a:p>
            <a:pPr algn="just">
              <a:buNone/>
            </a:pPr>
            <a:r>
              <a:rPr lang="fr-FR" sz="1000" dirty="0">
                <a:effectLst/>
                <a:ea typeface="MS Mincho" panose="02020609040205080304" pitchFamily="49" charset="-128"/>
              </a:rPr>
              <a:t>L’été a été un moment de détente, de voyages, de rencontres ou tout simplement de repos bien mérité. Avec la rentrée, il est temps de retrouver un rythme plus régulier et de reprendre des habitudes qui nourrissent à la fois le corps et l’esprit.</a:t>
            </a:r>
          </a:p>
          <a:p>
            <a:pPr algn="just">
              <a:buNone/>
            </a:pPr>
            <a:r>
              <a:rPr lang="fr-FR" sz="1000" dirty="0">
                <a:effectLst/>
                <a:ea typeface="MS Mincho" panose="02020609040205080304" pitchFamily="49" charset="-128"/>
              </a:rPr>
              <a:t>	</a:t>
            </a:r>
          </a:p>
          <a:p>
            <a:pPr algn="just">
              <a:buNone/>
            </a:pPr>
            <a:r>
              <a:rPr lang="fr-FR" sz="1000" dirty="0">
                <a:effectLst/>
                <a:ea typeface="MS Mincho" panose="02020609040205080304" pitchFamily="49" charset="-128"/>
              </a:rPr>
              <a:t>	Les cours de </a:t>
            </a:r>
            <a:r>
              <a:rPr lang="fr-FR" sz="1000" b="1" dirty="0">
                <a:effectLst/>
                <a:ea typeface="MS Mincho" panose="02020609040205080304" pitchFamily="49" charset="-128"/>
              </a:rPr>
              <a:t>Qi Gong</a:t>
            </a:r>
            <a:r>
              <a:rPr lang="fr-FR" sz="1000" dirty="0">
                <a:effectLst/>
                <a:ea typeface="MS Mincho" panose="02020609040205080304" pitchFamily="49" charset="-128"/>
              </a:rPr>
              <a:t> et de </a:t>
            </a:r>
            <a:r>
              <a:rPr lang="fr-FR" sz="1000" b="1" dirty="0">
                <a:effectLst/>
                <a:ea typeface="MS Mincho" panose="02020609040205080304" pitchFamily="49" charset="-128"/>
              </a:rPr>
              <a:t>Tai Ji Quan</a:t>
            </a:r>
            <a:r>
              <a:rPr lang="fr-FR" sz="1000" dirty="0">
                <a:effectLst/>
                <a:ea typeface="MS Mincho" panose="02020609040205080304" pitchFamily="49" charset="-128"/>
              </a:rPr>
              <a:t> sont une excellente manière de réinstaller cette harmonie dans le quotidien. Ces pratiques, accessibles à tous, allient mouvement, respiration et concentration, et offrent de nombreux bienfaits.</a:t>
            </a:r>
          </a:p>
          <a:p>
            <a:pPr algn="just">
              <a:buNone/>
            </a:pPr>
            <a:r>
              <a:rPr lang="fr-FR" sz="1000" dirty="0">
                <a:effectLst/>
                <a:ea typeface="MS Mincho" panose="02020609040205080304" pitchFamily="49" charset="-128"/>
              </a:rPr>
              <a:t> </a:t>
            </a:r>
          </a:p>
          <a:p>
            <a:pPr marL="342900" lvl="0" indent="-342900" algn="just">
              <a:buSzPts val="1000"/>
              <a:buFont typeface="Symbol" panose="05050102010706020507" pitchFamily="18" charset="2"/>
              <a:buChar char=""/>
              <a:tabLst>
                <a:tab pos="457200" algn="l"/>
              </a:tabLst>
            </a:pPr>
            <a:r>
              <a:rPr lang="fr-FR" sz="1000" b="1" dirty="0">
                <a:effectLst/>
                <a:ea typeface="MS Mincho" panose="02020609040205080304" pitchFamily="49" charset="-128"/>
              </a:rPr>
              <a:t>Retrouver un rythme naturel</a:t>
            </a:r>
            <a:r>
              <a:rPr lang="fr-FR" sz="1000" dirty="0">
                <a:effectLst/>
                <a:ea typeface="MS Mincho" panose="02020609040205080304" pitchFamily="49" charset="-128"/>
              </a:rPr>
              <a:t> : après la liberté parfois un peu chaotique des vacances, les séances régulières permettent de se recentrer et d’ancrer une routine douce et équilibrante.</a:t>
            </a:r>
          </a:p>
          <a:p>
            <a:pPr marL="342900" lvl="0" indent="-342900" algn="just">
              <a:buSzPts val="1000"/>
              <a:buFont typeface="Symbol" panose="05050102010706020507" pitchFamily="18" charset="2"/>
              <a:buChar char=""/>
              <a:tabLst>
                <a:tab pos="457200" algn="l"/>
              </a:tabLst>
            </a:pPr>
            <a:r>
              <a:rPr lang="fr-FR" sz="1000" b="1" dirty="0">
                <a:effectLst/>
                <a:ea typeface="MS Mincho" panose="02020609040205080304" pitchFamily="49" charset="-128"/>
              </a:rPr>
              <a:t>Entretenir son bien-être</a:t>
            </a:r>
            <a:r>
              <a:rPr lang="fr-FR" sz="1000" dirty="0">
                <a:effectLst/>
                <a:ea typeface="MS Mincho" panose="02020609040205080304" pitchFamily="49" charset="-128"/>
              </a:rPr>
              <a:t> : les enchaînements favorisent la souplesse, la circulation de l’énergie et le relâchement des tensions accumulées.</a:t>
            </a:r>
          </a:p>
          <a:p>
            <a:pPr marL="342900" lvl="0" indent="-342900" algn="just">
              <a:buSzPts val="1000"/>
              <a:buFont typeface="Symbol" panose="05050102010706020507" pitchFamily="18" charset="2"/>
              <a:buChar char=""/>
              <a:tabLst>
                <a:tab pos="457200" algn="l"/>
              </a:tabLst>
            </a:pPr>
            <a:r>
              <a:rPr lang="fr-FR" sz="1000" b="1" dirty="0">
                <a:effectLst/>
                <a:ea typeface="MS Mincho" panose="02020609040205080304" pitchFamily="49" charset="-128"/>
              </a:rPr>
              <a:t>Stimuler la connaissance</a:t>
            </a:r>
            <a:r>
              <a:rPr lang="fr-FR" sz="1000" dirty="0">
                <a:effectLst/>
                <a:ea typeface="MS Mincho" panose="02020609040205080304" pitchFamily="49" charset="-128"/>
              </a:rPr>
              <a:t> : au-delà des mouvements, chaque séance est aussi une découverte - de soi, - de sa respiration, - mais aussi d’un art traditionnel riche d’histoire et de sagesse.</a:t>
            </a:r>
          </a:p>
          <a:p>
            <a:pPr algn="just">
              <a:buNone/>
            </a:pPr>
            <a:r>
              <a:rPr lang="fr-FR" sz="1000" dirty="0">
                <a:effectLst/>
                <a:ea typeface="MS Mincho" panose="02020609040205080304" pitchFamily="49" charset="-128"/>
              </a:rPr>
              <a:t> </a:t>
            </a:r>
          </a:p>
          <a:p>
            <a:pPr algn="just">
              <a:buNone/>
            </a:pPr>
            <a:r>
              <a:rPr lang="fr-FR" sz="1000" dirty="0">
                <a:effectLst/>
                <a:ea typeface="MS Mincho" panose="02020609040205080304" pitchFamily="49" charset="-128"/>
              </a:rPr>
              <a:t>	Que vous soyez débutant ou pratiquant confirmé, la reprise est le moment idéal pour se remettre en mouvement et approfondir sa pratique.</a:t>
            </a:r>
          </a:p>
          <a:p>
            <a:pPr algn="just">
              <a:buNone/>
            </a:pPr>
            <a:r>
              <a:rPr lang="fr-FR" sz="1000" dirty="0">
                <a:effectLst/>
                <a:ea typeface="MS Mincho" panose="02020609040205080304" pitchFamily="49" charset="-128"/>
              </a:rPr>
              <a:t>	</a:t>
            </a:r>
          </a:p>
          <a:p>
            <a:pPr algn="just">
              <a:buNone/>
            </a:pPr>
            <a:r>
              <a:rPr lang="fr-FR" sz="1000" dirty="0">
                <a:effectLst/>
                <a:ea typeface="MS Mincho" panose="02020609040205080304" pitchFamily="49" charset="-128"/>
              </a:rPr>
              <a:t>La reprise des cours aura lieu </a:t>
            </a:r>
            <a:r>
              <a:rPr lang="fr-FR" sz="1000" b="1" u="sng" dirty="0">
                <a:effectLst/>
                <a:ea typeface="MS Mincho" panose="02020609040205080304" pitchFamily="49" charset="-128"/>
              </a:rPr>
              <a:t>le Mercredi 01 Octobre 2025 à 19h30</a:t>
            </a:r>
            <a:r>
              <a:rPr lang="fr-FR" sz="1000" dirty="0">
                <a:effectLst/>
                <a:ea typeface="MS Mincho" panose="02020609040205080304" pitchFamily="49" charset="-128"/>
              </a:rPr>
              <a:t> à la Salle des Loisirs de Lapoutroie et </a:t>
            </a:r>
            <a:r>
              <a:rPr lang="fr-FR" sz="1000" b="1" u="sng" dirty="0">
                <a:effectLst/>
                <a:ea typeface="MS Mincho" panose="02020609040205080304" pitchFamily="49" charset="-128"/>
              </a:rPr>
              <a:t>le Jeudi 02 Octobre 2025 à 9h30</a:t>
            </a:r>
            <a:r>
              <a:rPr lang="fr-FR" sz="1000" dirty="0">
                <a:effectLst/>
                <a:ea typeface="MS Mincho" panose="02020609040205080304" pitchFamily="49" charset="-128"/>
              </a:rPr>
              <a:t> au dojo des Buissons de Lapoutroie. </a:t>
            </a:r>
          </a:p>
          <a:p>
            <a:pPr algn="just">
              <a:buNone/>
            </a:pPr>
            <a:r>
              <a:rPr lang="fr-FR" sz="1800" dirty="0">
                <a:effectLst/>
                <a:latin typeface="Times New Roman" panose="02020603050405020304" pitchFamily="18" charset="0"/>
                <a:ea typeface="MS Mincho" panose="02020609040205080304" pitchFamily="49" charset="-128"/>
              </a:rPr>
              <a:t> </a:t>
            </a:r>
            <a:endParaRPr lang="fr-FR" sz="2400" dirty="0">
              <a:effectLst/>
              <a:latin typeface="Times New Roman" panose="02020603050405020304" pitchFamily="18" charset="0"/>
              <a:ea typeface="MS Mincho" panose="02020609040205080304" pitchFamily="49" charset="-128"/>
            </a:endParaRPr>
          </a:p>
        </p:txBody>
      </p:sp>
      <p:sp>
        <p:nvSpPr>
          <p:cNvPr id="9" name="ZoneTexte 8">
            <a:extLst>
              <a:ext uri="{FF2B5EF4-FFF2-40B4-BE49-F238E27FC236}">
                <a16:creationId xmlns:a16="http://schemas.microsoft.com/office/drawing/2014/main" id="{3EB2158A-E8CB-EA2D-100C-60909C594080}"/>
              </a:ext>
            </a:extLst>
          </p:cNvPr>
          <p:cNvSpPr txBox="1"/>
          <p:nvPr/>
        </p:nvSpPr>
        <p:spPr>
          <a:xfrm>
            <a:off x="555647" y="4684461"/>
            <a:ext cx="5746706" cy="461665"/>
          </a:xfrm>
          <a:prstGeom prst="rect">
            <a:avLst/>
          </a:prstGeom>
          <a:noFill/>
        </p:spPr>
        <p:txBody>
          <a:bodyPr wrap="square">
            <a:spAutoFit/>
          </a:bodyPr>
          <a:lstStyle/>
          <a:p>
            <a:pPr algn="ctr">
              <a:buNone/>
            </a:pPr>
            <a:r>
              <a:rPr lang="fr-FR" sz="1200" b="1" dirty="0">
                <a:effectLst/>
                <a:latin typeface="Times New Roman" panose="02020603050405020304" pitchFamily="18" charset="0"/>
                <a:ea typeface="MS Mincho" panose="02020609040205080304" pitchFamily="49" charset="-128"/>
              </a:rPr>
              <a:t>Rentrée 2025 :</a:t>
            </a:r>
            <a:endParaRPr lang="fr-FR" sz="1200" dirty="0">
              <a:effectLst/>
              <a:latin typeface="Times New Roman" panose="02020603050405020304" pitchFamily="18" charset="0"/>
              <a:ea typeface="MS Mincho" panose="02020609040205080304" pitchFamily="49" charset="-128"/>
            </a:endParaRPr>
          </a:p>
          <a:p>
            <a:pPr algn="ctr">
              <a:buNone/>
            </a:pPr>
            <a:r>
              <a:rPr lang="fr-FR" sz="1200" b="1" dirty="0">
                <a:effectLst/>
                <a:latin typeface="Times New Roman" panose="02020603050405020304" pitchFamily="18" charset="0"/>
                <a:ea typeface="MS Mincho" panose="02020609040205080304" pitchFamily="49" charset="-128"/>
              </a:rPr>
              <a:t>Démarrage d’un nouveau cycle Débutant en Tai Ji Quan</a:t>
            </a:r>
            <a:endParaRPr lang="fr-FR" sz="1200" dirty="0">
              <a:effectLst/>
              <a:latin typeface="Times New Roman" panose="02020603050405020304" pitchFamily="18" charset="0"/>
              <a:ea typeface="MS Mincho" panose="02020609040205080304" pitchFamily="49" charset="-128"/>
            </a:endParaRPr>
          </a:p>
        </p:txBody>
      </p:sp>
      <p:sp>
        <p:nvSpPr>
          <p:cNvPr id="11" name="ZoneTexte 10">
            <a:extLst>
              <a:ext uri="{FF2B5EF4-FFF2-40B4-BE49-F238E27FC236}">
                <a16:creationId xmlns:a16="http://schemas.microsoft.com/office/drawing/2014/main" id="{7E517F8F-DB68-1B35-4361-EFFD30EB60AD}"/>
              </a:ext>
            </a:extLst>
          </p:cNvPr>
          <p:cNvSpPr txBox="1"/>
          <p:nvPr/>
        </p:nvSpPr>
        <p:spPr>
          <a:xfrm>
            <a:off x="555647" y="5337039"/>
            <a:ext cx="5776913" cy="3785652"/>
          </a:xfrm>
          <a:prstGeom prst="rect">
            <a:avLst/>
          </a:prstGeom>
          <a:noFill/>
        </p:spPr>
        <p:txBody>
          <a:bodyPr wrap="square">
            <a:spAutoFit/>
          </a:bodyPr>
          <a:lstStyle/>
          <a:p>
            <a:pPr algn="just">
              <a:buNone/>
            </a:pPr>
            <a:r>
              <a:rPr lang="fr-FR" sz="1000" b="1" u="sng" dirty="0">
                <a:effectLst/>
                <a:ea typeface="MS Mincho" panose="02020609040205080304" pitchFamily="49" charset="-128"/>
              </a:rPr>
              <a:t>Les cours 2025/2026 :</a:t>
            </a:r>
            <a:endParaRPr lang="fr-FR" sz="1000" dirty="0">
              <a:effectLst/>
              <a:ea typeface="MS Mincho" panose="02020609040205080304" pitchFamily="49" charset="-128"/>
            </a:endParaRPr>
          </a:p>
          <a:p>
            <a:pPr algn="just">
              <a:buNone/>
            </a:pPr>
            <a:r>
              <a:rPr lang="fr-FR" sz="1000" b="1" dirty="0">
                <a:effectLst/>
                <a:ea typeface="MS Mincho" panose="02020609040205080304" pitchFamily="49" charset="-128"/>
              </a:rPr>
              <a:t> </a:t>
            </a:r>
            <a:endParaRPr lang="fr-FR" sz="1000" dirty="0">
              <a:effectLst/>
              <a:ea typeface="MS Mincho" panose="02020609040205080304" pitchFamily="49" charset="-128"/>
            </a:endParaRPr>
          </a:p>
          <a:p>
            <a:pPr algn="just">
              <a:buNone/>
            </a:pPr>
            <a:r>
              <a:rPr lang="fr-FR" sz="1000" dirty="0">
                <a:effectLst/>
                <a:ea typeface="MS Mincho" panose="02020609040205080304" pitchFamily="49" charset="-128"/>
              </a:rPr>
              <a:t>1</a:t>
            </a:r>
            <a:r>
              <a:rPr lang="fr-FR" sz="1000" baseline="30000" dirty="0">
                <a:effectLst/>
                <a:ea typeface="MS Mincho" panose="02020609040205080304" pitchFamily="49" charset="-128"/>
              </a:rPr>
              <a:t>er</a:t>
            </a:r>
            <a:r>
              <a:rPr lang="fr-FR" sz="1000" dirty="0">
                <a:effectLst/>
                <a:ea typeface="MS Mincho" panose="02020609040205080304" pitchFamily="49" charset="-128"/>
              </a:rPr>
              <a:t> cours : </a:t>
            </a:r>
            <a:r>
              <a:rPr lang="fr-FR" sz="1000" b="1" dirty="0">
                <a:effectLst/>
                <a:ea typeface="MS Mincho" panose="02020609040205080304" pitchFamily="49" charset="-128"/>
              </a:rPr>
              <a:t>le Mercredi soir</a:t>
            </a:r>
            <a:r>
              <a:rPr lang="fr-FR" sz="1000" dirty="0">
                <a:effectLst/>
                <a:ea typeface="MS Mincho" panose="02020609040205080304" pitchFamily="49" charset="-128"/>
              </a:rPr>
              <a:t> (de 19h30 à 20h30), à la salle des Loisirs de Lapoutroie. Cours de Qi Gong (débutants et confirmés)</a:t>
            </a:r>
          </a:p>
          <a:p>
            <a:pPr algn="just">
              <a:buNone/>
            </a:pPr>
            <a:r>
              <a:rPr lang="fr-FR" sz="1000" dirty="0">
                <a:effectLst/>
                <a:ea typeface="MS Mincho" panose="02020609040205080304" pitchFamily="49" charset="-128"/>
              </a:rPr>
              <a:t>2</a:t>
            </a:r>
            <a:r>
              <a:rPr lang="fr-FR" sz="1000" baseline="30000" dirty="0">
                <a:effectLst/>
                <a:ea typeface="MS Mincho" panose="02020609040205080304" pitchFamily="49" charset="-128"/>
              </a:rPr>
              <a:t>e </a:t>
            </a:r>
            <a:r>
              <a:rPr lang="fr-FR" sz="1000" dirty="0">
                <a:effectLst/>
                <a:ea typeface="MS Mincho" panose="02020609040205080304" pitchFamily="49" charset="-128"/>
              </a:rPr>
              <a:t>cours : </a:t>
            </a:r>
            <a:r>
              <a:rPr lang="fr-FR" sz="1000" b="1" dirty="0">
                <a:effectLst/>
                <a:ea typeface="MS Mincho" panose="02020609040205080304" pitchFamily="49" charset="-128"/>
              </a:rPr>
              <a:t>le Mercredi soir</a:t>
            </a:r>
            <a:r>
              <a:rPr lang="fr-FR" sz="1000" dirty="0">
                <a:effectLst/>
                <a:ea typeface="MS Mincho" panose="02020609040205080304" pitchFamily="49" charset="-128"/>
              </a:rPr>
              <a:t> (de 20h30 à 21h30), à la salle des Loisirs de Lapoutroie. Cours de Tai Ji Quan (débutants et confirmés)</a:t>
            </a:r>
          </a:p>
          <a:p>
            <a:pPr algn="just">
              <a:buNone/>
            </a:pPr>
            <a:r>
              <a:rPr lang="fr-FR" sz="1000" dirty="0">
                <a:effectLst/>
                <a:ea typeface="MS Mincho" panose="02020609040205080304" pitchFamily="49" charset="-128"/>
              </a:rPr>
              <a:t>3</a:t>
            </a:r>
            <a:r>
              <a:rPr lang="fr-FR" sz="1000" baseline="30000" dirty="0">
                <a:effectLst/>
                <a:ea typeface="MS Mincho" panose="02020609040205080304" pitchFamily="49" charset="-128"/>
              </a:rPr>
              <a:t>e</a:t>
            </a:r>
            <a:r>
              <a:rPr lang="fr-FR" sz="1000" dirty="0">
                <a:effectLst/>
                <a:ea typeface="MS Mincho" panose="02020609040205080304" pitchFamily="49" charset="-128"/>
              </a:rPr>
              <a:t> cours : </a:t>
            </a:r>
            <a:r>
              <a:rPr lang="fr-FR" sz="1000" b="1" dirty="0">
                <a:effectLst/>
                <a:ea typeface="MS Mincho" panose="02020609040205080304" pitchFamily="49" charset="-128"/>
              </a:rPr>
              <a:t>le Jeudi Matin</a:t>
            </a:r>
            <a:r>
              <a:rPr lang="fr-FR" sz="1000" dirty="0">
                <a:effectLst/>
                <a:ea typeface="MS Mincho" panose="02020609040205080304" pitchFamily="49" charset="-128"/>
              </a:rPr>
              <a:t> (de 9h30 à 11h00) au dojo des Buissons. Cours de Tai Ji Quan (débutants, confirmés et expérimentés). Apprentissage de différentes formes (16 séquences, 48 séquences, «  poings canons » et forme de bâton)</a:t>
            </a:r>
          </a:p>
          <a:p>
            <a:pPr algn="just">
              <a:buNone/>
            </a:pPr>
            <a:r>
              <a:rPr lang="fr-FR" sz="1000" dirty="0">
                <a:effectLst/>
                <a:ea typeface="MS Mincho" panose="02020609040205080304" pitchFamily="49" charset="-128"/>
              </a:rPr>
              <a:t> </a:t>
            </a:r>
          </a:p>
          <a:p>
            <a:pPr algn="just">
              <a:buNone/>
            </a:pPr>
            <a:r>
              <a:rPr lang="fr-FR" sz="1000" dirty="0">
                <a:effectLst/>
                <a:ea typeface="MS Mincho" panose="02020609040205080304" pitchFamily="49" charset="-128"/>
              </a:rPr>
              <a:t>Les cours sont dispensés d'Octobre à Juin (donc sur 9 mois/ 3 trimestres /  environ 11 séances par trimestre). Il n'y a pas de cours pendant les vacances scolaires et les jours fériés.</a:t>
            </a:r>
          </a:p>
          <a:p>
            <a:pPr algn="just">
              <a:buNone/>
            </a:pPr>
            <a:r>
              <a:rPr lang="fr-FR" sz="1000" b="1" u="none" strike="noStrike" dirty="0">
                <a:effectLst/>
                <a:ea typeface="MS Mincho" panose="02020609040205080304" pitchFamily="49" charset="-128"/>
              </a:rPr>
              <a:t> </a:t>
            </a:r>
            <a:endParaRPr lang="fr-FR" sz="1000" dirty="0">
              <a:effectLst/>
              <a:ea typeface="MS Mincho" panose="02020609040205080304" pitchFamily="49" charset="-128"/>
            </a:endParaRPr>
          </a:p>
          <a:p>
            <a:pPr algn="just">
              <a:buNone/>
            </a:pPr>
            <a:r>
              <a:rPr lang="fr-FR" sz="1000" b="1" u="sng" dirty="0">
                <a:effectLst/>
                <a:ea typeface="MS Mincho" panose="02020609040205080304" pitchFamily="49" charset="-128"/>
              </a:rPr>
              <a:t>L’enseignant</a:t>
            </a:r>
            <a:endParaRPr lang="fr-FR" sz="1000" dirty="0">
              <a:effectLst/>
              <a:ea typeface="MS Mincho" panose="02020609040205080304" pitchFamily="49" charset="-128"/>
            </a:endParaRPr>
          </a:p>
          <a:p>
            <a:pPr algn="just">
              <a:buNone/>
            </a:pPr>
            <a:br>
              <a:rPr lang="fr-FR" sz="1000" dirty="0">
                <a:effectLst/>
                <a:ea typeface="MS Mincho" panose="02020609040205080304" pitchFamily="49" charset="-128"/>
              </a:rPr>
            </a:br>
            <a:r>
              <a:rPr lang="fr-FR" sz="1000" dirty="0">
                <a:effectLst/>
                <a:ea typeface="MS Mincho" panose="02020609040205080304" pitchFamily="49" charset="-128"/>
              </a:rPr>
              <a:t>  - Gilles PETITDEMANGE (Brevet d’état professeur arts martiaux chinois internes / Brevet BEES1 Judo / Diplôme Coach de vie)</a:t>
            </a:r>
          </a:p>
          <a:p>
            <a:pPr algn="just">
              <a:buNone/>
            </a:pPr>
            <a:r>
              <a:rPr lang="fr-FR" sz="1000" dirty="0">
                <a:effectLst/>
                <a:ea typeface="MS Mincho" panose="02020609040205080304" pitchFamily="49" charset="-128"/>
              </a:rPr>
              <a:t> </a:t>
            </a:r>
          </a:p>
          <a:p>
            <a:pPr algn="just">
              <a:buNone/>
            </a:pPr>
            <a:r>
              <a:rPr lang="fr-FR" sz="1000" b="1" dirty="0">
                <a:effectLst/>
                <a:ea typeface="MS Mincho" panose="02020609040205080304" pitchFamily="49" charset="-128"/>
              </a:rPr>
              <a:t>Pour que les personnes intéressées puissent avoir une meilleure idée de la pratique proposée, je vous propose</a:t>
            </a:r>
            <a:r>
              <a:rPr lang="fr-FR" sz="1000" dirty="0">
                <a:ea typeface="MS Mincho" panose="02020609040205080304" pitchFamily="49" charset="-128"/>
              </a:rPr>
              <a:t>  </a:t>
            </a:r>
            <a:r>
              <a:rPr lang="fr-FR" sz="1000" b="1" u="sng" dirty="0">
                <a:effectLst/>
                <a:ea typeface="MS Mincho" panose="02020609040205080304" pitchFamily="49" charset="-128"/>
              </a:rPr>
              <a:t>de venir pratiquer gratuitement pendant 2 ou 3 séances</a:t>
            </a:r>
            <a:r>
              <a:rPr lang="fr-FR" sz="1000" b="1" dirty="0">
                <a:effectLst/>
                <a:ea typeface="MS Mincho" panose="02020609040205080304" pitchFamily="49" charset="-128"/>
              </a:rPr>
              <a:t> avant de vous inscrire.</a:t>
            </a:r>
            <a:endParaRPr lang="fr-FR" sz="1000" dirty="0">
              <a:effectLst/>
              <a:ea typeface="MS Mincho" panose="02020609040205080304" pitchFamily="49" charset="-128"/>
            </a:endParaRPr>
          </a:p>
          <a:p>
            <a:pPr algn="just">
              <a:buNone/>
            </a:pPr>
            <a:r>
              <a:rPr lang="fr-FR" sz="1000" dirty="0">
                <a:effectLst/>
                <a:ea typeface="MS Mincho" panose="02020609040205080304" pitchFamily="49" charset="-128"/>
              </a:rPr>
              <a:t> </a:t>
            </a:r>
          </a:p>
          <a:p>
            <a:pPr algn="just">
              <a:buNone/>
            </a:pPr>
            <a:r>
              <a:rPr lang="fr-FR" sz="1000" dirty="0">
                <a:effectLst/>
                <a:ea typeface="MS Mincho" panose="02020609040205080304" pitchFamily="49" charset="-128"/>
              </a:rPr>
              <a:t>N’hésitez pas à contacter Gilles </a:t>
            </a:r>
            <a:r>
              <a:rPr lang="fr-FR" sz="1000" dirty="0" err="1">
                <a:effectLst/>
                <a:ea typeface="MS Mincho" panose="02020609040205080304" pitchFamily="49" charset="-128"/>
              </a:rPr>
              <a:t>Petitdemange</a:t>
            </a:r>
            <a:r>
              <a:rPr lang="fr-FR" sz="1000" dirty="0">
                <a:effectLst/>
                <a:ea typeface="MS Mincho" panose="02020609040205080304" pitchFamily="49" charset="-128"/>
              </a:rPr>
              <a:t> au 06-23-39-04-58 ou </a:t>
            </a:r>
            <a:r>
              <a:rPr lang="fr-FR" sz="1000" u="sng" dirty="0">
                <a:solidFill>
                  <a:srgbClr val="0000FF"/>
                </a:solidFill>
                <a:effectLst/>
                <a:ea typeface="MS Mincho" panose="02020609040205080304" pitchFamily="49" charset="-128"/>
                <a:hlinkClick r:id="rId2"/>
              </a:rPr>
              <a:t>gilles.petitdemange@orange.fr</a:t>
            </a:r>
            <a:r>
              <a:rPr lang="fr-FR" sz="1000" dirty="0">
                <a:effectLst/>
                <a:ea typeface="MS Mincho" panose="02020609040205080304" pitchFamily="49" charset="-128"/>
              </a:rPr>
              <a:t>  pour obtenir de plus amples informations sur le programme de l’année 2025/2026 (déroulement des cours, tarifs)</a:t>
            </a:r>
          </a:p>
        </p:txBody>
      </p:sp>
      <p:pic>
        <p:nvPicPr>
          <p:cNvPr id="12" name="Image 11">
            <a:extLst>
              <a:ext uri="{FF2B5EF4-FFF2-40B4-BE49-F238E27FC236}">
                <a16:creationId xmlns:a16="http://schemas.microsoft.com/office/drawing/2014/main" id="{7C479336-AEF2-236D-A87B-0D6CF1C7C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332" y="632327"/>
            <a:ext cx="1030640" cy="718794"/>
          </a:xfrm>
          <a:prstGeom prst="rect">
            <a:avLst/>
          </a:prstGeom>
        </p:spPr>
      </p:pic>
      <p:sp>
        <p:nvSpPr>
          <p:cNvPr id="4" name="ZoneTexte 3">
            <a:extLst>
              <a:ext uri="{FF2B5EF4-FFF2-40B4-BE49-F238E27FC236}">
                <a16:creationId xmlns:a16="http://schemas.microsoft.com/office/drawing/2014/main" id="{66A58350-9FE3-099A-6093-3B5AAE70521C}"/>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associative</a:t>
            </a:r>
          </a:p>
        </p:txBody>
      </p:sp>
    </p:spTree>
    <p:extLst>
      <p:ext uri="{BB962C8B-B14F-4D97-AF65-F5344CB8AC3E}">
        <p14:creationId xmlns:p14="http://schemas.microsoft.com/office/powerpoint/2010/main" val="3249500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B832B9C-3243-5D64-25CC-2814B20F1D88}"/>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50AD258B-C4D2-5F43-C8B1-DBDF62BFCE71}"/>
              </a:ext>
            </a:extLst>
          </p:cNvPr>
          <p:cNvSpPr>
            <a:spLocks noGrp="1"/>
          </p:cNvSpPr>
          <p:nvPr>
            <p:ph type="sldNum" sz="quarter" idx="12"/>
          </p:nvPr>
        </p:nvSpPr>
        <p:spPr/>
        <p:txBody>
          <a:bodyPr/>
          <a:lstStyle/>
          <a:p>
            <a:fld id="{BE9B5FA4-89F7-4BC1-B6B1-D5529FDE714B}" type="slidenum">
              <a:rPr lang="fr-FR" smtClean="0"/>
              <a:t>14</a:t>
            </a:fld>
            <a:endParaRPr lang="fr-FR"/>
          </a:p>
        </p:txBody>
      </p:sp>
      <p:sp>
        <p:nvSpPr>
          <p:cNvPr id="6" name="ZoneTexte 5">
            <a:extLst>
              <a:ext uri="{FF2B5EF4-FFF2-40B4-BE49-F238E27FC236}">
                <a16:creationId xmlns:a16="http://schemas.microsoft.com/office/drawing/2014/main" id="{91D948F0-0C3F-3119-702F-F3E16C18EBF4}"/>
              </a:ext>
            </a:extLst>
          </p:cNvPr>
          <p:cNvSpPr txBox="1"/>
          <p:nvPr/>
        </p:nvSpPr>
        <p:spPr>
          <a:xfrm>
            <a:off x="2811198" y="738001"/>
            <a:ext cx="3656810" cy="1428083"/>
          </a:xfrm>
          <a:prstGeom prst="rect">
            <a:avLst/>
          </a:prstGeom>
          <a:noFill/>
        </p:spPr>
        <p:txBody>
          <a:bodyPr wrap="square">
            <a:spAutoFit/>
          </a:bodyPr>
          <a:lstStyle/>
          <a:p>
            <a:pPr algn="just">
              <a:lnSpc>
                <a:spcPct val="115000"/>
              </a:lnSpc>
              <a:spcAft>
                <a:spcPts val="800"/>
              </a:spcAft>
              <a:buNone/>
            </a:pPr>
            <a:r>
              <a:rPr lang="fr-FR" sz="1200" b="1" kern="100" dirty="0">
                <a:effectLst/>
                <a:ea typeface="Yu Gothic" panose="020B0400000000000000" pitchFamily="34" charset="-128"/>
                <a:cs typeface="Times New Roman" panose="02020603050405020304" pitchFamily="18" charset="0"/>
              </a:rPr>
              <a:t>Les cours de KENDO ont repris depuis le 1</a:t>
            </a:r>
            <a:r>
              <a:rPr lang="fr-FR" sz="1200" b="1" kern="100" baseline="30000" dirty="0">
                <a:effectLst/>
                <a:ea typeface="Yu Gothic" panose="020B0400000000000000" pitchFamily="34" charset="-128"/>
                <a:cs typeface="Times New Roman" panose="02020603050405020304" pitchFamily="18" charset="0"/>
              </a:rPr>
              <a:t>er</a:t>
            </a:r>
            <a:r>
              <a:rPr lang="fr-FR" sz="1200" b="1" kern="100" dirty="0">
                <a:effectLst/>
                <a:ea typeface="Yu Gothic" panose="020B0400000000000000" pitchFamily="34" charset="-128"/>
                <a:cs typeface="Times New Roman" panose="02020603050405020304" pitchFamily="18" charset="0"/>
              </a:rPr>
              <a:t> septembre</a:t>
            </a:r>
          </a:p>
          <a:p>
            <a:pPr algn="just">
              <a:lnSpc>
                <a:spcPct val="115000"/>
              </a:lnSpc>
              <a:spcAft>
                <a:spcPts val="800"/>
              </a:spcAft>
              <a:buNone/>
            </a:pPr>
            <a:r>
              <a:rPr lang="fr-FR" sz="1000" u="sng" kern="100" dirty="0">
                <a:effectLst/>
                <a:ea typeface="Yu Gothic" panose="020B0400000000000000" pitchFamily="34" charset="-128"/>
                <a:cs typeface="Times New Roman" panose="02020603050405020304" pitchFamily="18" charset="0"/>
                <a:hlinkClick r:id="rId2">
                  <a:extLst>
                    <a:ext uri="{A12FA001-AC4F-418D-AE19-62706E023703}">
                      <ahyp:hlinkClr xmlns:ahyp="http://schemas.microsoft.com/office/drawing/2018/hyperlinkcolor" val="tx"/>
                    </a:ext>
                  </a:extLst>
                </a:hlinkClick>
              </a:rPr>
              <a:t>https://cnkendo-dr.com</a:t>
            </a:r>
            <a:endParaRPr lang="fr-FR" sz="1000" kern="100" dirty="0">
              <a:effectLst/>
              <a:ea typeface="Yu Gothic" panose="020B0400000000000000" pitchFamily="34" charset="-128"/>
              <a:cs typeface="Times New Roman" panose="02020603050405020304" pitchFamily="18" charset="0"/>
            </a:endParaRPr>
          </a:p>
          <a:p>
            <a:pPr algn="just">
              <a:lnSpc>
                <a:spcPct val="115000"/>
              </a:lnSpc>
              <a:spcAft>
                <a:spcPts val="800"/>
              </a:spcAft>
              <a:buNone/>
            </a:pPr>
            <a:r>
              <a:rPr lang="fr-FR" sz="1000" u="sng" kern="100" dirty="0">
                <a:effectLst/>
                <a:ea typeface="Yu Gothic" panose="020B0400000000000000" pitchFamily="34" charset="-128"/>
                <a:cs typeface="Times New Roman" panose="02020603050405020304" pitchFamily="18" charset="0"/>
                <a:hlinkClick r:id="rId3">
                  <a:extLst>
                    <a:ext uri="{A12FA001-AC4F-418D-AE19-62706E023703}">
                      <ahyp:hlinkClr xmlns:ahyp="http://schemas.microsoft.com/office/drawing/2018/hyperlinkcolor" val="tx"/>
                    </a:ext>
                  </a:extLst>
                </a:hlinkClick>
              </a:rPr>
              <a:t>https://www.facebook.com/BUSEN.KENDO.LAPOUTROIE</a:t>
            </a:r>
            <a:endParaRPr lang="fr-FR" sz="1000" kern="100" dirty="0">
              <a:effectLst/>
              <a:ea typeface="Yu Gothic" panose="020B0400000000000000" pitchFamily="34" charset="-128"/>
              <a:cs typeface="Times New Roman" panose="02020603050405020304" pitchFamily="18" charset="0"/>
            </a:endParaRPr>
          </a:p>
          <a:p>
            <a:pPr algn="just">
              <a:spcAft>
                <a:spcPts val="2340"/>
              </a:spcAft>
              <a:buNone/>
            </a:pPr>
            <a:r>
              <a:rPr lang="fr-FR" sz="1000" spc="-10" dirty="0">
                <a:effectLst/>
                <a:ea typeface="Times New Roman" panose="02020603050405020304" pitchFamily="18" charset="0"/>
              </a:rPr>
              <a:t>Le Kendo est une escrime pratiquée en armure et qui reprend les bases des techniques de combat du </a:t>
            </a:r>
            <a:r>
              <a:rPr lang="fr-FR" sz="1000" spc="-10" dirty="0" err="1">
                <a:effectLst/>
                <a:ea typeface="Times New Roman" panose="02020603050405020304" pitchFamily="18" charset="0"/>
              </a:rPr>
              <a:t>Kenjutsu</a:t>
            </a:r>
            <a:r>
              <a:rPr lang="fr-FR" sz="1000" spc="-10" dirty="0">
                <a:effectLst/>
                <a:ea typeface="Times New Roman" panose="02020603050405020304" pitchFamily="18" charset="0"/>
              </a:rPr>
              <a:t>, art martial pratiqué par les samouraïs pour s’entrainer à la guerre.</a:t>
            </a:r>
            <a:endParaRPr lang="fr-FR" sz="1000" dirty="0">
              <a:effectLst/>
              <a:ea typeface="Times New Roman" panose="02020603050405020304" pitchFamily="18" charset="0"/>
            </a:endParaRPr>
          </a:p>
        </p:txBody>
      </p:sp>
      <p:sp>
        <p:nvSpPr>
          <p:cNvPr id="11" name="ZoneTexte 10">
            <a:extLst>
              <a:ext uri="{FF2B5EF4-FFF2-40B4-BE49-F238E27FC236}">
                <a16:creationId xmlns:a16="http://schemas.microsoft.com/office/drawing/2014/main" id="{52F80B41-4B4C-15AF-F716-959A39C4C269}"/>
              </a:ext>
            </a:extLst>
          </p:cNvPr>
          <p:cNvSpPr txBox="1"/>
          <p:nvPr/>
        </p:nvSpPr>
        <p:spPr>
          <a:xfrm>
            <a:off x="517536" y="2839714"/>
            <a:ext cx="5982530" cy="892424"/>
          </a:xfrm>
          <a:prstGeom prst="rect">
            <a:avLst/>
          </a:prstGeom>
          <a:noFill/>
        </p:spPr>
        <p:txBody>
          <a:bodyPr wrap="square">
            <a:spAutoFit/>
          </a:bodyPr>
          <a:lstStyle/>
          <a:p>
            <a:pPr>
              <a:lnSpc>
                <a:spcPct val="115000"/>
              </a:lnSpc>
              <a:spcAft>
                <a:spcPts val="800"/>
              </a:spcAft>
              <a:buNone/>
            </a:pPr>
            <a:r>
              <a:rPr lang="fr-FR" sz="1000" kern="100" dirty="0">
                <a:effectLst/>
                <a:latin typeface="Calibri" panose="020F0502020204030204" pitchFamily="34" charset="0"/>
                <a:ea typeface="Yu Gothic" panose="020B0400000000000000" pitchFamily="34" charset="-128"/>
                <a:cs typeface="Times New Roman" panose="02020603050405020304" pitchFamily="18" charset="0"/>
              </a:rPr>
              <a:t>Dépense physique, sérénité et respect mutuel des combattants dans le cadre d’une étiquette sans transgression possible. Le principal « ennemi » ? Soi-même ! ..Croire en sa réussite est la première arme pour gagner !</a:t>
            </a:r>
          </a:p>
          <a:p>
            <a:pPr>
              <a:lnSpc>
                <a:spcPct val="115000"/>
              </a:lnSpc>
              <a:spcAft>
                <a:spcPts val="800"/>
              </a:spcAft>
              <a:buNone/>
            </a:pPr>
            <a:r>
              <a:rPr lang="fr-FR" sz="1000" kern="100" dirty="0">
                <a:effectLst/>
                <a:latin typeface="Calibri" panose="020F0502020204030204" pitchFamily="34" charset="0"/>
                <a:ea typeface="Yu Gothic" panose="020B0400000000000000" pitchFamily="34" charset="-128"/>
                <a:cs typeface="Times New Roman" panose="02020603050405020304" pitchFamily="18" charset="0"/>
              </a:rPr>
              <a:t>Cours salle des loisirs : Lundi 17h-19h enfants à partir de 11 ans bienvenus. Un cours pour adultes pourrait avoir lieu un soir, suivant la demande. Professeur CFEB : Jacques </a:t>
            </a:r>
            <a:r>
              <a:rPr lang="fr-FR" sz="1000" kern="100" dirty="0" err="1">
                <a:effectLst/>
                <a:latin typeface="Calibri" panose="020F0502020204030204" pitchFamily="34" charset="0"/>
                <a:ea typeface="Yu Gothic" panose="020B0400000000000000" pitchFamily="34" charset="-128"/>
                <a:cs typeface="Times New Roman" panose="02020603050405020304" pitchFamily="18" charset="0"/>
              </a:rPr>
              <a:t>Cogitore</a:t>
            </a:r>
            <a:r>
              <a:rPr lang="fr-FR" sz="1000" kern="100" dirty="0">
                <a:effectLst/>
                <a:latin typeface="Calibri" panose="020F0502020204030204" pitchFamily="34" charset="0"/>
                <a:ea typeface="Yu Gothic" panose="020B0400000000000000" pitchFamily="34" charset="-128"/>
                <a:cs typeface="Times New Roman" panose="02020603050405020304" pitchFamily="18" charset="0"/>
              </a:rPr>
              <a:t> 2</a:t>
            </a:r>
            <a:r>
              <a:rPr lang="fr-FR" sz="1000" kern="100" baseline="30000" dirty="0">
                <a:effectLst/>
                <a:latin typeface="Calibri" panose="020F0502020204030204" pitchFamily="34" charset="0"/>
                <a:ea typeface="Yu Gothic" panose="020B0400000000000000" pitchFamily="34" charset="-128"/>
                <a:cs typeface="Times New Roman" panose="02020603050405020304" pitchFamily="18" charset="0"/>
              </a:rPr>
              <a:t>ème</a:t>
            </a:r>
            <a:r>
              <a:rPr lang="fr-FR" sz="1000" kern="100" dirty="0">
                <a:effectLst/>
                <a:latin typeface="Calibri" panose="020F0502020204030204" pitchFamily="34" charset="0"/>
                <a:ea typeface="Yu Gothic" panose="020B0400000000000000" pitchFamily="34" charset="-128"/>
                <a:cs typeface="Times New Roman" panose="02020603050405020304" pitchFamily="18" charset="0"/>
              </a:rPr>
              <a:t> dan.</a:t>
            </a:r>
          </a:p>
        </p:txBody>
      </p:sp>
      <p:pic>
        <p:nvPicPr>
          <p:cNvPr id="8" name="Image 7">
            <a:extLst>
              <a:ext uri="{FF2B5EF4-FFF2-40B4-BE49-F238E27FC236}">
                <a16:creationId xmlns:a16="http://schemas.microsoft.com/office/drawing/2014/main" id="{390E564D-0B4F-AF09-F360-38C0629845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058" y="768283"/>
            <a:ext cx="2201142" cy="1390812"/>
          </a:xfrm>
          <a:prstGeom prst="rect">
            <a:avLst/>
          </a:prstGeom>
          <a:noFill/>
          <a:ln>
            <a:noFill/>
          </a:ln>
        </p:spPr>
      </p:pic>
      <p:pic>
        <p:nvPicPr>
          <p:cNvPr id="7" name="Image 6">
            <a:extLst>
              <a:ext uri="{FF2B5EF4-FFF2-40B4-BE49-F238E27FC236}">
                <a16:creationId xmlns:a16="http://schemas.microsoft.com/office/drawing/2014/main" id="{097B9258-DFA9-2B77-53B3-58BDE989C0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058" y="4497407"/>
            <a:ext cx="2201142" cy="1100571"/>
          </a:xfrm>
          <a:prstGeom prst="rect">
            <a:avLst/>
          </a:prstGeom>
          <a:effectLst>
            <a:softEdge rad="50800"/>
          </a:effectLst>
        </p:spPr>
      </p:pic>
      <p:pic>
        <p:nvPicPr>
          <p:cNvPr id="9" name="Image 8">
            <a:extLst>
              <a:ext uri="{FF2B5EF4-FFF2-40B4-BE49-F238E27FC236}">
                <a16:creationId xmlns:a16="http://schemas.microsoft.com/office/drawing/2014/main" id="{DFE15733-3270-DE50-2309-246DC2650121}"/>
              </a:ext>
            </a:extLst>
          </p:cNvPr>
          <p:cNvPicPr>
            <a:picLocks noChangeAspect="1"/>
          </p:cNvPicPr>
          <p:nvPr/>
        </p:nvPicPr>
        <p:blipFill>
          <a:blip r:embed="rId6" cstate="print">
            <a:extLst>
              <a:ext uri="{28A0092B-C50C-407E-A947-70E740481C1C}">
                <a14:useLocalDpi xmlns:a14="http://schemas.microsoft.com/office/drawing/2010/main" val="0"/>
              </a:ext>
            </a:extLst>
          </a:blip>
          <a:srcRect l="13440" t="12751" r="12839" b="11498"/>
          <a:stretch>
            <a:fillRect/>
          </a:stretch>
        </p:blipFill>
        <p:spPr>
          <a:xfrm>
            <a:off x="2811198" y="4528709"/>
            <a:ext cx="1040751" cy="1069395"/>
          </a:xfrm>
          <a:prstGeom prst="rect">
            <a:avLst/>
          </a:prstGeom>
        </p:spPr>
      </p:pic>
      <p:sp>
        <p:nvSpPr>
          <p:cNvPr id="13" name="ZoneTexte 12">
            <a:extLst>
              <a:ext uri="{FF2B5EF4-FFF2-40B4-BE49-F238E27FC236}">
                <a16:creationId xmlns:a16="http://schemas.microsoft.com/office/drawing/2014/main" id="{F0CCD34A-8C52-BC4B-8A67-B0874E223533}"/>
              </a:ext>
            </a:extLst>
          </p:cNvPr>
          <p:cNvSpPr txBox="1"/>
          <p:nvPr/>
        </p:nvSpPr>
        <p:spPr>
          <a:xfrm>
            <a:off x="3972343" y="4662444"/>
            <a:ext cx="2414170" cy="677108"/>
          </a:xfrm>
          <a:prstGeom prst="rect">
            <a:avLst/>
          </a:prstGeom>
          <a:noFill/>
        </p:spPr>
        <p:txBody>
          <a:bodyPr wrap="square">
            <a:spAutoFit/>
          </a:bodyPr>
          <a:lstStyle/>
          <a:p>
            <a:r>
              <a:rPr lang="fr-FR" sz="1400" b="1" dirty="0"/>
              <a:t>JU-JITSU / SELF DEFENSE </a:t>
            </a:r>
          </a:p>
          <a:p>
            <a:r>
              <a:rPr lang="fr-FR" sz="1200" b="1" dirty="0"/>
              <a:t>Reprise des cours le jeudi 11 septembre à 20h</a:t>
            </a:r>
          </a:p>
        </p:txBody>
      </p:sp>
      <p:sp>
        <p:nvSpPr>
          <p:cNvPr id="16" name="ZoneTexte 15">
            <a:extLst>
              <a:ext uri="{FF2B5EF4-FFF2-40B4-BE49-F238E27FC236}">
                <a16:creationId xmlns:a16="http://schemas.microsoft.com/office/drawing/2014/main" id="{6AD932CA-6F77-BCF3-E8A9-2BCCBD7B3E34}"/>
              </a:ext>
            </a:extLst>
          </p:cNvPr>
          <p:cNvSpPr txBox="1"/>
          <p:nvPr/>
        </p:nvSpPr>
        <p:spPr>
          <a:xfrm>
            <a:off x="479685" y="5629280"/>
            <a:ext cx="5854747" cy="3323987"/>
          </a:xfrm>
          <a:prstGeom prst="rect">
            <a:avLst/>
          </a:prstGeom>
          <a:noFill/>
        </p:spPr>
        <p:txBody>
          <a:bodyPr wrap="square">
            <a:spAutoFit/>
          </a:bodyPr>
          <a:lstStyle/>
          <a:p>
            <a:pPr algn="just">
              <a:buNone/>
            </a:pPr>
            <a:r>
              <a:rPr lang="fr-FR" sz="1000" dirty="0">
                <a:solidFill>
                  <a:srgbClr val="000000"/>
                </a:solidFill>
                <a:effectLst/>
                <a:ea typeface="Times New Roman" panose="02020603050405020304" pitchFamily="18" charset="0"/>
              </a:rPr>
              <a:t>Le ju-jitsu est une méthode de self défense très efficace, et c’est aussi une “école de vie”. </a:t>
            </a:r>
            <a:endParaRPr lang="fr-FR" sz="1000" dirty="0">
              <a:effectLst/>
              <a:ea typeface="Times New Roman" panose="02020603050405020304" pitchFamily="18" charset="0"/>
            </a:endParaRPr>
          </a:p>
          <a:p>
            <a:pPr algn="just">
              <a:buNone/>
            </a:pPr>
            <a:r>
              <a:rPr lang="fr-FR" sz="1000" dirty="0">
                <a:solidFill>
                  <a:srgbClr val="000000"/>
                </a:solidFill>
                <a:effectLst/>
                <a:ea typeface="Times New Roman" panose="02020603050405020304" pitchFamily="18" charset="0"/>
              </a:rPr>
              <a:t>Elle apporte un bien-être physique et mental et contribue à une meilleure vie en société.</a:t>
            </a:r>
            <a:endParaRPr lang="fr-FR" sz="1000" dirty="0">
              <a:effectLst/>
              <a:ea typeface="Times New Roman" panose="02020603050405020304" pitchFamily="18" charset="0"/>
            </a:endParaRPr>
          </a:p>
          <a:p>
            <a:pPr algn="just">
              <a:buNone/>
            </a:pPr>
            <a:r>
              <a:rPr lang="fr-FR" sz="1000" dirty="0">
                <a:solidFill>
                  <a:srgbClr val="000000"/>
                </a:solidFill>
                <a:effectLst/>
                <a:ea typeface="Times New Roman" panose="02020603050405020304" pitchFamily="18" charset="0"/>
              </a:rPr>
              <a:t>L’apprentissage des techniques de défense a pour objectif de ne jamais avoir à s’en servir, sauf cas de force majeure. </a:t>
            </a:r>
            <a:r>
              <a:rPr lang="fr-FR" sz="1000" b="1" dirty="0">
                <a:solidFill>
                  <a:srgbClr val="000000"/>
                </a:solidFill>
                <a:effectLst/>
                <a:ea typeface="Times New Roman" panose="02020603050405020304" pitchFamily="18" charset="0"/>
              </a:rPr>
              <a:t>De plus, dans notre pratique, le but est éducatif et non destructif, </a:t>
            </a:r>
            <a:r>
              <a:rPr lang="fr-FR" sz="1000" dirty="0">
                <a:solidFill>
                  <a:srgbClr val="000000"/>
                </a:solidFill>
                <a:effectLst/>
                <a:ea typeface="Times New Roman" panose="02020603050405020304" pitchFamily="18" charset="0"/>
              </a:rPr>
              <a:t>nous ne sommes pas dans un dojo pour nous faire mal, mais pour apprendre à ne pas nous faire mal.</a:t>
            </a:r>
          </a:p>
          <a:p>
            <a:pPr algn="just">
              <a:buNone/>
            </a:pPr>
            <a:endParaRPr lang="fr-FR" sz="1000" dirty="0">
              <a:effectLst/>
              <a:ea typeface="Times New Roman" panose="02020603050405020304" pitchFamily="18" charset="0"/>
            </a:endParaRPr>
          </a:p>
          <a:p>
            <a:pPr algn="just">
              <a:buNone/>
            </a:pPr>
            <a:r>
              <a:rPr lang="fr-FR" sz="1000" dirty="0">
                <a:solidFill>
                  <a:srgbClr val="000000"/>
                </a:solidFill>
                <a:effectLst/>
                <a:ea typeface="Times New Roman" panose="02020603050405020304" pitchFamily="18" charset="0"/>
              </a:rPr>
              <a:t>Concernant le ju-jitsu, il existe beaucoup d’écoles et de styles, celle qui est enseigné dans notre École est à </a:t>
            </a:r>
            <a:r>
              <a:rPr lang="fr-FR" sz="1000" b="1" dirty="0">
                <a:solidFill>
                  <a:srgbClr val="000000"/>
                </a:solidFill>
                <a:effectLst/>
                <a:ea typeface="Times New Roman" panose="02020603050405020304" pitchFamily="18" charset="0"/>
              </a:rPr>
              <a:t>but non compétitif</a:t>
            </a:r>
            <a:r>
              <a:rPr lang="fr-FR" sz="1000" dirty="0">
                <a:solidFill>
                  <a:srgbClr val="000000"/>
                </a:solidFill>
                <a:effectLst/>
                <a:ea typeface="Times New Roman" panose="02020603050405020304" pitchFamily="18" charset="0"/>
              </a:rPr>
              <a:t>, de façon à ce qu’il conserve son aspect traditionnel et l’ensemble de ses techniques originelles.</a:t>
            </a:r>
          </a:p>
          <a:p>
            <a:pPr algn="just">
              <a:buNone/>
            </a:pPr>
            <a:endParaRPr lang="fr-FR" sz="1000" dirty="0">
              <a:effectLst/>
              <a:ea typeface="Times New Roman" panose="02020603050405020304" pitchFamily="18" charset="0"/>
            </a:endParaRPr>
          </a:p>
          <a:p>
            <a:pPr algn="just">
              <a:buNone/>
            </a:pPr>
            <a:r>
              <a:rPr lang="fr-FR" sz="1000" dirty="0">
                <a:solidFill>
                  <a:srgbClr val="000000"/>
                </a:solidFill>
                <a:effectLst/>
                <a:ea typeface="Times New Roman" panose="02020603050405020304" pitchFamily="18" charset="0"/>
              </a:rPr>
              <a:t>Avec la non-opposition, nous sommes en présence d’un principe d’une grande intelligence. L’opposition frontale ne peut donner raison qu’au plus fort physiquement et dans la société elle ne débouche jamais sur un accord constructif.</a:t>
            </a:r>
          </a:p>
          <a:p>
            <a:pPr algn="just">
              <a:buNone/>
            </a:pPr>
            <a:endParaRPr lang="fr-FR" sz="1000" dirty="0">
              <a:effectLst/>
              <a:ea typeface="Times New Roman" panose="02020603050405020304" pitchFamily="18" charset="0"/>
            </a:endParaRPr>
          </a:p>
          <a:p>
            <a:pPr>
              <a:buNone/>
            </a:pPr>
            <a:r>
              <a:rPr lang="fr-FR" sz="1000" dirty="0">
                <a:solidFill>
                  <a:srgbClr val="000000"/>
                </a:solidFill>
                <a:effectLst/>
                <a:ea typeface="Times New Roman" panose="02020603050405020304" pitchFamily="18" charset="0"/>
              </a:rPr>
              <a:t>Je terminerai avec la citation de Lao Tseu : « Qui apprend à céder est maître de la force ».</a:t>
            </a:r>
            <a:endParaRPr lang="fr-FR" sz="1000" dirty="0">
              <a:effectLst/>
              <a:ea typeface="Times New Roman" panose="02020603050405020304" pitchFamily="18" charset="0"/>
            </a:endParaRPr>
          </a:p>
          <a:p>
            <a:pPr>
              <a:buNone/>
            </a:pPr>
            <a:r>
              <a:rPr lang="fr-FR" sz="1000" dirty="0">
                <a:solidFill>
                  <a:srgbClr val="000000"/>
                </a:solidFill>
                <a:effectLst/>
                <a:ea typeface="Times New Roman" panose="02020603050405020304" pitchFamily="18" charset="0"/>
              </a:rPr>
              <a:t>Les cours sont assurés par Claude GAUDEL, 4</a:t>
            </a:r>
            <a:r>
              <a:rPr lang="fr-FR" sz="1000" baseline="30000" dirty="0">
                <a:solidFill>
                  <a:srgbClr val="000000"/>
                </a:solidFill>
                <a:effectLst/>
                <a:ea typeface="Times New Roman" panose="02020603050405020304" pitchFamily="18" charset="0"/>
              </a:rPr>
              <a:t>ème</a:t>
            </a:r>
            <a:r>
              <a:rPr lang="fr-FR" sz="1000" dirty="0">
                <a:solidFill>
                  <a:srgbClr val="000000"/>
                </a:solidFill>
                <a:effectLst/>
                <a:ea typeface="Times New Roman" panose="02020603050405020304" pitchFamily="18" charset="0"/>
              </a:rPr>
              <a:t> D FEKAMT, diplômé d'état</a:t>
            </a:r>
            <a:endParaRPr lang="fr-FR" sz="1000" dirty="0">
              <a:effectLst/>
              <a:ea typeface="Times New Roman" panose="02020603050405020304" pitchFamily="18" charset="0"/>
            </a:endParaRPr>
          </a:p>
          <a:p>
            <a:pPr>
              <a:buNone/>
            </a:pPr>
            <a:r>
              <a:rPr lang="fr-FR" sz="1000" dirty="0">
                <a:solidFill>
                  <a:srgbClr val="000000"/>
                </a:solidFill>
                <a:effectLst/>
                <a:ea typeface="Times New Roman" panose="02020603050405020304" pitchFamily="18" charset="0"/>
              </a:rPr>
              <a:t> </a:t>
            </a:r>
            <a:endParaRPr lang="fr-FR" sz="1000" dirty="0">
              <a:effectLst/>
              <a:ea typeface="Times New Roman" panose="02020603050405020304" pitchFamily="18" charset="0"/>
            </a:endParaRPr>
          </a:p>
          <a:p>
            <a:pPr>
              <a:buNone/>
            </a:pPr>
            <a:r>
              <a:rPr lang="fr-FR" sz="1000" kern="100" dirty="0">
                <a:effectLst/>
                <a:ea typeface="Calibri" panose="020F0502020204030204" pitchFamily="34" charset="0"/>
                <a:cs typeface="Times New Roman" panose="02020603050405020304" pitchFamily="18" charset="0"/>
              </a:rPr>
              <a:t>Plus d’informations : 0633990920</a:t>
            </a:r>
          </a:p>
          <a:p>
            <a:pPr>
              <a:buNone/>
            </a:pPr>
            <a:r>
              <a:rPr lang="fr-FR" sz="1000" kern="100" dirty="0">
                <a:effectLst/>
                <a:ea typeface="Calibri" panose="020F0502020204030204" pitchFamily="34" charset="0"/>
                <a:cs typeface="Times New Roman" panose="02020603050405020304" pitchFamily="18" charset="0"/>
              </a:rPr>
              <a:t>Horaires : Jeudi soir de 20h à 22h au Dojo</a:t>
            </a:r>
          </a:p>
          <a:p>
            <a:pPr>
              <a:buNone/>
            </a:pPr>
            <a:r>
              <a:rPr lang="fr-FR" sz="1000" b="1" kern="100" dirty="0">
                <a:effectLst/>
                <a:ea typeface="Calibri" panose="020F0502020204030204" pitchFamily="34" charset="0"/>
                <a:cs typeface="Times New Roman" panose="02020603050405020304" pitchFamily="18" charset="0"/>
              </a:rPr>
              <a:t>Publics : Ouvert à toutes et à tous</a:t>
            </a:r>
            <a:r>
              <a:rPr lang="fr-FR" sz="1000" kern="100" dirty="0">
                <a:effectLst/>
                <a:ea typeface="Calibri" panose="020F0502020204030204" pitchFamily="34" charset="0"/>
                <a:cs typeface="Times New Roman" panose="02020603050405020304" pitchFamily="18" charset="0"/>
              </a:rPr>
              <a:t> - Adolescent(e)s et adultes</a:t>
            </a:r>
          </a:p>
          <a:p>
            <a:pPr>
              <a:buNone/>
            </a:pPr>
            <a:r>
              <a:rPr lang="fr-FR" sz="1000" kern="100" dirty="0">
                <a:effectLst/>
                <a:ea typeface="Calibri" panose="020F0502020204030204" pitchFamily="34" charset="0"/>
                <a:cs typeface="Times New Roman" panose="02020603050405020304" pitchFamily="18" charset="0"/>
              </a:rPr>
              <a:t>Deux séances d'essai sans engagement sont possibles. </a:t>
            </a:r>
            <a:endParaRPr lang="fr-FR" sz="1000" dirty="0"/>
          </a:p>
        </p:txBody>
      </p:sp>
      <p:sp>
        <p:nvSpPr>
          <p:cNvPr id="14" name="ZoneTexte 13">
            <a:extLst>
              <a:ext uri="{FF2B5EF4-FFF2-40B4-BE49-F238E27FC236}">
                <a16:creationId xmlns:a16="http://schemas.microsoft.com/office/drawing/2014/main" id="{0F1813DA-C895-ABD8-D6F8-177B6F720B67}"/>
              </a:ext>
            </a:extLst>
          </p:cNvPr>
          <p:cNvSpPr txBox="1"/>
          <p:nvPr/>
        </p:nvSpPr>
        <p:spPr>
          <a:xfrm>
            <a:off x="517536" y="2168358"/>
            <a:ext cx="5906828" cy="707886"/>
          </a:xfrm>
          <a:prstGeom prst="rect">
            <a:avLst/>
          </a:prstGeom>
          <a:noFill/>
        </p:spPr>
        <p:txBody>
          <a:bodyPr wrap="square">
            <a:spAutoFit/>
          </a:bodyPr>
          <a:lstStyle/>
          <a:p>
            <a:pPr algn="just">
              <a:spcAft>
                <a:spcPts val="2340"/>
              </a:spcAft>
              <a:buNone/>
            </a:pPr>
            <a:r>
              <a:rPr lang="fr-FR" sz="1000" spc="-10" dirty="0">
                <a:effectLst/>
                <a:ea typeface="Times New Roman" panose="02020603050405020304" pitchFamily="18" charset="0"/>
              </a:rPr>
              <a:t>Le katana est remplacé par un sabre de bambou permettant des attaques sans retenue et sans aucun danger pour le partenaire protégé par l’</a:t>
            </a:r>
            <a:r>
              <a:rPr lang="fr-FR" sz="1000" spc="-10" dirty="0" err="1">
                <a:effectLst/>
                <a:ea typeface="Times New Roman" panose="02020603050405020304" pitchFamily="18" charset="0"/>
              </a:rPr>
              <a:t>armure.Les</a:t>
            </a:r>
            <a:r>
              <a:rPr lang="fr-FR" sz="1000" spc="-10" dirty="0">
                <a:effectLst/>
                <a:ea typeface="Times New Roman" panose="02020603050405020304" pitchFamily="18" charset="0"/>
              </a:rPr>
              <a:t> attaques de “taille” sont portées sur la tête, les poignets, le torse et “d’estoc” à la gorge. L’assaut se veut sincère et engagé, cela se matérialise par le “Ki-Ken-</a:t>
            </a:r>
            <a:r>
              <a:rPr lang="fr-FR" sz="1000" spc="-10" dirty="0" err="1">
                <a:effectLst/>
                <a:ea typeface="Times New Roman" panose="02020603050405020304" pitchFamily="18" charset="0"/>
              </a:rPr>
              <a:t>Taï</a:t>
            </a:r>
            <a:r>
              <a:rPr lang="fr-FR" sz="1000" spc="-10" dirty="0">
                <a:effectLst/>
                <a:ea typeface="Times New Roman" panose="02020603050405020304" pitchFamily="18" charset="0"/>
              </a:rPr>
              <a:t> no </a:t>
            </a:r>
            <a:r>
              <a:rPr lang="fr-FR" sz="1000" spc="-10" dirty="0" err="1">
                <a:effectLst/>
                <a:ea typeface="Times New Roman" panose="02020603050405020304" pitchFamily="18" charset="0"/>
              </a:rPr>
              <a:t>Ichi</a:t>
            </a:r>
            <a:r>
              <a:rPr lang="fr-FR" sz="1000" spc="-10" dirty="0">
                <a:effectLst/>
                <a:ea typeface="Times New Roman" panose="02020603050405020304" pitchFamily="18" charset="0"/>
              </a:rPr>
              <a:t>“, l’unité de l’esprit du sabre et du corps.</a:t>
            </a:r>
            <a:endParaRPr lang="fr-FR" sz="1000" dirty="0">
              <a:effectLst/>
              <a:ea typeface="Times New Roman" panose="02020603050405020304" pitchFamily="18" charset="0"/>
            </a:endParaRPr>
          </a:p>
        </p:txBody>
      </p:sp>
      <p:sp>
        <p:nvSpPr>
          <p:cNvPr id="15" name="ZoneTexte 14">
            <a:extLst>
              <a:ext uri="{FF2B5EF4-FFF2-40B4-BE49-F238E27FC236}">
                <a16:creationId xmlns:a16="http://schemas.microsoft.com/office/drawing/2014/main" id="{7D0C6333-BB07-D83D-3B8C-2C0088C11905}"/>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associative</a:t>
            </a:r>
          </a:p>
        </p:txBody>
      </p:sp>
      <p:pic>
        <p:nvPicPr>
          <p:cNvPr id="17" name="Image 16">
            <a:extLst>
              <a:ext uri="{FF2B5EF4-FFF2-40B4-BE49-F238E27FC236}">
                <a16:creationId xmlns:a16="http://schemas.microsoft.com/office/drawing/2014/main" id="{B57FFC12-0CF3-F582-0CEA-5F62CA1809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2989" y="1084504"/>
            <a:ext cx="460950" cy="437822"/>
          </a:xfrm>
          <a:prstGeom prst="rect">
            <a:avLst/>
          </a:prstGeom>
        </p:spPr>
      </p:pic>
      <p:sp>
        <p:nvSpPr>
          <p:cNvPr id="4" name="Rectangle : coins arrondis 3">
            <a:extLst>
              <a:ext uri="{FF2B5EF4-FFF2-40B4-BE49-F238E27FC236}">
                <a16:creationId xmlns:a16="http://schemas.microsoft.com/office/drawing/2014/main" id="{3140B0C2-B70A-587E-1128-4A61C38EB443}"/>
              </a:ext>
            </a:extLst>
          </p:cNvPr>
          <p:cNvSpPr/>
          <p:nvPr/>
        </p:nvSpPr>
        <p:spPr>
          <a:xfrm>
            <a:off x="654328" y="4053402"/>
            <a:ext cx="5682738"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49323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F994980-4EDD-0835-9991-B1C0A1BF8CD1}"/>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BC4632B5-2709-B3C0-A299-FA52FFB98475}"/>
              </a:ext>
            </a:extLst>
          </p:cNvPr>
          <p:cNvSpPr>
            <a:spLocks noGrp="1"/>
          </p:cNvSpPr>
          <p:nvPr>
            <p:ph type="sldNum" sz="quarter" idx="12"/>
          </p:nvPr>
        </p:nvSpPr>
        <p:spPr/>
        <p:txBody>
          <a:bodyPr/>
          <a:lstStyle/>
          <a:p>
            <a:fld id="{BE9B5FA4-89F7-4BC1-B6B1-D5529FDE714B}" type="slidenum">
              <a:rPr lang="fr-FR" smtClean="0"/>
              <a:t>15</a:t>
            </a:fld>
            <a:endParaRPr lang="fr-FR"/>
          </a:p>
        </p:txBody>
      </p:sp>
      <p:pic>
        <p:nvPicPr>
          <p:cNvPr id="1026" name="Picture 2">
            <a:extLst>
              <a:ext uri="{FF2B5EF4-FFF2-40B4-BE49-F238E27FC236}">
                <a16:creationId xmlns:a16="http://schemas.microsoft.com/office/drawing/2014/main" id="{F5CAC979-1948-C47A-4939-B22451A47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376" y="1123951"/>
            <a:ext cx="2419047" cy="302380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8D3616A-85EE-0CD8-5A69-D0C564203A63}"/>
              </a:ext>
            </a:extLst>
          </p:cNvPr>
          <p:cNvSpPr txBox="1"/>
          <p:nvPr/>
        </p:nvSpPr>
        <p:spPr>
          <a:xfrm>
            <a:off x="691376" y="602166"/>
            <a:ext cx="5475248" cy="307777"/>
          </a:xfrm>
          <a:prstGeom prst="rect">
            <a:avLst/>
          </a:prstGeom>
          <a:noFill/>
        </p:spPr>
        <p:txBody>
          <a:bodyPr wrap="square" rtlCol="0">
            <a:spAutoFit/>
          </a:bodyPr>
          <a:lstStyle/>
          <a:p>
            <a:r>
              <a:rPr lang="fr-FR" sz="1400" b="1" dirty="0"/>
              <a:t>Le Welche e-bike tour</a:t>
            </a:r>
          </a:p>
        </p:txBody>
      </p:sp>
      <p:sp>
        <p:nvSpPr>
          <p:cNvPr id="5" name="ZoneTexte 4">
            <a:extLst>
              <a:ext uri="{FF2B5EF4-FFF2-40B4-BE49-F238E27FC236}">
                <a16:creationId xmlns:a16="http://schemas.microsoft.com/office/drawing/2014/main" id="{78A68969-359F-FD07-5B70-6D1653973E9C}"/>
              </a:ext>
            </a:extLst>
          </p:cNvPr>
          <p:cNvSpPr txBox="1"/>
          <p:nvPr/>
        </p:nvSpPr>
        <p:spPr>
          <a:xfrm>
            <a:off x="3313020" y="1158527"/>
            <a:ext cx="2945173" cy="3262432"/>
          </a:xfrm>
          <a:prstGeom prst="rect">
            <a:avLst/>
          </a:prstGeom>
          <a:noFill/>
        </p:spPr>
        <p:txBody>
          <a:bodyPr wrap="square" rtlCol="0">
            <a:spAutoFit/>
          </a:bodyPr>
          <a:lstStyle/>
          <a:p>
            <a:pPr algn="just"/>
            <a:r>
              <a:rPr lang="fr-FR" sz="1000" dirty="0"/>
              <a:t>L’AS Canton vert vous propose à nouveau cette année une randonnée VTT électrique (ouverte aux VTT musculaires pour niveau confirmé)</a:t>
            </a:r>
          </a:p>
          <a:p>
            <a:pPr algn="just"/>
            <a:endParaRPr lang="fr-FR" sz="1000" b="1" dirty="0"/>
          </a:p>
          <a:p>
            <a:pPr algn="just"/>
            <a:r>
              <a:rPr lang="fr-FR" sz="1000" b="1" dirty="0"/>
              <a:t>Dimanche 14 septembre</a:t>
            </a:r>
            <a:r>
              <a:rPr lang="fr-FR" sz="1000" dirty="0"/>
              <a:t> </a:t>
            </a:r>
            <a:r>
              <a:rPr lang="fr-FR" sz="1000" b="1" dirty="0"/>
              <a:t>avec un départ libre entre 7h30 et 12h.</a:t>
            </a:r>
          </a:p>
          <a:p>
            <a:endParaRPr lang="fr-FR" sz="1000" dirty="0"/>
          </a:p>
          <a:p>
            <a:pPr algn="just"/>
            <a:r>
              <a:rPr lang="fr-FR" sz="1000" dirty="0"/>
              <a:t>Vous découvrirez les beaux sentiers vosgiens dans une ambiance conviviale et sportive.</a:t>
            </a:r>
          </a:p>
          <a:p>
            <a:endParaRPr lang="fr-FR" sz="1000" dirty="0"/>
          </a:p>
          <a:p>
            <a:r>
              <a:rPr lang="fr-FR" sz="1000" u="sng" dirty="0"/>
              <a:t>2 circuits au choix </a:t>
            </a:r>
            <a:r>
              <a:rPr lang="fr-FR" sz="1000" dirty="0"/>
              <a:t>:</a:t>
            </a:r>
            <a:br>
              <a:rPr lang="fr-FR" sz="1000" dirty="0"/>
            </a:br>
            <a:r>
              <a:rPr lang="fr-FR" sz="1000" dirty="0"/>
              <a:t>- moyen : 25 km</a:t>
            </a:r>
            <a:br>
              <a:rPr lang="fr-FR" sz="1000" dirty="0"/>
            </a:br>
            <a:r>
              <a:rPr lang="fr-FR" sz="1000" dirty="0"/>
              <a:t>- grand : 43 km</a:t>
            </a:r>
          </a:p>
          <a:p>
            <a:endParaRPr lang="fr-FR" sz="1000" dirty="0"/>
          </a:p>
          <a:p>
            <a:r>
              <a:rPr lang="fr-FR" sz="1000" dirty="0"/>
              <a:t>Départ et arrivée au parc Lefébure à Orbey / circuits passants par le ban communal de Lapoutroie.</a:t>
            </a:r>
            <a:br>
              <a:rPr lang="fr-FR" sz="1000" dirty="0"/>
            </a:br>
            <a:r>
              <a:rPr lang="fr-FR" sz="1000" dirty="0"/>
              <a:t>Restauration sur place.</a:t>
            </a:r>
          </a:p>
          <a:p>
            <a:endParaRPr lang="fr-FR" sz="1000" dirty="0"/>
          </a:p>
          <a:p>
            <a:r>
              <a:rPr lang="fr-FR" sz="1000" dirty="0"/>
              <a:t>Inscriptions et infos :</a:t>
            </a:r>
          </a:p>
          <a:p>
            <a:r>
              <a:rPr lang="fr-FR" sz="800" i="1" dirty="0"/>
              <a:t>https://association-sportive-du-canton-vert.s2.yapla.com/fr/event-88124</a:t>
            </a:r>
          </a:p>
        </p:txBody>
      </p:sp>
      <p:sp>
        <p:nvSpPr>
          <p:cNvPr id="13" name="Rectangle : coins arrondis 12">
            <a:extLst>
              <a:ext uri="{FF2B5EF4-FFF2-40B4-BE49-F238E27FC236}">
                <a16:creationId xmlns:a16="http://schemas.microsoft.com/office/drawing/2014/main" id="{23A876BA-3D1C-453C-1D41-480C5613FB5A}"/>
              </a:ext>
            </a:extLst>
          </p:cNvPr>
          <p:cNvSpPr/>
          <p:nvPr/>
        </p:nvSpPr>
        <p:spPr>
          <a:xfrm>
            <a:off x="647920" y="4602289"/>
            <a:ext cx="5682738"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F1BC1A7F-0557-1E29-5727-3BA2183EEB41}"/>
              </a:ext>
            </a:extLst>
          </p:cNvPr>
          <p:cNvGrpSpPr/>
          <p:nvPr/>
        </p:nvGrpSpPr>
        <p:grpSpPr>
          <a:xfrm>
            <a:off x="691376" y="4922388"/>
            <a:ext cx="5639282" cy="3859661"/>
            <a:chOff x="641737" y="4813013"/>
            <a:chExt cx="5639282" cy="3859661"/>
          </a:xfrm>
        </p:grpSpPr>
        <p:pic>
          <p:nvPicPr>
            <p:cNvPr id="20" name="m_-5877098288314798421Image 1">
              <a:extLst>
                <a:ext uri="{FF2B5EF4-FFF2-40B4-BE49-F238E27FC236}">
                  <a16:creationId xmlns:a16="http://schemas.microsoft.com/office/drawing/2014/main" id="{C9159637-E635-8AD5-0F63-CFA91BBDD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056" y="4937981"/>
              <a:ext cx="2550074" cy="128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0">
              <a:extLst>
                <a:ext uri="{FF2B5EF4-FFF2-40B4-BE49-F238E27FC236}">
                  <a16:creationId xmlns:a16="http://schemas.microsoft.com/office/drawing/2014/main" id="{0DE5EA66-2F05-09F9-E12E-21C0D78D95D1}"/>
                </a:ext>
              </a:extLst>
            </p:cNvPr>
            <p:cNvSpPr txBox="1"/>
            <p:nvPr/>
          </p:nvSpPr>
          <p:spPr>
            <a:xfrm>
              <a:off x="3283712" y="4813013"/>
              <a:ext cx="2997307" cy="1477328"/>
            </a:xfrm>
            <a:prstGeom prst="rect">
              <a:avLst/>
            </a:prstGeom>
            <a:noFill/>
          </p:spPr>
          <p:txBody>
            <a:bodyPr wrap="square">
              <a:spAutoFit/>
            </a:bodyPr>
            <a:lstStyle/>
            <a:p>
              <a:pPr>
                <a:buNone/>
              </a:pPr>
              <a:r>
                <a:rPr lang="fr-FR" sz="1000" dirty="0">
                  <a:effectLst/>
                  <a:ea typeface="Calibri" panose="020F0502020204030204" pitchFamily="34" charset="0"/>
                  <a:cs typeface="Segoe UI Emoji" panose="020B0502040204020203" pitchFamily="34" charset="0"/>
                </a:rPr>
                <a:t>🍔</a:t>
              </a:r>
              <a:r>
                <a:rPr lang="fr-FR" sz="1000" dirty="0">
                  <a:effectLst/>
                  <a:ea typeface="Calibri" panose="020F0502020204030204" pitchFamily="34" charset="0"/>
                  <a:cs typeface="Aptos" panose="020B0004020202020204" pitchFamily="34" charset="0"/>
                </a:rPr>
                <a:t> Food Trucks Internationaux :</a:t>
              </a:r>
            </a:p>
            <a:p>
              <a:pPr>
                <a:buNone/>
              </a:pPr>
              <a:r>
                <a:rPr lang="fr-FR" sz="1000" dirty="0">
                  <a:effectLst/>
                  <a:ea typeface="Calibri" panose="020F0502020204030204" pitchFamily="34" charset="0"/>
                  <a:cs typeface="Aptos" panose="020B0004020202020204" pitchFamily="34" charset="0"/>
                </a:rPr>
                <a:t>Dégustez des plats authentiques de différents pays, préparés avec passion.</a:t>
              </a:r>
            </a:p>
            <a:p>
              <a:pPr>
                <a:buNone/>
              </a:pPr>
              <a:r>
                <a:rPr lang="fr-FR" sz="1000" dirty="0">
                  <a:effectLst/>
                  <a:ea typeface="Calibri" panose="020F0502020204030204" pitchFamily="34" charset="0"/>
                  <a:cs typeface="Segoe UI Emoji" panose="020B0502040204020203" pitchFamily="34" charset="0"/>
                </a:rPr>
                <a:t>🍻</a:t>
              </a:r>
              <a:r>
                <a:rPr lang="fr-FR" sz="1000" dirty="0">
                  <a:effectLst/>
                  <a:ea typeface="Calibri" panose="020F0502020204030204" pitchFamily="34" charset="0"/>
                  <a:cs typeface="Aptos" panose="020B0004020202020204" pitchFamily="34" charset="0"/>
                </a:rPr>
                <a:t> Bières artisanales Bio de la Brasserie Bisaiguë.</a:t>
              </a:r>
            </a:p>
            <a:p>
              <a:pPr>
                <a:buNone/>
              </a:pPr>
              <a:r>
                <a:rPr lang="fr-FR" sz="1000" dirty="0">
                  <a:effectLst/>
                  <a:ea typeface="Calibri" panose="020F0502020204030204" pitchFamily="34" charset="0"/>
                  <a:cs typeface="Segoe UI Emoji" panose="020B0502040204020203" pitchFamily="34" charset="0"/>
                </a:rPr>
                <a:t>🍹</a:t>
              </a:r>
              <a:r>
                <a:rPr lang="fr-FR" sz="1000" dirty="0">
                  <a:effectLst/>
                  <a:ea typeface="Calibri" panose="020F0502020204030204" pitchFamily="34" charset="0"/>
                  <a:cs typeface="Aptos" panose="020B0004020202020204" pitchFamily="34" charset="0"/>
                </a:rPr>
                <a:t> Bar proposé par l'association </a:t>
              </a:r>
              <a:r>
                <a:rPr lang="fr-FR" sz="1000" dirty="0" err="1">
                  <a:effectLst/>
                  <a:ea typeface="Calibri" panose="020F0502020204030204" pitchFamily="34" charset="0"/>
                  <a:cs typeface="Aptos" panose="020B0004020202020204" pitchFamily="34" charset="0"/>
                </a:rPr>
                <a:t>Festi'Lap</a:t>
              </a:r>
              <a:r>
                <a:rPr lang="fr-FR" sz="1000" dirty="0">
                  <a:effectLst/>
                  <a:ea typeface="Calibri" panose="020F0502020204030204" pitchFamily="34" charset="0"/>
                  <a:cs typeface="Aptos" panose="020B0004020202020204" pitchFamily="34" charset="0"/>
                </a:rPr>
                <a:t> </a:t>
              </a:r>
            </a:p>
            <a:p>
              <a:pPr>
                <a:buNone/>
              </a:pPr>
              <a:r>
                <a:rPr lang="fr-FR" sz="1000" dirty="0">
                  <a:effectLst/>
                  <a:ea typeface="Calibri" panose="020F0502020204030204" pitchFamily="34" charset="0"/>
                  <a:cs typeface="Segoe UI Emoji" panose="020B0502040204020203" pitchFamily="34" charset="0"/>
                </a:rPr>
                <a:t>🍭</a:t>
              </a:r>
              <a:r>
                <a:rPr lang="en-US" sz="1000" dirty="0">
                  <a:effectLst/>
                  <a:ea typeface="Calibri" panose="020F0502020204030204" pitchFamily="34" charset="0"/>
                  <a:cs typeface="Aptos" panose="020B0004020202020204" pitchFamily="34" charset="0"/>
                </a:rPr>
                <a:t> Candy Bar</a:t>
              </a:r>
              <a:endParaRPr lang="fr-FR" sz="1000" dirty="0">
                <a:effectLst/>
                <a:ea typeface="Calibri" panose="020F0502020204030204" pitchFamily="34" charset="0"/>
                <a:cs typeface="Aptos" panose="020B0004020202020204" pitchFamily="34" charset="0"/>
              </a:endParaRPr>
            </a:p>
            <a:p>
              <a:pPr>
                <a:buNone/>
              </a:pPr>
              <a:r>
                <a:rPr lang="fr-FR" sz="1000" dirty="0">
                  <a:effectLst/>
                  <a:ea typeface="Calibri" panose="020F0502020204030204" pitchFamily="34" charset="0"/>
                  <a:cs typeface="Segoe UI Emoji" panose="020B0502040204020203" pitchFamily="34" charset="0"/>
                </a:rPr>
                <a:t>🎸</a:t>
              </a:r>
              <a:r>
                <a:rPr lang="fr-FR" sz="1000" dirty="0">
                  <a:effectLst/>
                  <a:ea typeface="Calibri" panose="020F0502020204030204" pitchFamily="34" charset="0"/>
                  <a:cs typeface="Aptos" panose="020B0004020202020204" pitchFamily="34" charset="0"/>
                </a:rPr>
                <a:t> </a:t>
              </a:r>
              <a:r>
                <a:rPr lang="en-US" sz="1000" dirty="0">
                  <a:effectLst/>
                  <a:ea typeface="Calibri" panose="020F0502020204030204" pitchFamily="34" charset="0"/>
                  <a:cs typeface="Aptos" panose="020B0004020202020204" pitchFamily="34" charset="0"/>
                </a:rPr>
                <a:t>Concerts Rock Live (</a:t>
              </a:r>
              <a:r>
                <a:rPr lang="en-US" sz="1000" dirty="0" err="1">
                  <a:effectLst/>
                  <a:ea typeface="Calibri" panose="020F0502020204030204" pitchFamily="34" charset="0"/>
                  <a:cs typeface="Aptos" panose="020B0004020202020204" pitchFamily="34" charset="0"/>
                </a:rPr>
                <a:t>gratuit</a:t>
              </a:r>
              <a:r>
                <a:rPr lang="en-US" sz="1000" dirty="0">
                  <a:effectLst/>
                  <a:ea typeface="Calibri" panose="020F0502020204030204" pitchFamily="34" charset="0"/>
                  <a:cs typeface="Aptos" panose="020B0004020202020204" pitchFamily="34" charset="0"/>
                </a:rPr>
                <a:t> </a:t>
              </a:r>
              <a:r>
                <a:rPr lang="en-US" sz="1000" dirty="0" err="1">
                  <a:effectLst/>
                  <a:ea typeface="Calibri" panose="020F0502020204030204" pitchFamily="34" charset="0"/>
                  <a:cs typeface="Aptos" panose="020B0004020202020204" pitchFamily="34" charset="0"/>
                </a:rPr>
                <a:t>offert</a:t>
              </a:r>
              <a:r>
                <a:rPr lang="en-US" sz="1000" dirty="0">
                  <a:effectLst/>
                  <a:ea typeface="Calibri" panose="020F0502020204030204" pitchFamily="34" charset="0"/>
                  <a:cs typeface="Aptos" panose="020B0004020202020204" pitchFamily="34" charset="0"/>
                </a:rPr>
                <a:t> par </a:t>
              </a:r>
              <a:r>
                <a:rPr lang="en-US" sz="1000" dirty="0" err="1">
                  <a:effectLst/>
                  <a:ea typeface="Calibri" panose="020F0502020204030204" pitchFamily="34" charset="0"/>
                  <a:cs typeface="Aptos" panose="020B0004020202020204" pitchFamily="34" charset="0"/>
                </a:rPr>
                <a:t>Festi'Lap</a:t>
              </a:r>
              <a:r>
                <a:rPr lang="en-US" sz="1000" dirty="0">
                  <a:effectLst/>
                  <a:ea typeface="Calibri" panose="020F0502020204030204" pitchFamily="34" charset="0"/>
                  <a:cs typeface="Aptos" panose="020B0004020202020204" pitchFamily="34" charset="0"/>
                </a:rPr>
                <a:t>) :</a:t>
              </a:r>
              <a:endParaRPr lang="fr-FR" sz="1000" dirty="0">
                <a:effectLst/>
                <a:ea typeface="Calibri" panose="020F0502020204030204" pitchFamily="34" charset="0"/>
                <a:cs typeface="Aptos" panose="020B0004020202020204" pitchFamily="34" charset="0"/>
              </a:endParaRPr>
            </a:p>
            <a:p>
              <a:pPr>
                <a:buNone/>
              </a:pPr>
              <a:r>
                <a:rPr lang="fr-FR" sz="1000" dirty="0">
                  <a:effectLst/>
                  <a:ea typeface="Calibri" panose="020F0502020204030204" pitchFamily="34" charset="0"/>
                  <a:cs typeface="Aptos" panose="020B0004020202020204" pitchFamily="34" charset="0"/>
                </a:rPr>
                <a:t>   **</a:t>
              </a:r>
              <a:r>
                <a:rPr lang="fr-FR" sz="1000" dirty="0" err="1">
                  <a:effectLst/>
                  <a:ea typeface="Calibri" panose="020F0502020204030204" pitchFamily="34" charset="0"/>
                  <a:cs typeface="Aptos" panose="020B0004020202020204" pitchFamily="34" charset="0"/>
                </a:rPr>
                <a:t>Smartypants</a:t>
              </a:r>
              <a:r>
                <a:rPr lang="fr-FR" sz="1000" dirty="0">
                  <a:effectLst/>
                  <a:ea typeface="Calibri" panose="020F0502020204030204" pitchFamily="34" charset="0"/>
                  <a:cs typeface="Aptos" panose="020B0004020202020204" pitchFamily="34" charset="0"/>
                </a:rPr>
                <a:t>**</a:t>
              </a:r>
            </a:p>
            <a:p>
              <a:pPr>
                <a:buNone/>
              </a:pPr>
              <a:r>
                <a:rPr lang="fr-FR" sz="1000" dirty="0">
                  <a:effectLst/>
                  <a:ea typeface="Calibri" panose="020F0502020204030204" pitchFamily="34" charset="0"/>
                  <a:cs typeface="Aptos" panose="020B0004020202020204" pitchFamily="34" charset="0"/>
                </a:rPr>
                <a:t>   **</a:t>
              </a:r>
              <a:r>
                <a:rPr lang="fr-FR" sz="1000" dirty="0" err="1">
                  <a:effectLst/>
                  <a:ea typeface="Calibri" panose="020F0502020204030204" pitchFamily="34" charset="0"/>
                  <a:cs typeface="Aptos" panose="020B0004020202020204" pitchFamily="34" charset="0"/>
                </a:rPr>
                <a:t>Supersonic</a:t>
              </a:r>
              <a:r>
                <a:rPr lang="fr-FR" sz="1000" dirty="0">
                  <a:effectLst/>
                  <a:ea typeface="Calibri" panose="020F0502020204030204" pitchFamily="34" charset="0"/>
                  <a:cs typeface="Aptos" panose="020B0004020202020204" pitchFamily="34" charset="0"/>
                </a:rPr>
                <a:t>** </a:t>
              </a:r>
            </a:p>
          </p:txBody>
        </p:sp>
        <p:sp>
          <p:nvSpPr>
            <p:cNvPr id="22" name="ZoneTexte 21">
              <a:extLst>
                <a:ext uri="{FF2B5EF4-FFF2-40B4-BE49-F238E27FC236}">
                  <a16:creationId xmlns:a16="http://schemas.microsoft.com/office/drawing/2014/main" id="{48671F93-ED0A-C8F4-4EFE-F6298E48B204}"/>
                </a:ext>
              </a:extLst>
            </p:cNvPr>
            <p:cNvSpPr txBox="1"/>
            <p:nvPr/>
          </p:nvSpPr>
          <p:spPr>
            <a:xfrm>
              <a:off x="653300" y="6378951"/>
              <a:ext cx="5583433" cy="1323439"/>
            </a:xfrm>
            <a:prstGeom prst="rect">
              <a:avLst/>
            </a:prstGeom>
            <a:noFill/>
          </p:spPr>
          <p:txBody>
            <a:bodyPr wrap="square">
              <a:spAutoFit/>
            </a:bodyPr>
            <a:lstStyle/>
            <a:p>
              <a:pPr algn="just">
                <a:buNone/>
              </a:pPr>
              <a:r>
                <a:rPr lang="fr-FR" sz="1000" dirty="0">
                  <a:effectLst/>
                  <a:ea typeface="Calibri" panose="020F0502020204030204" pitchFamily="34" charset="0"/>
                  <a:cs typeface="Aptos" panose="020B0004020202020204" pitchFamily="34" charset="0"/>
                </a:rPr>
                <a:t>Vibrez au rythme des classiques des Rolling Stone à U2 en passant par Red Hot Chili </a:t>
              </a:r>
              <a:r>
                <a:rPr lang="fr-FR" sz="1000" dirty="0" err="1">
                  <a:effectLst/>
                  <a:ea typeface="Calibri" panose="020F0502020204030204" pitchFamily="34" charset="0"/>
                  <a:cs typeface="Aptos" panose="020B0004020202020204" pitchFamily="34" charset="0"/>
                </a:rPr>
                <a:t>Pappers</a:t>
              </a:r>
              <a:r>
                <a:rPr lang="fr-FR" sz="1000" dirty="0">
                  <a:effectLst/>
                  <a:ea typeface="Calibri" panose="020F0502020204030204" pitchFamily="34" charset="0"/>
                  <a:cs typeface="Aptos" panose="020B0004020202020204" pitchFamily="34" charset="0"/>
                </a:rPr>
                <a:t>, Guns &amp; Roses, Lenny Kravitz, Noir Désir…. Sans oublier Queen, </a:t>
              </a:r>
              <a:r>
                <a:rPr lang="fr-FR" sz="1000" dirty="0" err="1">
                  <a:effectLst/>
                  <a:ea typeface="Calibri" panose="020F0502020204030204" pitchFamily="34" charset="0"/>
                  <a:cs typeface="Aptos" panose="020B0004020202020204" pitchFamily="34" charset="0"/>
                </a:rPr>
                <a:t>Rag'n</a:t>
              </a:r>
              <a:r>
                <a:rPr lang="fr-FR" sz="1000" dirty="0">
                  <a:effectLst/>
                  <a:ea typeface="Calibri" panose="020F0502020204030204" pitchFamily="34" charset="0"/>
                  <a:cs typeface="Aptos" panose="020B0004020202020204" pitchFamily="34" charset="0"/>
                </a:rPr>
                <a:t> Bone Man, Muse, </a:t>
              </a:r>
              <a:r>
                <a:rPr lang="fr-FR" sz="1000" dirty="0" err="1">
                  <a:effectLst/>
                  <a:ea typeface="Calibri" panose="020F0502020204030204" pitchFamily="34" charset="0"/>
                  <a:cs typeface="Aptos" panose="020B0004020202020204" pitchFamily="34" charset="0"/>
                </a:rPr>
                <a:t>Depeche</a:t>
              </a:r>
              <a:r>
                <a:rPr lang="fr-FR" sz="1000" dirty="0">
                  <a:effectLst/>
                  <a:ea typeface="Calibri" panose="020F0502020204030204" pitchFamily="34" charset="0"/>
                  <a:cs typeface="Aptos" panose="020B0004020202020204" pitchFamily="34" charset="0"/>
                </a:rPr>
                <a:t> Mode, Franz Ferdinand, Oasis ou </a:t>
              </a:r>
              <a:r>
                <a:rPr lang="fr-FR" sz="1000" dirty="0" err="1">
                  <a:effectLst/>
                  <a:ea typeface="Calibri" panose="020F0502020204030204" pitchFamily="34" charset="0"/>
                  <a:cs typeface="Aptos" panose="020B0004020202020204" pitchFamily="34" charset="0"/>
                </a:rPr>
                <a:t>Blur</a:t>
              </a:r>
              <a:r>
                <a:rPr lang="fr-FR" sz="1000" dirty="0">
                  <a:effectLst/>
                  <a:ea typeface="Calibri" panose="020F0502020204030204" pitchFamily="34" charset="0"/>
                  <a:cs typeface="Aptos" panose="020B0004020202020204" pitchFamily="34" charset="0"/>
                </a:rPr>
                <a:t>…</a:t>
              </a:r>
            </a:p>
            <a:p>
              <a:pPr algn="just">
                <a:buNone/>
              </a:pPr>
              <a:r>
                <a:rPr lang="fr-FR" sz="1000" dirty="0">
                  <a:effectLst/>
                  <a:ea typeface="Calibri" panose="020F0502020204030204" pitchFamily="34" charset="0"/>
                  <a:cs typeface="Segoe UI Emoji" panose="020B0502040204020203" pitchFamily="34" charset="0"/>
                </a:rPr>
                <a:t>🎨</a:t>
              </a:r>
              <a:r>
                <a:rPr lang="fr-FR" sz="1000" dirty="0">
                  <a:effectLst/>
                  <a:ea typeface="Calibri" panose="020F0502020204030204" pitchFamily="34" charset="0"/>
                  <a:cs typeface="Aptos" panose="020B0004020202020204" pitchFamily="34" charset="0"/>
                </a:rPr>
                <a:t> Face Painting et Maquillage pour Enfants (gratuit offert par </a:t>
              </a:r>
              <a:r>
                <a:rPr lang="fr-FR" sz="1000" dirty="0" err="1">
                  <a:effectLst/>
                  <a:ea typeface="Calibri" panose="020F0502020204030204" pitchFamily="34" charset="0"/>
                  <a:cs typeface="Aptos" panose="020B0004020202020204" pitchFamily="34" charset="0"/>
                </a:rPr>
                <a:t>Festi'Lap</a:t>
              </a:r>
              <a:r>
                <a:rPr lang="fr-FR" sz="1000" dirty="0">
                  <a:effectLst/>
                  <a:ea typeface="Calibri" panose="020F0502020204030204" pitchFamily="34" charset="0"/>
                  <a:cs typeface="Aptos" panose="020B0004020202020204" pitchFamily="34" charset="0"/>
                </a:rPr>
                <a:t>) : Offrez à vos enfants une expérience magique avec notre artiste de maquillage.</a:t>
              </a:r>
            </a:p>
            <a:p>
              <a:pPr algn="just">
                <a:buNone/>
              </a:pPr>
              <a:r>
                <a:rPr lang="fr-FR" sz="1000" dirty="0">
                  <a:effectLst/>
                  <a:ea typeface="Calibri" panose="020F0502020204030204" pitchFamily="34" charset="0"/>
                  <a:cs typeface="Segoe UI Emoji" panose="020B0502040204020203" pitchFamily="34" charset="0"/>
                </a:rPr>
                <a:t>🎈</a:t>
              </a:r>
              <a:r>
                <a:rPr lang="fr-FR" sz="1000" dirty="0">
                  <a:effectLst/>
                  <a:ea typeface="Calibri" panose="020F0502020204030204" pitchFamily="34" charset="0"/>
                  <a:cs typeface="Aptos" panose="020B0004020202020204" pitchFamily="34" charset="0"/>
                </a:rPr>
                <a:t> Structure Gonflable (gratuit offert par </a:t>
              </a:r>
              <a:r>
                <a:rPr lang="fr-FR" sz="1000" dirty="0" err="1">
                  <a:effectLst/>
                  <a:ea typeface="Calibri" panose="020F0502020204030204" pitchFamily="34" charset="0"/>
                  <a:cs typeface="Aptos" panose="020B0004020202020204" pitchFamily="34" charset="0"/>
                </a:rPr>
                <a:t>Festi'Lap</a:t>
              </a:r>
              <a:r>
                <a:rPr lang="fr-FR" sz="1000" dirty="0">
                  <a:effectLst/>
                  <a:ea typeface="Calibri" panose="020F0502020204030204" pitchFamily="34" charset="0"/>
                  <a:cs typeface="Aptos" panose="020B0004020202020204" pitchFamily="34" charset="0"/>
                </a:rPr>
                <a:t>) : Laissez les enfants s'amuser et se défouler en toute sécurité dans une structure gonflable géante. Ils entreront dans le parcours jonché d’obstacles avant de rejoindre notre grenouille perchée au plus haut du toboggan.</a:t>
              </a:r>
            </a:p>
          </p:txBody>
        </p:sp>
        <p:sp>
          <p:nvSpPr>
            <p:cNvPr id="23" name="ZoneTexte 22">
              <a:extLst>
                <a:ext uri="{FF2B5EF4-FFF2-40B4-BE49-F238E27FC236}">
                  <a16:creationId xmlns:a16="http://schemas.microsoft.com/office/drawing/2014/main" id="{0A7D02FF-E55D-2976-A5E4-E45ABF6BB002}"/>
                </a:ext>
              </a:extLst>
            </p:cNvPr>
            <p:cNvSpPr txBox="1"/>
            <p:nvPr/>
          </p:nvSpPr>
          <p:spPr>
            <a:xfrm>
              <a:off x="641737" y="7810900"/>
              <a:ext cx="5566817" cy="861774"/>
            </a:xfrm>
            <a:prstGeom prst="rect">
              <a:avLst/>
            </a:prstGeom>
            <a:noFill/>
          </p:spPr>
          <p:txBody>
            <a:bodyPr wrap="square">
              <a:spAutoFit/>
            </a:bodyPr>
            <a:lstStyle/>
            <a:p>
              <a:pPr algn="just">
                <a:buNone/>
              </a:pPr>
              <a:r>
                <a:rPr lang="fr-FR" sz="1000" b="1" i="1" dirty="0">
                  <a:effectLst/>
                  <a:ea typeface="Calibri" panose="020F0502020204030204" pitchFamily="34" charset="0"/>
                  <a:cs typeface="Aptos" panose="020B0004020202020204" pitchFamily="34" charset="0"/>
                </a:rPr>
                <a:t>Ne manquez pas cet événement familial incontournable ! </a:t>
              </a:r>
              <a:endParaRPr lang="fr-FR" sz="1000" dirty="0">
                <a:effectLst/>
                <a:ea typeface="Calibri" panose="020F0502020204030204" pitchFamily="34" charset="0"/>
                <a:cs typeface="Aptos" panose="020B0004020202020204" pitchFamily="34" charset="0"/>
              </a:endParaRPr>
            </a:p>
            <a:p>
              <a:pPr algn="just">
                <a:buNone/>
              </a:pPr>
              <a:r>
                <a:rPr lang="fr-FR" sz="1000" dirty="0">
                  <a:effectLst/>
                  <a:ea typeface="Calibri" panose="020F0502020204030204" pitchFamily="34" charset="0"/>
                  <a:cs typeface="Aptos" panose="020B0004020202020204" pitchFamily="34" charset="0"/>
                </a:rPr>
                <a:t>Venez nombreux pour partager des moments conviviaux, où petits et grands pourront savourer des mets exceptionnels, et profiter d'une ambiance rock inoubliable.</a:t>
              </a:r>
            </a:p>
            <a:p>
              <a:pPr algn="just">
                <a:buNone/>
              </a:pPr>
              <a:r>
                <a:rPr lang="fr-FR" sz="1000" dirty="0" err="1">
                  <a:effectLst/>
                  <a:ea typeface="Calibri" panose="020F0502020204030204" pitchFamily="34" charset="0"/>
                  <a:cs typeface="Aptos" panose="020B0004020202020204" pitchFamily="34" charset="0"/>
                </a:rPr>
                <a:t>Festi’Lap’Food</a:t>
              </a:r>
              <a:r>
                <a:rPr lang="fr-FR" sz="1000" dirty="0">
                  <a:effectLst/>
                  <a:ea typeface="Calibri" panose="020F0502020204030204" pitchFamily="34" charset="0"/>
                  <a:cs typeface="Aptos" panose="020B0004020202020204" pitchFamily="34" charset="0"/>
                </a:rPr>
                <a:t> - Un voyage culinaire et festif pour toute la famille !</a:t>
              </a:r>
            </a:p>
            <a:p>
              <a:pPr algn="just">
                <a:buNone/>
              </a:pPr>
              <a:r>
                <a:rPr lang="fr-FR" sz="1000" dirty="0">
                  <a:effectLst/>
                  <a:ea typeface="Calibri" panose="020F0502020204030204" pitchFamily="34" charset="0"/>
                  <a:cs typeface="Aptos" panose="020B0004020202020204" pitchFamily="34" charset="0"/>
                </a:rPr>
                <a:t>Soirée organisée en partenariat avec les Foodtrucks et l'association </a:t>
              </a:r>
              <a:r>
                <a:rPr lang="fr-FR" sz="1000" dirty="0" err="1">
                  <a:effectLst/>
                  <a:ea typeface="Calibri" panose="020F0502020204030204" pitchFamily="34" charset="0"/>
                  <a:cs typeface="Aptos" panose="020B0004020202020204" pitchFamily="34" charset="0"/>
                </a:rPr>
                <a:t>Festi'Lap</a:t>
              </a:r>
              <a:r>
                <a:rPr lang="fr-FR" sz="1000" dirty="0">
                  <a:effectLst/>
                  <a:ea typeface="Calibri" panose="020F0502020204030204" pitchFamily="34" charset="0"/>
                  <a:cs typeface="Aptos" panose="020B0004020202020204" pitchFamily="34" charset="0"/>
                </a:rPr>
                <a:t>.</a:t>
              </a:r>
            </a:p>
          </p:txBody>
        </p:sp>
      </p:grpSp>
      <p:sp>
        <p:nvSpPr>
          <p:cNvPr id="24" name="ZoneTexte 23">
            <a:extLst>
              <a:ext uri="{FF2B5EF4-FFF2-40B4-BE49-F238E27FC236}">
                <a16:creationId xmlns:a16="http://schemas.microsoft.com/office/drawing/2014/main" id="{28E34C62-5C50-D0C9-45B0-47DAC66D969E}"/>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associative</a:t>
            </a:r>
          </a:p>
        </p:txBody>
      </p:sp>
    </p:spTree>
    <p:extLst>
      <p:ext uri="{BB962C8B-B14F-4D97-AF65-F5344CB8AC3E}">
        <p14:creationId xmlns:p14="http://schemas.microsoft.com/office/powerpoint/2010/main" val="1918194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C086607-58E7-A330-863F-A9199F94678C}"/>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DDCB43DF-E1AE-7E8A-C627-7D83F3D6EB4C}"/>
              </a:ext>
            </a:extLst>
          </p:cNvPr>
          <p:cNvSpPr>
            <a:spLocks noGrp="1"/>
          </p:cNvSpPr>
          <p:nvPr>
            <p:ph type="sldNum" sz="quarter" idx="12"/>
          </p:nvPr>
        </p:nvSpPr>
        <p:spPr/>
        <p:txBody>
          <a:bodyPr/>
          <a:lstStyle/>
          <a:p>
            <a:fld id="{BE9B5FA4-89F7-4BC1-B6B1-D5529FDE714B}" type="slidenum">
              <a:rPr lang="fr-FR" smtClean="0"/>
              <a:t>16</a:t>
            </a:fld>
            <a:endParaRPr lang="fr-FR" dirty="0"/>
          </a:p>
        </p:txBody>
      </p:sp>
      <p:grpSp>
        <p:nvGrpSpPr>
          <p:cNvPr id="15" name="Groupe 14">
            <a:extLst>
              <a:ext uri="{FF2B5EF4-FFF2-40B4-BE49-F238E27FC236}">
                <a16:creationId xmlns:a16="http://schemas.microsoft.com/office/drawing/2014/main" id="{54BBB1A6-B755-5794-97BF-0D2CCAFB0553}"/>
              </a:ext>
            </a:extLst>
          </p:cNvPr>
          <p:cNvGrpSpPr/>
          <p:nvPr/>
        </p:nvGrpSpPr>
        <p:grpSpPr>
          <a:xfrm>
            <a:off x="469256" y="427621"/>
            <a:ext cx="6015021" cy="4047707"/>
            <a:chOff x="151603" y="4509135"/>
            <a:chExt cx="6015021" cy="4047707"/>
          </a:xfrm>
        </p:grpSpPr>
        <p:pic>
          <p:nvPicPr>
            <p:cNvPr id="16" name="officeArt object">
              <a:extLst>
                <a:ext uri="{FF2B5EF4-FFF2-40B4-BE49-F238E27FC236}">
                  <a16:creationId xmlns:a16="http://schemas.microsoft.com/office/drawing/2014/main" id="{31B624DE-F6C1-EFAB-FD7B-C4554F407382}"/>
                </a:ext>
              </a:extLst>
            </p:cNvPr>
            <p:cNvPicPr/>
            <p:nvPr/>
          </p:nvPicPr>
          <p:blipFill>
            <a:blip r:embed="rId2"/>
            <a:stretch>
              <a:fillRect/>
            </a:stretch>
          </p:blipFill>
          <p:spPr>
            <a:xfrm>
              <a:off x="691376" y="4509135"/>
              <a:ext cx="887730" cy="887730"/>
            </a:xfrm>
            <a:prstGeom prst="rect">
              <a:avLst/>
            </a:prstGeom>
            <a:ln w="12700" cap="flat">
              <a:noFill/>
              <a:miter lim="400000"/>
            </a:ln>
            <a:effectLst/>
          </p:spPr>
        </p:pic>
        <p:pic>
          <p:nvPicPr>
            <p:cNvPr id="17" name="officeArt object">
              <a:extLst>
                <a:ext uri="{FF2B5EF4-FFF2-40B4-BE49-F238E27FC236}">
                  <a16:creationId xmlns:a16="http://schemas.microsoft.com/office/drawing/2014/main" id="{758782D7-F1F5-86FA-006D-25FC430E185B}"/>
                </a:ext>
              </a:extLst>
            </p:cNvPr>
            <p:cNvPicPr/>
            <p:nvPr/>
          </p:nvPicPr>
          <p:blipFill>
            <a:blip r:embed="rId3"/>
            <a:stretch>
              <a:fillRect/>
            </a:stretch>
          </p:blipFill>
          <p:spPr>
            <a:xfrm>
              <a:off x="3013965" y="4509135"/>
              <a:ext cx="3152659" cy="4047707"/>
            </a:xfrm>
            <a:prstGeom prst="rect">
              <a:avLst/>
            </a:prstGeom>
            <a:ln w="12700" cap="flat">
              <a:noFill/>
              <a:miter lim="400000"/>
            </a:ln>
            <a:effectLst/>
          </p:spPr>
        </p:pic>
        <p:sp>
          <p:nvSpPr>
            <p:cNvPr id="18" name="ZoneTexte 17">
              <a:extLst>
                <a:ext uri="{FF2B5EF4-FFF2-40B4-BE49-F238E27FC236}">
                  <a16:creationId xmlns:a16="http://schemas.microsoft.com/office/drawing/2014/main" id="{E4E7DBCB-8CB1-9ACA-60F2-5DBCBC280D6A}"/>
                </a:ext>
              </a:extLst>
            </p:cNvPr>
            <p:cNvSpPr txBox="1"/>
            <p:nvPr/>
          </p:nvSpPr>
          <p:spPr>
            <a:xfrm>
              <a:off x="151603" y="5810121"/>
              <a:ext cx="2659565" cy="1938992"/>
            </a:xfrm>
            <a:prstGeom prst="rect">
              <a:avLst/>
            </a:prstGeom>
            <a:noFill/>
          </p:spPr>
          <p:txBody>
            <a:bodyPr wrap="square">
              <a:spAutoFit/>
            </a:bodyPr>
            <a:lstStyle/>
            <a:p>
              <a:pPr algn="just">
                <a:buNone/>
              </a:pPr>
              <a:r>
                <a:rPr lang="fr-FR" sz="1000" dirty="0">
                  <a:ln>
                    <a:noFill/>
                  </a:ln>
                  <a:solidFill>
                    <a:srgbClr val="000000"/>
                  </a:solidFill>
                  <a:effectLst/>
                  <a:ea typeface="Arial Unicode MS" panose="020B0604020202020204" pitchFamily="34" charset="-128"/>
                  <a:cs typeface="Arial Unicode MS" panose="020B0604020202020204" pitchFamily="34" charset="-128"/>
                </a:rPr>
                <a:t>Dans le cadre du festival </a:t>
              </a:r>
              <a:r>
                <a:rPr lang="fr-FR" sz="1000" dirty="0" err="1">
                  <a:ln>
                    <a:noFill/>
                  </a:ln>
                  <a:solidFill>
                    <a:srgbClr val="000000"/>
                  </a:solidFill>
                  <a:effectLst/>
                  <a:ea typeface="Arial Unicode MS" panose="020B0604020202020204" pitchFamily="34" charset="-128"/>
                  <a:cs typeface="Arial Unicode MS" panose="020B0604020202020204" pitchFamily="34" charset="-128"/>
                </a:rPr>
                <a:t>Azilo</a:t>
              </a:r>
              <a:r>
                <a:rPr lang="fr-FR" sz="1000" dirty="0">
                  <a:ln>
                    <a:noFill/>
                  </a:ln>
                  <a:solidFill>
                    <a:srgbClr val="000000"/>
                  </a:solidFill>
                  <a:effectLst/>
                  <a:ea typeface="Arial Unicode MS" panose="020B0604020202020204" pitchFamily="34" charset="-128"/>
                  <a:cs typeface="Arial Unicode MS" panose="020B0604020202020204" pitchFamily="34" charset="-128"/>
                </a:rPr>
                <a:t>, qui aura lieu  le 15 novembre à Lapoutroie , Michel Côme, bénévole de la CIMADE donnera une représentation de la pièce qu’il a écrite, intitulée </a:t>
              </a:r>
            </a:p>
            <a:p>
              <a:pPr algn="ctr">
                <a:buNone/>
              </a:pPr>
              <a:r>
                <a:rPr lang="fr-FR" sz="1000" b="1" dirty="0">
                  <a:ln>
                    <a:noFill/>
                  </a:ln>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fr-FR" sz="1000" dirty="0">
                <a:ln>
                  <a:noFill/>
                </a:ln>
                <a:solidFill>
                  <a:srgbClr val="000000"/>
                </a:solidFill>
                <a:effectLst/>
                <a:latin typeface="Helvetica Neue"/>
                <a:ea typeface="Arial Unicode MS" panose="020B0604020202020204" pitchFamily="34" charset="-128"/>
                <a:cs typeface="Arial Unicode MS" panose="020B0604020202020204" pitchFamily="34" charset="-128"/>
              </a:endParaRPr>
            </a:p>
            <a:p>
              <a:pPr algn="ctr">
                <a:buNone/>
              </a:pPr>
              <a:r>
                <a:rPr lang="fr-FR" sz="1000" b="1" dirty="0">
                  <a:ln>
                    <a:noFill/>
                  </a:ln>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fr-FR" sz="1000" dirty="0">
                <a:ln>
                  <a:noFill/>
                </a:ln>
                <a:solidFill>
                  <a:srgbClr val="000000"/>
                </a:solidFill>
                <a:effectLst/>
                <a:latin typeface="Helvetica Neue"/>
                <a:ea typeface="Arial Unicode MS" panose="020B0604020202020204" pitchFamily="34" charset="-128"/>
                <a:cs typeface="Arial Unicode MS" panose="020B0604020202020204" pitchFamily="34" charset="-128"/>
              </a:endParaRPr>
            </a:p>
            <a:p>
              <a:pPr algn="ctr">
                <a:buNone/>
              </a:pPr>
              <a:r>
                <a:rPr lang="de-DE" sz="1000" b="1" dirty="0">
                  <a:ln>
                    <a:noFill/>
                  </a:ln>
                  <a:solidFill>
                    <a:srgbClr val="000000"/>
                  </a:solidFill>
                  <a:effectLst/>
                  <a:latin typeface="Century Gothic" panose="020B0502020202020204" pitchFamily="34" charset="0"/>
                  <a:ea typeface="Arial Unicode MS" panose="020B0604020202020204" pitchFamily="34" charset="-128"/>
                  <a:cs typeface="Arial Unicode MS" panose="020B0604020202020204" pitchFamily="34" charset="-128"/>
                </a:rPr>
                <a:t>MOKTHAR VA CHERCHER </a:t>
              </a:r>
              <a:r>
                <a:rPr lang="fr-FR" sz="1000" b="1" dirty="0">
                  <a:ln>
                    <a:noFill/>
                  </a:ln>
                  <a:solidFill>
                    <a:srgbClr val="000000"/>
                  </a:solidFill>
                  <a:effectLst/>
                  <a:latin typeface="Century Gothic" panose="020B0502020202020204" pitchFamily="34" charset="0"/>
                  <a:ea typeface="Arial Unicode MS" panose="020B0604020202020204" pitchFamily="34" charset="-128"/>
                  <a:cs typeface="Arial Unicode MS" panose="020B0604020202020204" pitchFamily="34" charset="-128"/>
                </a:rPr>
                <a:t>SES PAPIERS À PARIS</a:t>
              </a:r>
              <a:endParaRPr lang="fr-FR" sz="1000" dirty="0">
                <a:ln>
                  <a:noFill/>
                </a:ln>
                <a:solidFill>
                  <a:srgbClr val="000000"/>
                </a:solidFill>
                <a:effectLst/>
                <a:latin typeface="Helvetica Neue"/>
                <a:ea typeface="Arial Unicode MS" panose="020B0604020202020204" pitchFamily="34" charset="-128"/>
                <a:cs typeface="Arial Unicode MS" panose="020B0604020202020204" pitchFamily="34" charset="-128"/>
              </a:endParaRPr>
            </a:p>
            <a:p>
              <a:pPr>
                <a:buNone/>
              </a:pPr>
              <a:r>
                <a:rPr lang="fr-FR" sz="1000" b="1" dirty="0">
                  <a:ln>
                    <a:noFill/>
                  </a:ln>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fr-FR" sz="1000" dirty="0">
                <a:ln>
                  <a:noFill/>
                </a:ln>
                <a:solidFill>
                  <a:srgbClr val="000000"/>
                </a:solidFill>
                <a:effectLst/>
                <a:latin typeface="Helvetica Neue"/>
                <a:ea typeface="Arial Unicode MS" panose="020B0604020202020204" pitchFamily="34" charset="-128"/>
                <a:cs typeface="Arial Unicode MS" panose="020B0604020202020204" pitchFamily="34" charset="-128"/>
              </a:endParaRPr>
            </a:p>
            <a:p>
              <a:pPr algn="ctr">
                <a:buNone/>
              </a:pPr>
              <a:r>
                <a:rPr lang="fr-FR" sz="1000" b="1" dirty="0">
                  <a:ln>
                    <a:noFill/>
                  </a:ln>
                  <a:solidFill>
                    <a:srgbClr val="000000"/>
                  </a:solidFill>
                  <a:effectLst/>
                  <a:latin typeface="Century Gothic" panose="020B0502020202020204" pitchFamily="34" charset="0"/>
                  <a:ea typeface="Arial Unicode MS" panose="020B0604020202020204" pitchFamily="34" charset="-128"/>
                  <a:cs typeface="Arial Unicode MS" panose="020B0604020202020204" pitchFamily="34" charset="-128"/>
                </a:rPr>
                <a:t> Le samedi 18 octobre à 17 h à </a:t>
              </a:r>
              <a:r>
                <a:rPr lang="fr-FR" sz="1000" b="1" dirty="0" err="1">
                  <a:ln>
                    <a:noFill/>
                  </a:ln>
                  <a:solidFill>
                    <a:srgbClr val="000000"/>
                  </a:solidFill>
                  <a:effectLst/>
                  <a:latin typeface="Century Gothic" panose="020B0502020202020204" pitchFamily="34" charset="0"/>
                  <a:ea typeface="Arial Unicode MS" panose="020B0604020202020204" pitchFamily="34" charset="-128"/>
                  <a:cs typeface="Arial Unicode MS" panose="020B0604020202020204" pitchFamily="34" charset="-128"/>
                </a:rPr>
                <a:t>Beubois</a:t>
              </a:r>
              <a:r>
                <a:rPr lang="fr-FR" sz="1000" b="1" dirty="0">
                  <a:ln>
                    <a:noFill/>
                  </a:ln>
                  <a:solidFill>
                    <a:srgbClr val="000000"/>
                  </a:solidFill>
                  <a:effectLst/>
                  <a:latin typeface="Century Gothic" panose="020B0502020202020204" pitchFamily="34" charset="0"/>
                  <a:ea typeface="Arial Unicode MS" panose="020B0604020202020204" pitchFamily="34" charset="-128"/>
                  <a:cs typeface="Arial Unicode MS" panose="020B0604020202020204" pitchFamily="34" charset="-128"/>
                </a:rPr>
                <a:t> ( Orbey) </a:t>
              </a:r>
              <a:endParaRPr lang="fr-FR" sz="1000" dirty="0">
                <a:ln>
                  <a:noFill/>
                </a:ln>
                <a:solidFill>
                  <a:srgbClr val="000000"/>
                </a:solidFill>
                <a:effectLst/>
                <a:latin typeface="Helvetica Neue"/>
                <a:ea typeface="Arial Unicode MS" panose="020B0604020202020204" pitchFamily="34" charset="-128"/>
                <a:cs typeface="Arial Unicode MS" panose="020B0604020202020204" pitchFamily="34" charset="-128"/>
              </a:endParaRPr>
            </a:p>
          </p:txBody>
        </p:sp>
      </p:grpSp>
      <p:sp>
        <p:nvSpPr>
          <p:cNvPr id="6" name="ZoneTexte 5">
            <a:extLst>
              <a:ext uri="{FF2B5EF4-FFF2-40B4-BE49-F238E27FC236}">
                <a16:creationId xmlns:a16="http://schemas.microsoft.com/office/drawing/2014/main" id="{09EEE6ED-09B9-C321-2F27-2AD0B1D286B7}"/>
              </a:ext>
            </a:extLst>
          </p:cNvPr>
          <p:cNvSpPr txBox="1"/>
          <p:nvPr/>
        </p:nvSpPr>
        <p:spPr>
          <a:xfrm>
            <a:off x="649933" y="5307595"/>
            <a:ext cx="5602809" cy="4093428"/>
          </a:xfrm>
          <a:prstGeom prst="rect">
            <a:avLst/>
          </a:prstGeom>
          <a:noFill/>
        </p:spPr>
        <p:txBody>
          <a:bodyPr wrap="square">
            <a:spAutoFit/>
          </a:bodyPr>
          <a:lstStyle/>
          <a:p>
            <a:pPr algn="just">
              <a:buNone/>
            </a:pPr>
            <a:r>
              <a:rPr lang="fr-FR" sz="1000" dirty="0">
                <a:ln>
                  <a:noFill/>
                </a:ln>
                <a:solidFill>
                  <a:srgbClr val="000000"/>
                </a:solidFill>
                <a:effectLst/>
                <a:ea typeface="Arial Unicode MS" panose="020B0604020202020204" pitchFamily="34" charset="-128"/>
                <a:cs typeface="Arial Unicode MS" panose="020B0604020202020204" pitchFamily="34" charset="-128"/>
              </a:rPr>
              <a:t>V</a:t>
            </a:r>
            <a:r>
              <a:rPr lang="es-ES_tradnl" sz="1000" dirty="0" err="1">
                <a:ln>
                  <a:noFill/>
                </a:ln>
                <a:solidFill>
                  <a:srgbClr val="000000"/>
                </a:solidFill>
                <a:effectLst/>
                <a:ea typeface="Arial Unicode MS" panose="020B0604020202020204" pitchFamily="34" charset="-128"/>
                <a:cs typeface="Arial Unicode MS" panose="020B0604020202020204" pitchFamily="34" charset="-128"/>
              </a:rPr>
              <a:t>enez</a:t>
            </a:r>
            <a:r>
              <a:rPr lang="es-ES_tradnl" sz="1000" dirty="0">
                <a:ln>
                  <a:noFill/>
                </a:ln>
                <a:solidFill>
                  <a:srgbClr val="000000"/>
                </a:solidFill>
                <a:effectLst/>
                <a:ea typeface="Arial Unicode MS" panose="020B0604020202020204" pitchFamily="34" charset="-128"/>
                <a:cs typeface="Arial Unicode MS" panose="020B0604020202020204" pitchFamily="34" charset="-128"/>
              </a:rPr>
              <a:t> </a:t>
            </a:r>
            <a:r>
              <a:rPr lang="fr-FR" sz="1000" dirty="0">
                <a:ln>
                  <a:noFill/>
                </a:ln>
                <a:solidFill>
                  <a:srgbClr val="000000"/>
                </a:solidFill>
                <a:effectLst/>
                <a:ea typeface="Arial Unicode MS" panose="020B0604020202020204" pitchFamily="34" charset="-128"/>
                <a:cs typeface="Arial Unicode MS" panose="020B0604020202020204" pitchFamily="34" charset="-128"/>
              </a:rPr>
              <a:t>nombreux </a:t>
            </a:r>
          </a:p>
          <a:p>
            <a:pPr algn="just">
              <a:buNone/>
            </a:pPr>
            <a:r>
              <a:rPr lang="fr-FR" sz="1000" dirty="0">
                <a:ln>
                  <a:noFill/>
                </a:ln>
                <a:solidFill>
                  <a:srgbClr val="000000"/>
                </a:solidFill>
                <a:effectLst/>
                <a:ea typeface="Arial Unicode MS" panose="020B0604020202020204" pitchFamily="34" charset="-128"/>
                <a:cs typeface="Arial Unicode MS" panose="020B0604020202020204" pitchFamily="34" charset="-128"/>
              </a:rPr>
              <a:t>- découvrir les créations, dans différents domaines, de personnes qui ont du quitter leur pays, </a:t>
            </a:r>
          </a:p>
          <a:p>
            <a:pPr algn="just">
              <a:buNone/>
            </a:pPr>
            <a:r>
              <a:rPr lang="fr-FR" sz="1000" dirty="0">
                <a:ln>
                  <a:noFill/>
                </a:ln>
                <a:solidFill>
                  <a:srgbClr val="000000"/>
                </a:solidFill>
                <a:effectLst/>
                <a:ea typeface="Arial Unicode MS" panose="020B0604020202020204" pitchFamily="34" charset="-128"/>
                <a:cs typeface="Arial Unicode MS" panose="020B0604020202020204" pitchFamily="34" charset="-128"/>
              </a:rPr>
              <a:t>- admirer des peintures d’artistes français sur le thème de l’exil  </a:t>
            </a:r>
          </a:p>
          <a:p>
            <a:pPr algn="just">
              <a:buNone/>
            </a:pPr>
            <a:r>
              <a:rPr lang="fr-FR" sz="1000" dirty="0">
                <a:ln>
                  <a:noFill/>
                </a:ln>
                <a:solidFill>
                  <a:srgbClr val="000000"/>
                </a:solidFill>
                <a:effectLst/>
                <a:ea typeface="Arial Unicode MS" panose="020B0604020202020204" pitchFamily="34" charset="-128"/>
                <a:cs typeface="Arial Unicode MS" panose="020B0604020202020204" pitchFamily="34" charset="-128"/>
              </a:rPr>
              <a:t>- partager un moment festif d’échange et de partage autour des questions de migration.</a:t>
            </a:r>
          </a:p>
          <a:p>
            <a:pPr>
              <a:buNone/>
            </a:pPr>
            <a:r>
              <a:rPr lang="fr-FR" sz="1000" b="1" dirty="0">
                <a:ln>
                  <a:noFill/>
                </a:ln>
                <a:solidFill>
                  <a:srgbClr val="000000"/>
                </a:solidFill>
                <a:effectLst/>
                <a:ea typeface="Century Gothic" panose="020B0502020202020204" pitchFamily="34" charset="0"/>
                <a:cs typeface="Century Gothic" panose="020B0502020202020204" pitchFamily="34" charset="0"/>
              </a:rPr>
              <a:t> </a:t>
            </a:r>
            <a:endParaRPr lang="fr-FR" sz="1000" dirty="0">
              <a:ln>
                <a:noFill/>
              </a:ln>
              <a:solidFill>
                <a:srgbClr val="000000"/>
              </a:solidFill>
              <a:effectLst/>
              <a:ea typeface="Arial Unicode MS" panose="020B0604020202020204" pitchFamily="34" charset="-128"/>
              <a:cs typeface="Arial Unicode MS" panose="020B0604020202020204" pitchFamily="34" charset="-128"/>
            </a:endParaRPr>
          </a:p>
          <a:p>
            <a:pPr>
              <a:buNone/>
            </a:pPr>
            <a:r>
              <a:rPr lang="fr-FR" sz="1000" b="1" dirty="0">
                <a:ln>
                  <a:noFill/>
                </a:ln>
                <a:solidFill>
                  <a:srgbClr val="000000"/>
                </a:solidFill>
                <a:effectLst/>
                <a:ea typeface="Century Gothic" panose="020B0502020202020204" pitchFamily="34" charset="0"/>
                <a:cs typeface="Century Gothic" panose="020B0502020202020204" pitchFamily="34" charset="0"/>
              </a:rPr>
              <a:t> </a:t>
            </a:r>
            <a:r>
              <a:rPr lang="fr-FR" sz="1000" dirty="0">
                <a:ln>
                  <a:noFill/>
                </a:ln>
                <a:solidFill>
                  <a:srgbClr val="000000"/>
                </a:solidFill>
                <a:effectLst/>
                <a:ea typeface="Century Gothic" panose="020B0502020202020204" pitchFamily="34" charset="0"/>
                <a:cs typeface="Century Gothic" panose="020B0502020202020204" pitchFamily="34" charset="0"/>
              </a:rPr>
              <a:t> </a:t>
            </a:r>
            <a:r>
              <a:rPr lang="fr-FR" sz="1000" b="1" u="sng" dirty="0">
                <a:ln>
                  <a:noFill/>
                </a:ln>
                <a:solidFill>
                  <a:srgbClr val="000000"/>
                </a:solidFill>
                <a:effectLst/>
                <a:ea typeface="Arial Unicode MS" panose="020B0604020202020204" pitchFamily="34" charset="-128"/>
                <a:cs typeface="Arial Unicode MS" panose="020B0604020202020204" pitchFamily="34" charset="-128"/>
              </a:rPr>
              <a:t>Au foyer Saint Martin, de 15h 30 à 18 h</a:t>
            </a:r>
            <a:endParaRPr lang="fr-FR" sz="1000" dirty="0">
              <a:ln>
                <a:noFill/>
              </a:ln>
              <a:solidFill>
                <a:srgbClr val="000000"/>
              </a:solidFill>
              <a:effectLst/>
              <a:ea typeface="Arial Unicode MS" panose="020B0604020202020204" pitchFamily="34" charset="-128"/>
              <a:cs typeface="Arial Unicode MS" panose="020B0604020202020204" pitchFamily="34" charset="-128"/>
            </a:endParaRPr>
          </a:p>
          <a:p>
            <a:pPr>
              <a:buNone/>
            </a:pPr>
            <a:r>
              <a:rPr lang="fr-FR" sz="1000" b="1" dirty="0">
                <a:ln>
                  <a:noFill/>
                </a:ln>
                <a:solidFill>
                  <a:srgbClr val="000000"/>
                </a:solidFill>
                <a:effectLst/>
                <a:ea typeface="Century Gothic" panose="020B0502020202020204" pitchFamily="34" charset="0"/>
                <a:cs typeface="Century Gothic" panose="020B0502020202020204" pitchFamily="34" charset="0"/>
              </a:rPr>
              <a:t> </a:t>
            </a:r>
            <a:endParaRPr lang="fr-FR" sz="1000" dirty="0">
              <a:ln>
                <a:noFill/>
              </a:ln>
              <a:solidFill>
                <a:srgbClr val="000000"/>
              </a:solidFill>
              <a:effectLst/>
              <a:ea typeface="Arial Unicode MS" panose="020B0604020202020204" pitchFamily="34" charset="-128"/>
              <a:cs typeface="Arial Unicode MS" panose="020B0604020202020204" pitchFamily="34" charset="-128"/>
            </a:endParaRPr>
          </a:p>
          <a:p>
            <a:pPr algn="just">
              <a:buNone/>
            </a:pPr>
            <a:r>
              <a:rPr lang="fr-FR" sz="1000" dirty="0">
                <a:ln>
                  <a:noFill/>
                </a:ln>
                <a:solidFill>
                  <a:srgbClr val="000000"/>
                </a:solidFill>
                <a:effectLst/>
                <a:ea typeface="Arial Unicode MS" panose="020B0604020202020204" pitchFamily="34" charset="-128"/>
                <a:cs typeface="Arial Unicode MS" panose="020B0604020202020204" pitchFamily="34" charset="-128"/>
              </a:rPr>
              <a:t>Trois artistes de renom, Anne </a:t>
            </a:r>
            <a:r>
              <a:rPr lang="fr-FR" sz="1000" dirty="0" err="1">
                <a:ln>
                  <a:noFill/>
                </a:ln>
                <a:solidFill>
                  <a:srgbClr val="000000"/>
                </a:solidFill>
                <a:effectLst/>
                <a:ea typeface="Arial Unicode MS" panose="020B0604020202020204" pitchFamily="34" charset="-128"/>
                <a:cs typeface="Arial Unicode MS" panose="020B0604020202020204" pitchFamily="34" charset="-128"/>
              </a:rPr>
              <a:t>Lerognon</a:t>
            </a:r>
            <a:r>
              <a:rPr lang="fr-FR" sz="1000" dirty="0">
                <a:ln>
                  <a:noFill/>
                </a:ln>
                <a:solidFill>
                  <a:srgbClr val="000000"/>
                </a:solidFill>
                <a:effectLst/>
                <a:ea typeface="Arial Unicode MS" panose="020B0604020202020204" pitchFamily="34" charset="-128"/>
                <a:cs typeface="Arial Unicode MS" panose="020B0604020202020204" pitchFamily="34" charset="-128"/>
              </a:rPr>
              <a:t>, Pierre </a:t>
            </a:r>
            <a:r>
              <a:rPr lang="fr-FR" sz="1000" dirty="0" err="1">
                <a:ln>
                  <a:noFill/>
                </a:ln>
                <a:solidFill>
                  <a:srgbClr val="000000"/>
                </a:solidFill>
                <a:effectLst/>
                <a:ea typeface="Arial Unicode MS" panose="020B0604020202020204" pitchFamily="34" charset="-128"/>
                <a:cs typeface="Arial Unicode MS" panose="020B0604020202020204" pitchFamily="34" charset="-128"/>
              </a:rPr>
              <a:t>Mallo</a:t>
            </a:r>
            <a:r>
              <a:rPr lang="fr-FR" sz="1000" dirty="0">
                <a:ln>
                  <a:noFill/>
                </a:ln>
                <a:solidFill>
                  <a:srgbClr val="000000"/>
                </a:solidFill>
                <a:effectLst/>
                <a:ea typeface="Arial Unicode MS" panose="020B0604020202020204" pitchFamily="34" charset="-128"/>
                <a:cs typeface="Arial Unicode MS" panose="020B0604020202020204" pitchFamily="34" charset="-128"/>
              </a:rPr>
              <a:t> et Olivier Leclerc exposeront des œuvres sur le thème de l’exil, et deux artistes béninois et albanais présenteront leurs sculptures et peintures de sable. </a:t>
            </a:r>
          </a:p>
          <a:p>
            <a:pPr>
              <a:buNone/>
            </a:pPr>
            <a:r>
              <a:rPr lang="fr-FR" sz="1000" dirty="0">
                <a:ln>
                  <a:noFill/>
                </a:ln>
                <a:solidFill>
                  <a:srgbClr val="000000"/>
                </a:solidFill>
                <a:effectLst/>
                <a:ea typeface="Century Gothic" panose="020B0502020202020204" pitchFamily="34" charset="0"/>
                <a:cs typeface="Century Gothic" panose="020B0502020202020204" pitchFamily="34" charset="0"/>
              </a:rPr>
              <a:t> </a:t>
            </a:r>
            <a:r>
              <a:rPr lang="fr-FR" sz="1000" dirty="0">
                <a:ln>
                  <a:noFill/>
                </a:ln>
                <a:solidFill>
                  <a:srgbClr val="000000"/>
                </a:solidFill>
                <a:effectLst/>
                <a:ea typeface="Arial Unicode MS" panose="020B0604020202020204" pitchFamily="34" charset="-128"/>
                <a:cs typeface="Arial Unicode MS" panose="020B0604020202020204" pitchFamily="34" charset="-128"/>
              </a:rPr>
              <a:t>Sur scène se produiront tout au long de l’après-midi, une violoniste albanaise, un pianiste et une chanteuse. Une poète iranienne et une poète géorgienne déclameront leurs poèmes et enfin, un groupe de jeunes acteurs, géorgiens et syriens présenteront une courte pièce de théâtre «  la soupe aux cailloux »</a:t>
            </a:r>
          </a:p>
          <a:p>
            <a:pPr>
              <a:buNone/>
            </a:pPr>
            <a:r>
              <a:rPr lang="fr-FR" sz="1000" dirty="0">
                <a:ln>
                  <a:noFill/>
                </a:ln>
                <a:solidFill>
                  <a:srgbClr val="000000"/>
                </a:solidFill>
                <a:effectLst/>
                <a:ea typeface="Century Gothic" panose="020B0502020202020204" pitchFamily="34" charset="0"/>
                <a:cs typeface="Century Gothic" panose="020B0502020202020204" pitchFamily="34" charset="0"/>
              </a:rPr>
              <a:t> </a:t>
            </a:r>
            <a:endParaRPr lang="fr-FR" sz="1000" dirty="0">
              <a:ln>
                <a:noFill/>
              </a:ln>
              <a:solidFill>
                <a:srgbClr val="000000"/>
              </a:solidFill>
              <a:effectLst/>
              <a:ea typeface="Arial Unicode MS" panose="020B0604020202020204" pitchFamily="34" charset="-128"/>
              <a:cs typeface="Arial Unicode MS" panose="020B0604020202020204" pitchFamily="34" charset="-128"/>
            </a:endParaRPr>
          </a:p>
          <a:p>
            <a:pPr>
              <a:buNone/>
            </a:pPr>
            <a:r>
              <a:rPr lang="fr-FR" sz="1000" dirty="0">
                <a:ln>
                  <a:noFill/>
                </a:ln>
                <a:solidFill>
                  <a:srgbClr val="000000"/>
                </a:solidFill>
                <a:effectLst/>
                <a:ea typeface="Arial Unicode MS" panose="020B0604020202020204" pitchFamily="34" charset="-128"/>
                <a:cs typeface="Arial Unicode MS" panose="020B0604020202020204" pitchFamily="34" charset="-128"/>
              </a:rPr>
              <a:t>Les associations locales  qui viennent en aide aux réfugiés seront là pour présenter leurs actions.</a:t>
            </a:r>
          </a:p>
          <a:p>
            <a:pPr>
              <a:buNone/>
            </a:pPr>
            <a:r>
              <a:rPr lang="fr-FR" sz="1000" dirty="0">
                <a:ln>
                  <a:noFill/>
                </a:ln>
                <a:solidFill>
                  <a:srgbClr val="000000"/>
                </a:solidFill>
                <a:effectLst/>
                <a:ea typeface="Century Gothic" panose="020B0502020202020204" pitchFamily="34" charset="0"/>
                <a:cs typeface="Century Gothic" panose="020B0502020202020204" pitchFamily="34" charset="0"/>
              </a:rPr>
              <a:t> </a:t>
            </a:r>
            <a:endParaRPr lang="fr-FR" sz="1000" dirty="0">
              <a:ln>
                <a:noFill/>
              </a:ln>
              <a:solidFill>
                <a:srgbClr val="000000"/>
              </a:solidFill>
              <a:effectLst/>
              <a:ea typeface="Arial Unicode MS" panose="020B0604020202020204" pitchFamily="34" charset="-128"/>
              <a:cs typeface="Arial Unicode MS" panose="020B0604020202020204" pitchFamily="34" charset="-128"/>
            </a:endParaRPr>
          </a:p>
          <a:p>
            <a:pPr>
              <a:buNone/>
            </a:pPr>
            <a:r>
              <a:rPr lang="fr-FR" sz="1000" b="1" dirty="0">
                <a:ln>
                  <a:noFill/>
                </a:ln>
                <a:solidFill>
                  <a:srgbClr val="000000"/>
                </a:solidFill>
                <a:effectLst/>
                <a:ea typeface="Arial Unicode MS" panose="020B0604020202020204" pitchFamily="34" charset="-128"/>
                <a:cs typeface="Arial Unicode MS" panose="020B0604020202020204" pitchFamily="34" charset="-128"/>
              </a:rPr>
              <a:t>A noter que l’exposition sera visible   le vendredi 14 , de 8h à 18h , le dimanche 16 de 8h à 18h et le lundi de 8h à 14h. Entrée libre</a:t>
            </a:r>
            <a:endParaRPr lang="fr-FR" sz="1000" dirty="0">
              <a:ln>
                <a:noFill/>
              </a:ln>
              <a:solidFill>
                <a:srgbClr val="000000"/>
              </a:solidFill>
              <a:effectLst/>
              <a:ea typeface="Arial Unicode MS" panose="020B0604020202020204" pitchFamily="34" charset="-128"/>
              <a:cs typeface="Arial Unicode MS" panose="020B0604020202020204" pitchFamily="34" charset="-128"/>
            </a:endParaRPr>
          </a:p>
          <a:p>
            <a:pPr>
              <a:buNone/>
            </a:pPr>
            <a:r>
              <a:rPr lang="fr-FR" sz="1000" b="1" dirty="0">
                <a:ln>
                  <a:noFill/>
                </a:ln>
                <a:solidFill>
                  <a:srgbClr val="000000"/>
                </a:solidFill>
                <a:effectLst/>
                <a:ea typeface="Century Gothic" panose="020B0502020202020204" pitchFamily="34" charset="0"/>
                <a:cs typeface="Century Gothic" panose="020B0502020202020204" pitchFamily="34" charset="0"/>
              </a:rPr>
              <a:t> </a:t>
            </a:r>
            <a:r>
              <a:rPr lang="fr-FR" sz="1000" dirty="0">
                <a:ln>
                  <a:noFill/>
                </a:ln>
                <a:solidFill>
                  <a:srgbClr val="000000"/>
                </a:solidFill>
                <a:effectLst/>
                <a:ea typeface="Century Gothic" panose="020B0502020202020204" pitchFamily="34" charset="0"/>
                <a:cs typeface="Century Gothic" panose="020B0502020202020204" pitchFamily="34" charset="0"/>
              </a:rPr>
              <a:t> </a:t>
            </a:r>
            <a:r>
              <a:rPr lang="fr-FR" sz="1000" b="1" u="sng" dirty="0">
                <a:ln>
                  <a:noFill/>
                </a:ln>
                <a:solidFill>
                  <a:srgbClr val="000000"/>
                </a:solidFill>
                <a:effectLst/>
                <a:ea typeface="Arial Unicode MS" panose="020B0604020202020204" pitchFamily="34" charset="-128"/>
                <a:cs typeface="Arial Unicode MS" panose="020B0604020202020204" pitchFamily="34" charset="-128"/>
              </a:rPr>
              <a:t>A la salle des loisirs, de 18h à minuit </a:t>
            </a:r>
            <a:r>
              <a:rPr lang="fr-FR" sz="1000" dirty="0">
                <a:ln>
                  <a:noFill/>
                </a:ln>
                <a:solidFill>
                  <a:srgbClr val="000000"/>
                </a:solidFill>
                <a:effectLst/>
                <a:ea typeface="Arial Unicode MS" panose="020B0604020202020204" pitchFamily="34" charset="-128"/>
                <a:cs typeface="Arial Unicode MS" panose="020B0604020202020204" pitchFamily="34" charset="-128"/>
              </a:rPr>
              <a:t>place à la musique, avec 3 groupes qui se succèderont :</a:t>
            </a:r>
          </a:p>
          <a:p>
            <a:pPr>
              <a:buNone/>
            </a:pPr>
            <a:r>
              <a:rPr lang="fr-FR" sz="1000" dirty="0">
                <a:ln>
                  <a:noFill/>
                </a:ln>
                <a:solidFill>
                  <a:srgbClr val="000000"/>
                </a:solidFill>
                <a:effectLst/>
                <a:ea typeface="Arial Unicode MS" panose="020B0604020202020204" pitchFamily="34" charset="-128"/>
                <a:cs typeface="Arial Unicode MS" panose="020B0604020202020204" pitchFamily="34" charset="-128"/>
              </a:rPr>
              <a:t> </a:t>
            </a:r>
            <a:r>
              <a:rPr lang="fr-FR" sz="1000" b="1" dirty="0">
                <a:ln>
                  <a:noFill/>
                </a:ln>
                <a:solidFill>
                  <a:srgbClr val="000000"/>
                </a:solidFill>
                <a:effectLst/>
                <a:ea typeface="Arial Unicode MS" panose="020B0604020202020204" pitchFamily="34" charset="-128"/>
                <a:cs typeface="Arial Unicode MS" panose="020B0604020202020204" pitchFamily="34" charset="-128"/>
              </a:rPr>
              <a:t>« </a:t>
            </a:r>
            <a:r>
              <a:rPr lang="fr-FR" sz="1000" b="1" dirty="0" err="1">
                <a:ln>
                  <a:noFill/>
                </a:ln>
                <a:solidFill>
                  <a:srgbClr val="000000"/>
                </a:solidFill>
                <a:effectLst/>
                <a:ea typeface="Arial Unicode MS" panose="020B0604020202020204" pitchFamily="34" charset="-128"/>
                <a:cs typeface="Arial Unicode MS" panose="020B0604020202020204" pitchFamily="34" charset="-128"/>
              </a:rPr>
              <a:t>Pasala</a:t>
            </a:r>
            <a:r>
              <a:rPr lang="fr-FR" sz="1000" b="1" dirty="0">
                <a:ln>
                  <a:noFill/>
                </a:ln>
                <a:solidFill>
                  <a:srgbClr val="000000"/>
                </a:solidFill>
                <a:effectLst/>
                <a:ea typeface="Arial Unicode MS" panose="020B0604020202020204" pitchFamily="34" charset="-128"/>
                <a:cs typeface="Arial Unicode MS" panose="020B0604020202020204" pitchFamily="34" charset="-128"/>
              </a:rPr>
              <a:t> Rico » </a:t>
            </a:r>
            <a:r>
              <a:rPr lang="fr-FR" sz="1000" dirty="0">
                <a:ln>
                  <a:noFill/>
                </a:ln>
                <a:solidFill>
                  <a:srgbClr val="000000"/>
                </a:solidFill>
                <a:effectLst/>
                <a:ea typeface="Arial Unicode MS" panose="020B0604020202020204" pitchFamily="34" charset="-128"/>
                <a:cs typeface="Arial Unicode MS" panose="020B0604020202020204" pitchFamily="34" charset="-128"/>
              </a:rPr>
              <a:t>(</a:t>
            </a:r>
            <a:r>
              <a:rPr lang="fr-FR" sz="1000" i="1" dirty="0">
                <a:ln>
                  <a:noFill/>
                </a:ln>
                <a:solidFill>
                  <a:srgbClr val="000000"/>
                </a:solidFill>
                <a:effectLst/>
                <a:ea typeface="Arial Unicode MS" panose="020B0604020202020204" pitchFamily="34" charset="-128"/>
                <a:cs typeface="Arial Unicode MS" panose="020B0604020202020204" pitchFamily="34" charset="-128"/>
              </a:rPr>
              <a:t>musique d’Amérique latine</a:t>
            </a:r>
            <a:r>
              <a:rPr lang="fr-FR" sz="1000" dirty="0">
                <a:ln>
                  <a:noFill/>
                </a:ln>
                <a:solidFill>
                  <a:srgbClr val="000000"/>
                </a:solidFill>
                <a:effectLst/>
                <a:ea typeface="Arial Unicode MS" panose="020B0604020202020204" pitchFamily="34" charset="-128"/>
                <a:cs typeface="Arial Unicode MS" panose="020B0604020202020204" pitchFamily="34" charset="-128"/>
              </a:rPr>
              <a:t>) </a:t>
            </a:r>
          </a:p>
          <a:p>
            <a:pPr>
              <a:buNone/>
            </a:pPr>
            <a:r>
              <a:rPr lang="fr-FR" sz="1000" dirty="0">
                <a:ln>
                  <a:noFill/>
                </a:ln>
                <a:solidFill>
                  <a:srgbClr val="000000"/>
                </a:solidFill>
                <a:effectLst/>
                <a:ea typeface="Arial Unicode MS" panose="020B0604020202020204" pitchFamily="34" charset="-128"/>
                <a:cs typeface="Arial Unicode MS" panose="020B0604020202020204" pitchFamily="34" charset="-128"/>
              </a:rPr>
              <a:t> </a:t>
            </a:r>
            <a:r>
              <a:rPr lang="fr-FR" sz="1000" b="1" dirty="0">
                <a:ln>
                  <a:noFill/>
                </a:ln>
                <a:solidFill>
                  <a:srgbClr val="000000"/>
                </a:solidFill>
                <a:effectLst/>
                <a:ea typeface="Arial Unicode MS" panose="020B0604020202020204" pitchFamily="34" charset="-128"/>
                <a:cs typeface="Arial Unicode MS" panose="020B0604020202020204" pitchFamily="34" charset="-128"/>
              </a:rPr>
              <a:t>« </a:t>
            </a:r>
            <a:r>
              <a:rPr lang="fr-FR" sz="1000" b="1" dirty="0" err="1">
                <a:ln>
                  <a:noFill/>
                </a:ln>
                <a:solidFill>
                  <a:srgbClr val="000000"/>
                </a:solidFill>
                <a:effectLst/>
                <a:ea typeface="Arial Unicode MS" panose="020B0604020202020204" pitchFamily="34" charset="-128"/>
                <a:cs typeface="Arial Unicode MS" panose="020B0604020202020204" pitchFamily="34" charset="-128"/>
              </a:rPr>
              <a:t>Teklemek</a:t>
            </a:r>
            <a:r>
              <a:rPr lang="fr-FR" sz="1000" b="1" dirty="0">
                <a:ln>
                  <a:noFill/>
                </a:ln>
                <a:solidFill>
                  <a:srgbClr val="000000"/>
                </a:solidFill>
                <a:effectLst/>
                <a:ea typeface="Arial Unicode MS" panose="020B0604020202020204" pitchFamily="34" charset="-128"/>
                <a:cs typeface="Arial Unicode MS" panose="020B0604020202020204" pitchFamily="34" charset="-128"/>
              </a:rPr>
              <a:t> »</a:t>
            </a:r>
            <a:r>
              <a:rPr lang="fr-FR" sz="1000" dirty="0">
                <a:ln>
                  <a:noFill/>
                </a:ln>
                <a:solidFill>
                  <a:srgbClr val="000000"/>
                </a:solidFill>
                <a:effectLst/>
                <a:ea typeface="Arial Unicode MS" panose="020B0604020202020204" pitchFamily="34" charset="-128"/>
                <a:cs typeface="Arial Unicode MS" panose="020B0604020202020204" pitchFamily="34" charset="-128"/>
              </a:rPr>
              <a:t> (</a:t>
            </a:r>
            <a:r>
              <a:rPr lang="fr-FR" sz="1000" i="1" dirty="0">
                <a:ln>
                  <a:noFill/>
                </a:ln>
                <a:solidFill>
                  <a:srgbClr val="000000"/>
                </a:solidFill>
                <a:effectLst/>
                <a:ea typeface="Arial Unicode MS" panose="020B0604020202020204" pitchFamily="34" charset="-128"/>
                <a:cs typeface="Arial Unicode MS" panose="020B0604020202020204" pitchFamily="34" charset="-128"/>
              </a:rPr>
              <a:t>Groupe de rock touareg</a:t>
            </a:r>
            <a:r>
              <a:rPr lang="fr-FR" sz="1000" dirty="0">
                <a:ln>
                  <a:noFill/>
                </a:ln>
                <a:solidFill>
                  <a:srgbClr val="000000"/>
                </a:solidFill>
                <a:effectLst/>
                <a:ea typeface="Arial Unicode MS" panose="020B0604020202020204" pitchFamily="34" charset="-128"/>
                <a:cs typeface="Arial Unicode MS" panose="020B0604020202020204" pitchFamily="34" charset="-128"/>
              </a:rPr>
              <a:t>) </a:t>
            </a:r>
          </a:p>
          <a:p>
            <a:pPr>
              <a:buNone/>
            </a:pPr>
            <a:r>
              <a:rPr lang="fr-FR" sz="1000" dirty="0">
                <a:ln>
                  <a:noFill/>
                </a:ln>
                <a:solidFill>
                  <a:srgbClr val="000000"/>
                </a:solidFill>
                <a:effectLst/>
                <a:ea typeface="Arial Unicode MS" panose="020B0604020202020204" pitchFamily="34" charset="-128"/>
                <a:cs typeface="Arial Unicode MS" panose="020B0604020202020204" pitchFamily="34" charset="-128"/>
              </a:rPr>
              <a:t> </a:t>
            </a:r>
            <a:r>
              <a:rPr lang="fr-FR" sz="1000" b="1" dirty="0">
                <a:ln>
                  <a:noFill/>
                </a:ln>
                <a:solidFill>
                  <a:srgbClr val="000000"/>
                </a:solidFill>
                <a:effectLst/>
                <a:ea typeface="Arial Unicode MS" panose="020B0604020202020204" pitchFamily="34" charset="-128"/>
                <a:cs typeface="Arial Unicode MS" panose="020B0604020202020204" pitchFamily="34" charset="-128"/>
              </a:rPr>
              <a:t>« the </a:t>
            </a:r>
            <a:r>
              <a:rPr lang="fr-FR" sz="1000" b="1" dirty="0" err="1">
                <a:ln>
                  <a:noFill/>
                </a:ln>
                <a:solidFill>
                  <a:srgbClr val="000000"/>
                </a:solidFill>
                <a:effectLst/>
                <a:ea typeface="Arial Unicode MS" panose="020B0604020202020204" pitchFamily="34" charset="-128"/>
                <a:cs typeface="Arial Unicode MS" panose="020B0604020202020204" pitchFamily="34" charset="-128"/>
              </a:rPr>
              <a:t>Clockmakers</a:t>
            </a:r>
            <a:r>
              <a:rPr lang="fr-FR" sz="1000" b="1" dirty="0">
                <a:ln>
                  <a:noFill/>
                </a:ln>
                <a:solidFill>
                  <a:srgbClr val="000000"/>
                </a:solidFill>
                <a:effectLst/>
                <a:ea typeface="Arial Unicode MS" panose="020B0604020202020204" pitchFamily="34" charset="-128"/>
                <a:cs typeface="Arial Unicode MS" panose="020B0604020202020204" pitchFamily="34" charset="-128"/>
              </a:rPr>
              <a:t> »</a:t>
            </a:r>
            <a:r>
              <a:rPr lang="fr-FR" sz="1000" dirty="0">
                <a:ln>
                  <a:noFill/>
                </a:ln>
                <a:solidFill>
                  <a:srgbClr val="000000"/>
                </a:solidFill>
                <a:effectLst/>
                <a:ea typeface="Arial Unicode MS" panose="020B0604020202020204" pitchFamily="34" charset="-128"/>
                <a:cs typeface="Arial Unicode MS" panose="020B0604020202020204" pitchFamily="34" charset="-128"/>
              </a:rPr>
              <a:t> ( </a:t>
            </a:r>
            <a:r>
              <a:rPr lang="fr-FR" sz="1000" i="1" dirty="0">
                <a:ln>
                  <a:noFill/>
                </a:ln>
                <a:solidFill>
                  <a:srgbClr val="000000"/>
                </a:solidFill>
                <a:effectLst/>
                <a:ea typeface="Arial Unicode MS" panose="020B0604020202020204" pitchFamily="34" charset="-128"/>
                <a:cs typeface="Arial Unicode MS" panose="020B0604020202020204" pitchFamily="34" charset="-128"/>
              </a:rPr>
              <a:t>musique à la fois rétro et moderne, le tout teinté de </a:t>
            </a:r>
            <a:r>
              <a:rPr lang="en-US" sz="1000" i="1" dirty="0">
                <a:ln>
                  <a:noFill/>
                </a:ln>
                <a:solidFill>
                  <a:srgbClr val="000000"/>
                </a:solidFill>
                <a:effectLst/>
                <a:ea typeface="Arial Unicode MS" panose="020B0604020202020204" pitchFamily="34" charset="-128"/>
                <a:cs typeface="Arial Unicode MS" panose="020B0604020202020204" pitchFamily="34" charset="-128"/>
              </a:rPr>
              <a:t>Rock</a:t>
            </a:r>
            <a:r>
              <a:rPr lang="fr-FR" sz="1000" i="1" dirty="0">
                <a:ln>
                  <a:noFill/>
                </a:ln>
                <a:solidFill>
                  <a:srgbClr val="000000"/>
                </a:solidFill>
                <a:effectLst/>
                <a:ea typeface="Arial Unicode MS" panose="020B0604020202020204" pitchFamily="34" charset="-128"/>
                <a:cs typeface="Arial Unicode MS" panose="020B0604020202020204" pitchFamily="34" charset="-128"/>
              </a:rPr>
              <a:t>’n Roll qui transpire</a:t>
            </a:r>
            <a:r>
              <a:rPr lang="fr-FR" sz="1000" dirty="0">
                <a:ln>
                  <a:noFill/>
                </a:ln>
                <a:solidFill>
                  <a:srgbClr val="000000"/>
                </a:solidFill>
                <a:effectLst/>
                <a:ea typeface="Arial Unicode MS" panose="020B0604020202020204" pitchFamily="34" charset="-128"/>
                <a:cs typeface="Arial Unicode MS" panose="020B0604020202020204" pitchFamily="34" charset="-128"/>
              </a:rPr>
              <a:t>) </a:t>
            </a:r>
          </a:p>
          <a:p>
            <a:pPr>
              <a:buNone/>
            </a:pPr>
            <a:r>
              <a:rPr lang="fr-FR" sz="1000" dirty="0">
                <a:ln>
                  <a:noFill/>
                </a:ln>
                <a:solidFill>
                  <a:srgbClr val="000000"/>
                </a:solidFill>
                <a:effectLst/>
                <a:ea typeface="Century Gothic" panose="020B0502020202020204" pitchFamily="34" charset="0"/>
                <a:cs typeface="Century Gothic" panose="020B0502020202020204" pitchFamily="34" charset="0"/>
              </a:rPr>
              <a:t> </a:t>
            </a:r>
            <a:endParaRPr lang="fr-FR" sz="1000" dirty="0">
              <a:ln>
                <a:noFill/>
              </a:ln>
              <a:solidFill>
                <a:srgbClr val="000000"/>
              </a:solidFill>
              <a:effectLst/>
              <a:ea typeface="Arial Unicode MS" panose="020B0604020202020204" pitchFamily="34" charset="-128"/>
              <a:cs typeface="Arial Unicode MS" panose="020B0604020202020204" pitchFamily="34" charset="-128"/>
            </a:endParaRPr>
          </a:p>
          <a:p>
            <a:pPr algn="just">
              <a:buNone/>
            </a:pPr>
            <a:r>
              <a:rPr lang="fr-FR" sz="1000" dirty="0">
                <a:ln>
                  <a:noFill/>
                </a:ln>
                <a:solidFill>
                  <a:srgbClr val="000000"/>
                </a:solidFill>
                <a:effectLst/>
                <a:ea typeface="Arial Unicode MS" panose="020B0604020202020204" pitchFamily="34" charset="-128"/>
                <a:cs typeface="Arial Unicode MS" panose="020B0604020202020204" pitchFamily="34" charset="-128"/>
              </a:rPr>
              <a:t>Ces concerts sont payants , 20€ ( 15€ moins de 12 ans) Billetterie sur Hello Asso ou sur place. Pendant toute la soirée, un bar sera ouvert  et une petite restauration sera proposée. Renseignements au 0632270848</a:t>
            </a:r>
          </a:p>
        </p:txBody>
      </p:sp>
      <p:sp>
        <p:nvSpPr>
          <p:cNvPr id="7" name="ZoneTexte 6">
            <a:extLst>
              <a:ext uri="{FF2B5EF4-FFF2-40B4-BE49-F238E27FC236}">
                <a16:creationId xmlns:a16="http://schemas.microsoft.com/office/drawing/2014/main" id="{0E3827D1-96C8-CE87-AD80-A19B3B8DB460}"/>
              </a:ext>
            </a:extLst>
          </p:cNvPr>
          <p:cNvSpPr txBox="1"/>
          <p:nvPr/>
        </p:nvSpPr>
        <p:spPr>
          <a:xfrm>
            <a:off x="605257" y="4568931"/>
            <a:ext cx="5879019" cy="523220"/>
          </a:xfrm>
          <a:prstGeom prst="rect">
            <a:avLst/>
          </a:prstGeom>
          <a:noFill/>
        </p:spPr>
        <p:txBody>
          <a:bodyPr wrap="square">
            <a:spAutoFit/>
          </a:bodyPr>
          <a:lstStyle/>
          <a:p>
            <a:pPr>
              <a:buNone/>
            </a:pPr>
            <a:r>
              <a:rPr lang="fr-FR" sz="1400" dirty="0">
                <a:ln>
                  <a:noFill/>
                </a:ln>
                <a:solidFill>
                  <a:srgbClr val="000000"/>
                </a:solidFill>
                <a:effectLst/>
                <a:ea typeface="Arial Unicode MS" panose="020B0604020202020204" pitchFamily="34" charset="-128"/>
                <a:cs typeface="Arial Unicode MS" panose="020B0604020202020204" pitchFamily="34" charset="-128"/>
              </a:rPr>
              <a:t>Pour la septième année, le festival </a:t>
            </a:r>
            <a:r>
              <a:rPr lang="fr-FR" sz="1400" dirty="0" err="1">
                <a:ln>
                  <a:noFill/>
                </a:ln>
                <a:solidFill>
                  <a:srgbClr val="000000"/>
                </a:solidFill>
                <a:effectLst/>
                <a:ea typeface="Arial Unicode MS" panose="020B0604020202020204" pitchFamily="34" charset="-128"/>
                <a:cs typeface="Arial Unicode MS" panose="020B0604020202020204" pitchFamily="34" charset="-128"/>
              </a:rPr>
              <a:t>Azilo</a:t>
            </a:r>
            <a:r>
              <a:rPr lang="fr-FR" sz="1400" dirty="0">
                <a:ln>
                  <a:noFill/>
                </a:ln>
                <a:solidFill>
                  <a:srgbClr val="000000"/>
                </a:solidFill>
                <a:effectLst/>
                <a:ea typeface="Arial Unicode MS" panose="020B0604020202020204" pitchFamily="34" charset="-128"/>
                <a:cs typeface="Arial Unicode MS" panose="020B0604020202020204" pitchFamily="34" charset="-128"/>
              </a:rPr>
              <a:t>, sera encore présent à Lapoutroie, sur le thème : </a:t>
            </a:r>
            <a:r>
              <a:rPr lang="fr-FR" sz="1400" b="1" dirty="0">
                <a:ln>
                  <a:noFill/>
                </a:ln>
                <a:solidFill>
                  <a:srgbClr val="000000"/>
                </a:solidFill>
                <a:effectLst/>
                <a:ea typeface="Arial Unicode MS" panose="020B0604020202020204" pitchFamily="34" charset="-128"/>
                <a:cs typeface="Arial Unicode MS" panose="020B0604020202020204" pitchFamily="34" charset="-128"/>
              </a:rPr>
              <a:t>TALENTS EN EXIL</a:t>
            </a:r>
            <a:r>
              <a:rPr lang="fr-FR" sz="1400" dirty="0">
                <a:solidFill>
                  <a:srgbClr val="000000"/>
                </a:solidFill>
                <a:ea typeface="Arial Unicode MS" panose="020B0604020202020204" pitchFamily="34" charset="-128"/>
                <a:cs typeface="Arial Unicode MS" panose="020B0604020202020204" pitchFamily="34" charset="-128"/>
              </a:rPr>
              <a:t> </a:t>
            </a:r>
            <a:r>
              <a:rPr lang="fr-FR" sz="1400" b="1" dirty="0">
                <a:solidFill>
                  <a:srgbClr val="000000"/>
                </a:solidFill>
                <a:ea typeface="Arial Unicode MS" panose="020B0604020202020204" pitchFamily="34" charset="-128"/>
                <a:cs typeface="Arial Unicode MS" panose="020B0604020202020204" pitchFamily="34" charset="-128"/>
              </a:rPr>
              <a:t>l</a:t>
            </a:r>
            <a:r>
              <a:rPr lang="fr-FR" sz="1400" b="1" dirty="0">
                <a:ln>
                  <a:noFill/>
                </a:ln>
                <a:solidFill>
                  <a:srgbClr val="000000"/>
                </a:solidFill>
                <a:effectLst/>
                <a:ea typeface="Arial Unicode MS" panose="020B0604020202020204" pitchFamily="34" charset="-128"/>
                <a:cs typeface="Arial Unicode MS" panose="020B0604020202020204" pitchFamily="34" charset="-128"/>
              </a:rPr>
              <a:t>e samedi 15 novembre, de 15h à minuit</a:t>
            </a:r>
            <a:endParaRPr lang="fr-FR" sz="1400" dirty="0">
              <a:ln>
                <a:noFill/>
              </a:ln>
              <a:solidFill>
                <a:srgbClr val="000000"/>
              </a:solidFill>
              <a:effectLst/>
              <a:ea typeface="Arial Unicode MS" panose="020B0604020202020204" pitchFamily="34" charset="-128"/>
              <a:cs typeface="Arial Unicode MS" panose="020B0604020202020204" pitchFamily="34" charset="-128"/>
            </a:endParaRPr>
          </a:p>
        </p:txBody>
      </p:sp>
      <p:sp>
        <p:nvSpPr>
          <p:cNvPr id="8" name="ZoneTexte 7">
            <a:extLst>
              <a:ext uri="{FF2B5EF4-FFF2-40B4-BE49-F238E27FC236}">
                <a16:creationId xmlns:a16="http://schemas.microsoft.com/office/drawing/2014/main" id="{C2E0C355-C34D-E27F-86B0-0810E60EFE61}"/>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associative</a:t>
            </a:r>
          </a:p>
        </p:txBody>
      </p:sp>
    </p:spTree>
    <p:extLst>
      <p:ext uri="{BB962C8B-B14F-4D97-AF65-F5344CB8AC3E}">
        <p14:creationId xmlns:p14="http://schemas.microsoft.com/office/powerpoint/2010/main" val="4023420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4971B25-BC8C-F196-79B8-19255E442202}"/>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322656CA-8BEC-2787-D83A-0F40E8E1AF2D}"/>
              </a:ext>
            </a:extLst>
          </p:cNvPr>
          <p:cNvSpPr>
            <a:spLocks noGrp="1"/>
          </p:cNvSpPr>
          <p:nvPr>
            <p:ph type="sldNum" sz="quarter" idx="12"/>
          </p:nvPr>
        </p:nvSpPr>
        <p:spPr/>
        <p:txBody>
          <a:bodyPr/>
          <a:lstStyle/>
          <a:p>
            <a:fld id="{BE9B5FA4-89F7-4BC1-B6B1-D5529FDE714B}" type="slidenum">
              <a:rPr lang="fr-FR" smtClean="0"/>
              <a:t>17</a:t>
            </a:fld>
            <a:endParaRPr lang="fr-FR" dirty="0"/>
          </a:p>
        </p:txBody>
      </p:sp>
      <p:pic>
        <p:nvPicPr>
          <p:cNvPr id="11" name="Image 10">
            <a:extLst>
              <a:ext uri="{FF2B5EF4-FFF2-40B4-BE49-F238E27FC236}">
                <a16:creationId xmlns:a16="http://schemas.microsoft.com/office/drawing/2014/main" id="{6C85DBBF-DB02-47DF-0485-309F33950E31}"/>
              </a:ext>
            </a:extLst>
          </p:cNvPr>
          <p:cNvPicPr>
            <a:picLocks noChangeAspect="1"/>
          </p:cNvPicPr>
          <p:nvPr/>
        </p:nvPicPr>
        <p:blipFill>
          <a:blip r:embed="rId2"/>
          <a:srcRect l="67907" t="12643" r="16744" b="15467"/>
          <a:stretch>
            <a:fillRect/>
          </a:stretch>
        </p:blipFill>
        <p:spPr>
          <a:xfrm>
            <a:off x="622529" y="817066"/>
            <a:ext cx="1779850" cy="2364144"/>
          </a:xfrm>
          <a:prstGeom prst="rect">
            <a:avLst/>
          </a:prstGeom>
        </p:spPr>
      </p:pic>
      <p:sp>
        <p:nvSpPr>
          <p:cNvPr id="12" name="ZoneTexte 11">
            <a:extLst>
              <a:ext uri="{FF2B5EF4-FFF2-40B4-BE49-F238E27FC236}">
                <a16:creationId xmlns:a16="http://schemas.microsoft.com/office/drawing/2014/main" id="{C12A82C4-389B-432E-71CC-66F032B1A303}"/>
              </a:ext>
            </a:extLst>
          </p:cNvPr>
          <p:cNvSpPr txBox="1"/>
          <p:nvPr/>
        </p:nvSpPr>
        <p:spPr>
          <a:xfrm>
            <a:off x="594653" y="459880"/>
            <a:ext cx="5709057" cy="307777"/>
          </a:xfrm>
          <a:prstGeom prst="rect">
            <a:avLst/>
          </a:prstGeom>
          <a:noFill/>
        </p:spPr>
        <p:txBody>
          <a:bodyPr wrap="square" rtlCol="0">
            <a:spAutoFit/>
          </a:bodyPr>
          <a:lstStyle/>
          <a:p>
            <a:r>
              <a:rPr lang="fr-FR" sz="1400" b="1" dirty="0"/>
              <a:t>Octobre rose / marche de l’Amazone - 3</a:t>
            </a:r>
            <a:r>
              <a:rPr lang="fr-FR" sz="1400" b="1" baseline="30000" dirty="0"/>
              <a:t>ème</a:t>
            </a:r>
            <a:r>
              <a:rPr lang="fr-FR" sz="1400" b="1" dirty="0"/>
              <a:t> édition</a:t>
            </a:r>
          </a:p>
        </p:txBody>
      </p:sp>
      <p:sp>
        <p:nvSpPr>
          <p:cNvPr id="13" name="ZoneTexte 12">
            <a:extLst>
              <a:ext uri="{FF2B5EF4-FFF2-40B4-BE49-F238E27FC236}">
                <a16:creationId xmlns:a16="http://schemas.microsoft.com/office/drawing/2014/main" id="{6743B46F-25F9-7BFF-7C49-668C0CEC6515}"/>
              </a:ext>
            </a:extLst>
          </p:cNvPr>
          <p:cNvSpPr txBox="1"/>
          <p:nvPr/>
        </p:nvSpPr>
        <p:spPr>
          <a:xfrm>
            <a:off x="2634208" y="817066"/>
            <a:ext cx="3669503" cy="1785104"/>
          </a:xfrm>
          <a:prstGeom prst="rect">
            <a:avLst/>
          </a:prstGeom>
          <a:noFill/>
        </p:spPr>
        <p:txBody>
          <a:bodyPr wrap="square" rtlCol="0">
            <a:spAutoFit/>
          </a:bodyPr>
          <a:lstStyle/>
          <a:p>
            <a:r>
              <a:rPr lang="fr-FR" sz="1000" b="1" dirty="0"/>
              <a:t>CINEMA Le Cercle à Orbey</a:t>
            </a:r>
          </a:p>
          <a:p>
            <a:r>
              <a:rPr lang="fr-FR" sz="1000" dirty="0"/>
              <a:t>18 octobre à 20h30 - Film « L’amour au présent »</a:t>
            </a:r>
          </a:p>
          <a:p>
            <a:endParaRPr lang="fr-FR" sz="1000" dirty="0"/>
          </a:p>
          <a:p>
            <a:r>
              <a:rPr lang="fr-FR" sz="1000" b="1" dirty="0"/>
              <a:t>MARCHES : </a:t>
            </a:r>
            <a:r>
              <a:rPr lang="fr-FR" sz="1000" dirty="0"/>
              <a:t>19 octobre </a:t>
            </a:r>
          </a:p>
          <a:p>
            <a:r>
              <a:rPr lang="fr-FR" sz="1000" dirty="0"/>
              <a:t>3 marches sont proposées dans le cadre de cette manifestation.</a:t>
            </a:r>
          </a:p>
          <a:p>
            <a:pPr marL="171450" indent="-171450" algn="just">
              <a:buFontTx/>
              <a:buChar char="-"/>
            </a:pPr>
            <a:r>
              <a:rPr lang="fr-FR" sz="1000" dirty="0"/>
              <a:t>10 kms au départ de la mairie de Lapoutroie pour rejoindre la Tour du </a:t>
            </a:r>
            <a:r>
              <a:rPr lang="fr-FR" sz="1000" dirty="0" err="1"/>
              <a:t>Faudé</a:t>
            </a:r>
            <a:r>
              <a:rPr lang="fr-FR" sz="1000" dirty="0"/>
              <a:t> et revenir au point de départ.</a:t>
            </a:r>
          </a:p>
          <a:p>
            <a:pPr marL="171450" indent="-171450" algn="just">
              <a:buFontTx/>
              <a:buChar char="-"/>
            </a:pPr>
            <a:r>
              <a:rPr lang="fr-FR" sz="1000" dirty="0"/>
              <a:t>10 kms au départ de la mairie d’Orbey pour rejoindre la Tour du </a:t>
            </a:r>
            <a:r>
              <a:rPr lang="fr-FR" sz="1000" dirty="0" err="1"/>
              <a:t>Faudé</a:t>
            </a:r>
            <a:r>
              <a:rPr lang="fr-FR" sz="1000" dirty="0"/>
              <a:t> et revenir au point de départ.</a:t>
            </a:r>
          </a:p>
          <a:p>
            <a:pPr marL="171450" indent="-171450" algn="just">
              <a:buFontTx/>
              <a:buChar char="-"/>
            </a:pPr>
            <a:r>
              <a:rPr lang="fr-FR" sz="1000" dirty="0"/>
              <a:t>5 kms au départ du site du </a:t>
            </a:r>
            <a:r>
              <a:rPr lang="fr-FR" sz="1000" dirty="0" err="1"/>
              <a:t>Faudé</a:t>
            </a:r>
            <a:r>
              <a:rPr lang="fr-FR" sz="1000" dirty="0"/>
              <a:t> pour faire l’aller-retour jusqu’à la Tour du </a:t>
            </a:r>
            <a:r>
              <a:rPr lang="fr-FR" sz="1000" dirty="0" err="1"/>
              <a:t>Faudé</a:t>
            </a:r>
            <a:r>
              <a:rPr lang="fr-FR" sz="1000" dirty="0"/>
              <a:t>.</a:t>
            </a:r>
          </a:p>
        </p:txBody>
      </p:sp>
      <p:sp>
        <p:nvSpPr>
          <p:cNvPr id="14" name="ZoneTexte 13">
            <a:extLst>
              <a:ext uri="{FF2B5EF4-FFF2-40B4-BE49-F238E27FC236}">
                <a16:creationId xmlns:a16="http://schemas.microsoft.com/office/drawing/2014/main" id="{8267B74B-1353-4BF0-C80C-50051079A2A4}"/>
              </a:ext>
            </a:extLst>
          </p:cNvPr>
          <p:cNvSpPr txBox="1"/>
          <p:nvPr/>
        </p:nvSpPr>
        <p:spPr>
          <a:xfrm>
            <a:off x="622527" y="3230619"/>
            <a:ext cx="5709057" cy="1015663"/>
          </a:xfrm>
          <a:prstGeom prst="rect">
            <a:avLst/>
          </a:prstGeom>
          <a:noFill/>
        </p:spPr>
        <p:txBody>
          <a:bodyPr wrap="square" rtlCol="0">
            <a:spAutoFit/>
          </a:bodyPr>
          <a:lstStyle/>
          <a:p>
            <a:pPr algn="just"/>
            <a:r>
              <a:rPr lang="fr-FR" sz="1000" dirty="0"/>
              <a:t>Le départ des marches de 10 kms est prévu à 9h30. Afin de garantir l’heure des départs, il est préférable de se présenter 30 mn avant.</a:t>
            </a:r>
          </a:p>
          <a:p>
            <a:pPr algn="just"/>
            <a:r>
              <a:rPr lang="fr-FR" sz="1000" dirty="0"/>
              <a:t>A 10h30-11h, vous aurez la possibilité de vous initier à la zumba sur le parking du </a:t>
            </a:r>
            <a:r>
              <a:rPr lang="fr-FR" sz="1000" dirty="0" err="1"/>
              <a:t>Faudé</a:t>
            </a:r>
            <a:r>
              <a:rPr lang="fr-FR" sz="1000" dirty="0"/>
              <a:t>. Le départ de la marche de 5 kms est prévu à 11h après l’animation ZUMBA assurée par Aurélien MILHAU. Afin de garantir l’heure de départ pour l’ascension vers le </a:t>
            </a:r>
            <a:r>
              <a:rPr lang="fr-FR" sz="1000" dirty="0" err="1"/>
              <a:t>Faudé</a:t>
            </a:r>
            <a:r>
              <a:rPr lang="fr-FR" sz="1000" dirty="0"/>
              <a:t>, il est demandé de vous présenter à 10h pour récupérer vos tee-shirts. Inscription sur place ou en ligne avant le 14 octobre.</a:t>
            </a:r>
          </a:p>
        </p:txBody>
      </p:sp>
      <p:sp>
        <p:nvSpPr>
          <p:cNvPr id="16" name="ZoneTexte 15">
            <a:extLst>
              <a:ext uri="{FF2B5EF4-FFF2-40B4-BE49-F238E27FC236}">
                <a16:creationId xmlns:a16="http://schemas.microsoft.com/office/drawing/2014/main" id="{3871A9F0-536E-9C71-5E06-FFBF73FDBC10}"/>
              </a:ext>
            </a:extLst>
          </p:cNvPr>
          <p:cNvSpPr txBox="1"/>
          <p:nvPr/>
        </p:nvSpPr>
        <p:spPr>
          <a:xfrm>
            <a:off x="2656083" y="2651579"/>
            <a:ext cx="3730430" cy="400110"/>
          </a:xfrm>
          <a:prstGeom prst="rect">
            <a:avLst/>
          </a:prstGeom>
          <a:noFill/>
        </p:spPr>
        <p:txBody>
          <a:bodyPr wrap="square">
            <a:spAutoFit/>
          </a:bodyPr>
          <a:lstStyle/>
          <a:p>
            <a:pPr algn="just"/>
            <a:r>
              <a:rPr lang="fr-FR" sz="1000" dirty="0"/>
              <a:t>Les 3 marches empruntent des sentiers qui ne sont pas confortables pour les poussettes ou les fauteuils roulants.</a:t>
            </a:r>
          </a:p>
        </p:txBody>
      </p:sp>
      <p:sp>
        <p:nvSpPr>
          <p:cNvPr id="18" name="ZoneTexte 17">
            <a:extLst>
              <a:ext uri="{FF2B5EF4-FFF2-40B4-BE49-F238E27FC236}">
                <a16:creationId xmlns:a16="http://schemas.microsoft.com/office/drawing/2014/main" id="{2A24303B-8CF3-C86D-E6F8-D3FC63063CB1}"/>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associative</a:t>
            </a:r>
          </a:p>
        </p:txBody>
      </p:sp>
      <p:sp>
        <p:nvSpPr>
          <p:cNvPr id="4" name="ZoneTexte 3">
            <a:extLst>
              <a:ext uri="{FF2B5EF4-FFF2-40B4-BE49-F238E27FC236}">
                <a16:creationId xmlns:a16="http://schemas.microsoft.com/office/drawing/2014/main" id="{4B3013D0-2DBD-7AA0-A908-941B7ED0B818}"/>
              </a:ext>
            </a:extLst>
          </p:cNvPr>
          <p:cNvSpPr txBox="1"/>
          <p:nvPr/>
        </p:nvSpPr>
        <p:spPr>
          <a:xfrm>
            <a:off x="622527" y="4634129"/>
            <a:ext cx="5709057" cy="307777"/>
          </a:xfrm>
          <a:prstGeom prst="rect">
            <a:avLst/>
          </a:prstGeom>
          <a:noFill/>
        </p:spPr>
        <p:txBody>
          <a:bodyPr wrap="square" rtlCol="0">
            <a:spAutoFit/>
          </a:bodyPr>
          <a:lstStyle/>
          <a:p>
            <a:r>
              <a:rPr lang="fr-FR" sz="1400" b="1" dirty="0"/>
              <a:t>Vente de chocolats au profit de la paroisse de Lapoutroie</a:t>
            </a:r>
          </a:p>
        </p:txBody>
      </p:sp>
      <p:sp>
        <p:nvSpPr>
          <p:cNvPr id="5" name="ZoneTexte 4">
            <a:extLst>
              <a:ext uri="{FF2B5EF4-FFF2-40B4-BE49-F238E27FC236}">
                <a16:creationId xmlns:a16="http://schemas.microsoft.com/office/drawing/2014/main" id="{9C2AA38A-2C8E-188F-6A20-A0F624CE5F5C}"/>
              </a:ext>
            </a:extLst>
          </p:cNvPr>
          <p:cNvSpPr txBox="1"/>
          <p:nvPr/>
        </p:nvSpPr>
        <p:spPr>
          <a:xfrm>
            <a:off x="594654" y="5045825"/>
            <a:ext cx="5709057" cy="1015663"/>
          </a:xfrm>
          <a:prstGeom prst="rect">
            <a:avLst/>
          </a:prstGeom>
          <a:noFill/>
        </p:spPr>
        <p:txBody>
          <a:bodyPr wrap="square" rtlCol="0">
            <a:spAutoFit/>
          </a:bodyPr>
          <a:lstStyle/>
          <a:p>
            <a:pPr algn="just"/>
            <a:r>
              <a:rPr lang="fr-FR" sz="1000" dirty="0"/>
              <a:t>Afin de financer les divers besoins de la paroisse (entretien et rénovation de nos églises), nous vous proposons une vente de chocolats CARPIN (artisan chocolatier) préalable à la période des fêtes.</a:t>
            </a:r>
          </a:p>
          <a:p>
            <a:endParaRPr lang="fr-FR" sz="1000" dirty="0"/>
          </a:p>
          <a:p>
            <a:r>
              <a:rPr lang="fr-FR" sz="1000" dirty="0"/>
              <a:t>En prévision de ces temps festifs, nous achetons tous du chocolat. C’est pourquoi répondre à cette action solidaire permet de soutenir la préservation de notre riche patrimoine local. N’hésitez pas à solliciter également vos proches, amis, voisins…</a:t>
            </a:r>
          </a:p>
        </p:txBody>
      </p:sp>
      <p:sp>
        <p:nvSpPr>
          <p:cNvPr id="9" name="ZoneTexte 8">
            <a:extLst>
              <a:ext uri="{FF2B5EF4-FFF2-40B4-BE49-F238E27FC236}">
                <a16:creationId xmlns:a16="http://schemas.microsoft.com/office/drawing/2014/main" id="{8A43711B-3C31-D726-F4B6-9ED05DFA9F5A}"/>
              </a:ext>
            </a:extLst>
          </p:cNvPr>
          <p:cNvSpPr txBox="1"/>
          <p:nvPr/>
        </p:nvSpPr>
        <p:spPr>
          <a:xfrm>
            <a:off x="560943" y="6070534"/>
            <a:ext cx="5832224" cy="861774"/>
          </a:xfrm>
          <a:prstGeom prst="rect">
            <a:avLst/>
          </a:prstGeom>
          <a:noFill/>
        </p:spPr>
        <p:txBody>
          <a:bodyPr wrap="square">
            <a:spAutoFit/>
          </a:bodyPr>
          <a:lstStyle/>
          <a:p>
            <a:pPr algn="just"/>
            <a:r>
              <a:rPr lang="fr-FR" sz="1000" b="1" u="sng" dirty="0"/>
              <a:t>Paiement en espèce ou par chèque à l’ordre du Conseil de Fabrique</a:t>
            </a:r>
            <a:r>
              <a:rPr lang="fr-FR" sz="1000" dirty="0"/>
              <a:t>. </a:t>
            </a:r>
          </a:p>
          <a:p>
            <a:pPr algn="just"/>
            <a:r>
              <a:rPr lang="fr-FR" sz="1000" dirty="0"/>
              <a:t>Le bon de commande accompagné du règlement peut être déposé  :</a:t>
            </a:r>
          </a:p>
          <a:p>
            <a:pPr algn="just"/>
            <a:r>
              <a:rPr lang="fr-FR" sz="1000" dirty="0"/>
              <a:t>à Lapoutroie : dans la boîte aux lettres du presbytère ou chez Mme Odile KIEFFER 6 rue des Sorbiers </a:t>
            </a:r>
          </a:p>
          <a:p>
            <a:pPr algn="just"/>
            <a:r>
              <a:rPr lang="fr-FR" sz="1000" dirty="0"/>
              <a:t>à </a:t>
            </a:r>
            <a:r>
              <a:rPr lang="fr-FR" sz="1000" dirty="0" err="1"/>
              <a:t>Hachimette</a:t>
            </a:r>
            <a:r>
              <a:rPr lang="fr-FR" sz="1000" dirty="0"/>
              <a:t> : chez Mme Véronique BARET 17, rue de la 5ème DB ou M. Sébastien MARCHAND 35b rue de l’Europe.</a:t>
            </a:r>
            <a:endParaRPr lang="fr-FR" dirty="0"/>
          </a:p>
        </p:txBody>
      </p:sp>
      <p:sp>
        <p:nvSpPr>
          <p:cNvPr id="19" name="ZoneTexte 18">
            <a:extLst>
              <a:ext uri="{FF2B5EF4-FFF2-40B4-BE49-F238E27FC236}">
                <a16:creationId xmlns:a16="http://schemas.microsoft.com/office/drawing/2014/main" id="{FF57E64A-0142-91F7-9133-A05ED035A3EE}"/>
              </a:ext>
            </a:extLst>
          </p:cNvPr>
          <p:cNvSpPr txBox="1"/>
          <p:nvPr/>
        </p:nvSpPr>
        <p:spPr>
          <a:xfrm>
            <a:off x="594654" y="6901531"/>
            <a:ext cx="5791859" cy="2425023"/>
          </a:xfrm>
          <a:prstGeom prst="rect">
            <a:avLst/>
          </a:prstGeom>
          <a:noFill/>
          <a:ln w="12700">
            <a:solidFill>
              <a:schemeClr val="tx1"/>
            </a:solidFill>
          </a:ln>
        </p:spPr>
        <p:txBody>
          <a:bodyPr wrap="square">
            <a:spAutoFit/>
          </a:bodyPr>
          <a:lstStyle/>
          <a:p>
            <a:pPr marL="0" marR="0" indent="0" algn="ctr">
              <a:lnSpc>
                <a:spcPct val="110000"/>
              </a:lnSpc>
              <a:spcBef>
                <a:spcPts val="300"/>
              </a:spcBef>
              <a:buNone/>
            </a:pPr>
            <a:r>
              <a:rPr lang="fr-FR" sz="1000" b="1" kern="1500" dirty="0">
                <a:solidFill>
                  <a:srgbClr val="000000"/>
                </a:solidFill>
                <a:effectLst/>
                <a:latin typeface="Calibri" panose="020F0502020204030204" pitchFamily="34" charset="0"/>
                <a:cs typeface="Calibri" panose="020F0502020204030204" pitchFamily="34" charset="0"/>
              </a:rPr>
              <a:t>Bon de commande à retourner au plus tard le 11/11/2025 avec le paiement.</a:t>
            </a:r>
            <a:endParaRPr lang="fr-FR" sz="1000" kern="1500" dirty="0">
              <a:solidFill>
                <a:srgbClr val="000000"/>
              </a:solidFill>
              <a:effectLst/>
              <a:latin typeface="Calibri" panose="020F0502020204030204" pitchFamily="34" charset="0"/>
              <a:cs typeface="Calibri" panose="020F0502020204030204" pitchFamily="34" charset="0"/>
            </a:endParaRPr>
          </a:p>
          <a:p>
            <a:pPr marL="0" marR="0" indent="0" algn="ctr">
              <a:lnSpc>
                <a:spcPct val="110000"/>
              </a:lnSpc>
              <a:buNone/>
            </a:pPr>
            <a:r>
              <a:rPr lang="fr-FR" sz="1000" b="1" kern="1500" dirty="0">
                <a:solidFill>
                  <a:srgbClr val="000000"/>
                </a:solidFill>
                <a:effectLst/>
                <a:latin typeface="Calibri" panose="020F0502020204030204" pitchFamily="34" charset="0"/>
                <a:cs typeface="Calibri" panose="020F0502020204030204" pitchFamily="34" charset="0"/>
              </a:rPr>
              <a:t>Distribution au domicile du 17 au 20 décembre 2025</a:t>
            </a:r>
          </a:p>
          <a:p>
            <a:pPr marL="0" marR="0" indent="0" algn="ctr">
              <a:lnSpc>
                <a:spcPct val="110000"/>
              </a:lnSpc>
              <a:buNone/>
            </a:pPr>
            <a:endParaRPr lang="fr-FR" sz="1000" kern="1500" dirty="0">
              <a:solidFill>
                <a:srgbClr val="000000"/>
              </a:solidFill>
              <a:effectLst/>
              <a:latin typeface="Calibri" panose="020F0502020204030204" pitchFamily="34" charset="0"/>
              <a:cs typeface="Calibri" panose="020F0502020204030204" pitchFamily="34" charset="0"/>
            </a:endParaRPr>
          </a:p>
          <a:p>
            <a:pPr marL="0" marR="0" indent="0" algn="l">
              <a:lnSpc>
                <a:spcPct val="110000"/>
              </a:lnSpc>
              <a:buNone/>
            </a:pPr>
            <a:r>
              <a:rPr lang="fr-FR" sz="1000" kern="1500" dirty="0">
                <a:solidFill>
                  <a:srgbClr val="000000"/>
                </a:solidFill>
                <a:effectLst/>
                <a:latin typeface="Calibri" panose="020F0502020204030204" pitchFamily="34" charset="0"/>
                <a:cs typeface="Calibri" panose="020F0502020204030204" pitchFamily="34" charset="0"/>
              </a:rPr>
              <a:t>Nom – prénom : …..........................................		Téléphone : …............................................</a:t>
            </a:r>
          </a:p>
          <a:p>
            <a:pPr marL="0" marR="0" indent="0" algn="l">
              <a:lnSpc>
                <a:spcPct val="110000"/>
              </a:lnSpc>
              <a:buNone/>
            </a:pPr>
            <a:r>
              <a:rPr lang="fr-FR" sz="1000" kern="1500" dirty="0">
                <a:solidFill>
                  <a:srgbClr val="000000"/>
                </a:solidFill>
                <a:effectLst/>
                <a:latin typeface="Calibri" panose="020F0502020204030204" pitchFamily="34" charset="0"/>
                <a:cs typeface="Calibri" panose="020F0502020204030204" pitchFamily="34" charset="0"/>
              </a:rPr>
              <a:t>Adresse : …......................................................................................................................................................................</a:t>
            </a:r>
          </a:p>
          <a:p>
            <a:pPr marL="0" marR="0" indent="0" algn="l">
              <a:lnSpc>
                <a:spcPct val="110000"/>
              </a:lnSpc>
              <a:buNone/>
            </a:pPr>
            <a:r>
              <a:rPr lang="fr-FR" sz="1000" i="1" u="sng" kern="1500" dirty="0">
                <a:solidFill>
                  <a:srgbClr val="000000"/>
                </a:solidFill>
                <a:effectLst/>
                <a:latin typeface="Calibri" panose="020F0502020204030204" pitchFamily="34" charset="0"/>
                <a:cs typeface="Calibri" panose="020F0502020204030204" pitchFamily="34" charset="0"/>
              </a:rPr>
              <a:t>Chocolats CARPIN ballotins chocolats tout lait :</a:t>
            </a:r>
            <a:r>
              <a:rPr lang="fr-FR" sz="1000" kern="1500" dirty="0">
                <a:solidFill>
                  <a:srgbClr val="000000"/>
                </a:solidFill>
                <a:effectLst/>
                <a:latin typeface="Calibri" panose="020F0502020204030204" pitchFamily="34" charset="0"/>
                <a:cs typeface="Calibri" panose="020F0502020204030204" pitchFamily="34" charset="0"/>
              </a:rPr>
              <a:t>   	   	….   	ballotin de 250 g x  17€  =	</a:t>
            </a:r>
            <a:r>
              <a:rPr lang="fr-FR" sz="1000" i="1" kern="1500" dirty="0">
                <a:solidFill>
                  <a:srgbClr val="000000"/>
                </a:solidFill>
                <a:effectLst/>
                <a:latin typeface="Calibri" panose="020F0502020204030204" pitchFamily="34" charset="0"/>
                <a:cs typeface="Calibri" panose="020F0502020204030204" pitchFamily="34" charset="0"/>
              </a:rPr>
              <a:t>…. €</a:t>
            </a:r>
            <a:endParaRPr lang="fr-FR" sz="1000" kern="1500" dirty="0">
              <a:solidFill>
                <a:srgbClr val="000000"/>
              </a:solidFill>
              <a:effectLst/>
              <a:latin typeface="Calibri" panose="020F0502020204030204" pitchFamily="34" charset="0"/>
              <a:cs typeface="Calibri" panose="020F0502020204030204" pitchFamily="34" charset="0"/>
            </a:endParaRPr>
          </a:p>
          <a:p>
            <a:pPr marL="0" marR="0" indent="0" algn="l">
              <a:lnSpc>
                <a:spcPct val="110000"/>
              </a:lnSpc>
              <a:buNone/>
            </a:pPr>
            <a:r>
              <a:rPr lang="fr-FR" sz="1000" i="1" u="sng" kern="1500" dirty="0">
                <a:solidFill>
                  <a:srgbClr val="000000"/>
                </a:solidFill>
                <a:effectLst/>
                <a:latin typeface="Calibri" panose="020F0502020204030204" pitchFamily="34" charset="0"/>
                <a:cs typeface="Calibri" panose="020F0502020204030204" pitchFamily="34" charset="0"/>
              </a:rPr>
              <a:t>Chocolats CARPIN ballotins chocolats tout noir : </a:t>
            </a:r>
            <a:r>
              <a:rPr lang="fr-FR" sz="1000" i="1" kern="1500" dirty="0">
                <a:solidFill>
                  <a:srgbClr val="000000"/>
                </a:solidFill>
                <a:effectLst/>
                <a:latin typeface="Calibri" panose="020F0502020204030204" pitchFamily="34" charset="0"/>
                <a:cs typeface="Calibri" panose="020F0502020204030204" pitchFamily="34" charset="0"/>
              </a:rPr>
              <a:t>  		…. 	</a:t>
            </a:r>
            <a:r>
              <a:rPr lang="fr-FR" sz="1000" kern="1500" dirty="0">
                <a:solidFill>
                  <a:srgbClr val="000000"/>
                </a:solidFill>
                <a:effectLst/>
                <a:latin typeface="Calibri" panose="020F0502020204030204" pitchFamily="34" charset="0"/>
                <a:cs typeface="Calibri" panose="020F0502020204030204" pitchFamily="34" charset="0"/>
              </a:rPr>
              <a:t>ballotin de 250 g x  17€ =	…. €</a:t>
            </a:r>
          </a:p>
          <a:p>
            <a:pPr marL="0" marR="0" indent="0" algn="l">
              <a:lnSpc>
                <a:spcPct val="110000"/>
              </a:lnSpc>
              <a:buNone/>
            </a:pPr>
            <a:r>
              <a:rPr lang="fr-FR" sz="1000" i="1" u="sng" kern="1500" dirty="0">
                <a:solidFill>
                  <a:srgbClr val="000000"/>
                </a:solidFill>
                <a:effectLst/>
                <a:latin typeface="Calibri" panose="020F0502020204030204" pitchFamily="34" charset="0"/>
                <a:cs typeface="Calibri" panose="020F0502020204030204" pitchFamily="34" charset="0"/>
              </a:rPr>
              <a:t>Chocolats CARPIN ballotins chocolats lait et noir assortis :</a:t>
            </a:r>
            <a:r>
              <a:rPr lang="fr-FR" sz="1000" kern="1500" dirty="0">
                <a:solidFill>
                  <a:srgbClr val="000000"/>
                </a:solidFill>
                <a:effectLst/>
                <a:latin typeface="Calibri" panose="020F0502020204030204" pitchFamily="34" charset="0"/>
                <a:cs typeface="Calibri" panose="020F0502020204030204" pitchFamily="34" charset="0"/>
              </a:rPr>
              <a:t> 	….	ballotin de 250 g x  17€ =	….</a:t>
            </a:r>
            <a:r>
              <a:rPr lang="fr-FR" sz="1000" i="1" kern="1500" dirty="0">
                <a:solidFill>
                  <a:srgbClr val="000000"/>
                </a:solidFill>
                <a:effectLst/>
                <a:latin typeface="Calibri" panose="020F0502020204030204" pitchFamily="34" charset="0"/>
                <a:cs typeface="Calibri" panose="020F0502020204030204" pitchFamily="34" charset="0"/>
              </a:rPr>
              <a:t> €</a:t>
            </a:r>
            <a:endParaRPr lang="fr-FR" sz="1000" kern="1500" dirty="0">
              <a:solidFill>
                <a:srgbClr val="000000"/>
              </a:solidFill>
              <a:effectLst/>
              <a:latin typeface="Calibri" panose="020F0502020204030204" pitchFamily="34" charset="0"/>
              <a:cs typeface="Calibri" panose="020F0502020204030204" pitchFamily="34" charset="0"/>
            </a:endParaRPr>
          </a:p>
          <a:p>
            <a:pPr marL="0" marR="0" indent="0" algn="l">
              <a:lnSpc>
                <a:spcPct val="110000"/>
              </a:lnSpc>
              <a:buNone/>
            </a:pPr>
            <a:r>
              <a:rPr lang="fr-FR" sz="1000" i="1" u="sng" kern="1500" dirty="0">
                <a:solidFill>
                  <a:srgbClr val="000000"/>
                </a:solidFill>
                <a:effectLst/>
                <a:latin typeface="Calibri" panose="020F0502020204030204" pitchFamily="34" charset="0"/>
                <a:cs typeface="Calibri" panose="020F0502020204030204" pitchFamily="34" charset="0"/>
              </a:rPr>
              <a:t>Chocolats CARPIN ballotins chocolats lait et noir assortis :</a:t>
            </a:r>
            <a:r>
              <a:rPr lang="fr-FR" sz="1000" u="sng" kern="1500" dirty="0">
                <a:solidFill>
                  <a:srgbClr val="000000"/>
                </a:solidFill>
                <a:effectLst/>
                <a:latin typeface="Calibri" panose="020F0502020204030204" pitchFamily="34" charset="0"/>
                <a:cs typeface="Calibri" panose="020F0502020204030204" pitchFamily="34" charset="0"/>
              </a:rPr>
              <a:t> </a:t>
            </a:r>
            <a:r>
              <a:rPr lang="fr-FR" sz="1000" kern="1500" dirty="0">
                <a:solidFill>
                  <a:srgbClr val="000000"/>
                </a:solidFill>
                <a:effectLst/>
                <a:latin typeface="Calibri" panose="020F0502020204030204" pitchFamily="34" charset="0"/>
                <a:cs typeface="Calibri" panose="020F0502020204030204" pitchFamily="34" charset="0"/>
              </a:rPr>
              <a:t>  </a:t>
            </a:r>
            <a:r>
              <a:rPr lang="fr-FR" sz="1000" kern="1500" dirty="0">
                <a:solidFill>
                  <a:srgbClr val="000000"/>
                </a:solidFill>
                <a:latin typeface="Calibri" panose="020F0502020204030204" pitchFamily="34" charset="0"/>
                <a:cs typeface="Calibri" panose="020F0502020204030204" pitchFamily="34" charset="0"/>
              </a:rPr>
              <a:t>	</a:t>
            </a:r>
            <a:r>
              <a:rPr lang="fr-FR" sz="1000" kern="1500" dirty="0">
                <a:solidFill>
                  <a:srgbClr val="000000"/>
                </a:solidFill>
                <a:effectLst/>
                <a:latin typeface="Calibri" panose="020F0502020204030204" pitchFamily="34" charset="0"/>
                <a:cs typeface="Calibri" panose="020F0502020204030204" pitchFamily="34" charset="0"/>
              </a:rPr>
              <a:t>…. 	ballotin de 500 g x  34€  =	…. €</a:t>
            </a:r>
          </a:p>
          <a:p>
            <a:pPr marL="0" marR="0" indent="0" algn="l">
              <a:lnSpc>
                <a:spcPct val="114000"/>
              </a:lnSpc>
              <a:spcAft>
                <a:spcPts val="1000"/>
              </a:spcAft>
              <a:buNone/>
            </a:pPr>
            <a:r>
              <a:rPr lang="fr-FR" sz="1000" i="1" u="sng" kern="1500" dirty="0">
                <a:solidFill>
                  <a:srgbClr val="000000"/>
                </a:solidFill>
                <a:effectLst/>
                <a:latin typeface="Calibri" panose="020F0502020204030204" pitchFamily="34" charset="0"/>
                <a:cs typeface="Calibri" panose="020F0502020204030204" pitchFamily="34" charset="0"/>
              </a:rPr>
              <a:t>Papillotes CARPIN assorties en chocolat lait et noir</a:t>
            </a:r>
            <a:r>
              <a:rPr lang="fr-FR" sz="1000" u="sng" kern="1500" dirty="0">
                <a:solidFill>
                  <a:srgbClr val="000000"/>
                </a:solidFill>
                <a:effectLst/>
                <a:latin typeface="Calibri" panose="020F0502020204030204" pitchFamily="34" charset="0"/>
                <a:cs typeface="Calibri" panose="020F0502020204030204" pitchFamily="34" charset="0"/>
              </a:rPr>
              <a:t> : </a:t>
            </a:r>
            <a:r>
              <a:rPr lang="fr-FR" sz="1000" i="1" kern="1500" dirty="0">
                <a:solidFill>
                  <a:srgbClr val="000000"/>
                </a:solidFill>
                <a:effectLst/>
                <a:latin typeface="Calibri" panose="020F0502020204030204" pitchFamily="34" charset="0"/>
                <a:cs typeface="Calibri" panose="020F0502020204030204" pitchFamily="34" charset="0"/>
              </a:rPr>
              <a:t>	</a:t>
            </a:r>
            <a:r>
              <a:rPr lang="fr-FR" sz="1000" kern="1500" dirty="0">
                <a:solidFill>
                  <a:srgbClr val="000000"/>
                </a:solidFill>
                <a:effectLst/>
                <a:latin typeface="Calibri" panose="020F0502020204030204" pitchFamily="34" charset="0"/>
                <a:cs typeface="Calibri" panose="020F0502020204030204" pitchFamily="34" charset="0"/>
              </a:rPr>
              <a:t>	…. 	sachet de 200 g x 12€  =	…. €</a:t>
            </a:r>
            <a:br>
              <a:rPr lang="fr-FR" sz="1000" kern="1500" dirty="0">
                <a:solidFill>
                  <a:srgbClr val="000000"/>
                </a:solidFill>
                <a:effectLst/>
                <a:latin typeface="Calibri" panose="020F0502020204030204" pitchFamily="34" charset="0"/>
                <a:cs typeface="Calibri" panose="020F0502020204030204" pitchFamily="34" charset="0"/>
              </a:rPr>
            </a:br>
            <a:r>
              <a:rPr lang="fr-FR" sz="1000" kern="1500" dirty="0">
                <a:solidFill>
                  <a:srgbClr val="000000"/>
                </a:solidFill>
                <a:effectLst/>
                <a:latin typeface="Calibri" panose="020F0502020204030204" pitchFamily="34" charset="0"/>
                <a:cs typeface="Calibri" panose="020F0502020204030204" pitchFamily="34" charset="0"/>
              </a:rPr>
              <a:t>								soit un total de  :    ……………   €</a:t>
            </a:r>
          </a:p>
          <a:p>
            <a:pPr marL="0" marR="0" indent="0" algn="l">
              <a:lnSpc>
                <a:spcPct val="110000"/>
              </a:lnSpc>
              <a:spcAft>
                <a:spcPts val="482"/>
              </a:spcAft>
              <a:buNone/>
            </a:pPr>
            <a:r>
              <a:rPr lang="fr-FR" sz="1000" kern="1400" dirty="0">
                <a:solidFill>
                  <a:srgbClr val="000000"/>
                </a:solidFill>
                <a:effectLst/>
                <a:latin typeface="Calibri" panose="020F0502020204030204" pitchFamily="34" charset="0"/>
                <a:cs typeface="Calibri" panose="020F0502020204030204" pitchFamily="34" charset="0"/>
              </a:rPr>
              <a:t> </a:t>
            </a:r>
          </a:p>
        </p:txBody>
      </p:sp>
      <p:sp>
        <p:nvSpPr>
          <p:cNvPr id="20" name="Rectangle : coins arrondis 19">
            <a:extLst>
              <a:ext uri="{FF2B5EF4-FFF2-40B4-BE49-F238E27FC236}">
                <a16:creationId xmlns:a16="http://schemas.microsoft.com/office/drawing/2014/main" id="{CA6E4792-A0C0-3224-C257-F003B1B81E11}"/>
              </a:ext>
            </a:extLst>
          </p:cNvPr>
          <p:cNvSpPr/>
          <p:nvPr/>
        </p:nvSpPr>
        <p:spPr>
          <a:xfrm>
            <a:off x="706582" y="4366747"/>
            <a:ext cx="5597129"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68421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7CF2044-7D2D-D5E4-2752-B16FB0CA2A74}"/>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04015BAC-884E-CD99-1181-21AA660BC4F9}"/>
              </a:ext>
            </a:extLst>
          </p:cNvPr>
          <p:cNvSpPr>
            <a:spLocks noGrp="1"/>
          </p:cNvSpPr>
          <p:nvPr>
            <p:ph type="sldNum" sz="quarter" idx="12"/>
          </p:nvPr>
        </p:nvSpPr>
        <p:spPr/>
        <p:txBody>
          <a:bodyPr/>
          <a:lstStyle/>
          <a:p>
            <a:fld id="{BE9B5FA4-89F7-4BC1-B6B1-D5529FDE714B}" type="slidenum">
              <a:rPr lang="fr-FR" smtClean="0"/>
              <a:t>18</a:t>
            </a:fld>
            <a:endParaRPr lang="fr-FR" dirty="0"/>
          </a:p>
        </p:txBody>
      </p:sp>
      <p:pic>
        <p:nvPicPr>
          <p:cNvPr id="6" name="Image 5">
            <a:extLst>
              <a:ext uri="{FF2B5EF4-FFF2-40B4-BE49-F238E27FC236}">
                <a16:creationId xmlns:a16="http://schemas.microsoft.com/office/drawing/2014/main" id="{D1057BF9-E35D-EA0D-0617-C9883317D9B8}"/>
              </a:ext>
            </a:extLst>
          </p:cNvPr>
          <p:cNvPicPr>
            <a:picLocks noChangeAspect="1"/>
          </p:cNvPicPr>
          <p:nvPr/>
        </p:nvPicPr>
        <p:blipFill>
          <a:blip r:embed="rId2"/>
          <a:srcRect l="67960" t="10411" r="17404" b="16961"/>
          <a:stretch>
            <a:fillRect/>
          </a:stretch>
        </p:blipFill>
        <p:spPr>
          <a:xfrm>
            <a:off x="600500" y="750625"/>
            <a:ext cx="2890026" cy="4067035"/>
          </a:xfrm>
          <a:prstGeom prst="rect">
            <a:avLst/>
          </a:prstGeom>
        </p:spPr>
      </p:pic>
      <p:pic>
        <p:nvPicPr>
          <p:cNvPr id="8" name="Image 7">
            <a:extLst>
              <a:ext uri="{FF2B5EF4-FFF2-40B4-BE49-F238E27FC236}">
                <a16:creationId xmlns:a16="http://schemas.microsoft.com/office/drawing/2014/main" id="{1DA921AF-4E47-9138-0B26-2C79A8D32D86}"/>
              </a:ext>
            </a:extLst>
          </p:cNvPr>
          <p:cNvPicPr>
            <a:picLocks noChangeAspect="1"/>
          </p:cNvPicPr>
          <p:nvPr/>
        </p:nvPicPr>
        <p:blipFill>
          <a:blip r:embed="rId3"/>
          <a:srcRect l="68060" t="20937" r="17313" b="5030"/>
          <a:stretch>
            <a:fillRect/>
          </a:stretch>
        </p:blipFill>
        <p:spPr>
          <a:xfrm>
            <a:off x="3424069" y="750625"/>
            <a:ext cx="2833433" cy="4067035"/>
          </a:xfrm>
          <a:prstGeom prst="rect">
            <a:avLst/>
          </a:prstGeom>
        </p:spPr>
      </p:pic>
      <p:sp>
        <p:nvSpPr>
          <p:cNvPr id="14" name="ZoneTexte 13">
            <a:extLst>
              <a:ext uri="{FF2B5EF4-FFF2-40B4-BE49-F238E27FC236}">
                <a16:creationId xmlns:a16="http://schemas.microsoft.com/office/drawing/2014/main" id="{C3A0D6AF-F7D9-BCC8-3EF6-AA9FA512ED67}"/>
              </a:ext>
            </a:extLst>
          </p:cNvPr>
          <p:cNvSpPr txBox="1"/>
          <p:nvPr/>
        </p:nvSpPr>
        <p:spPr>
          <a:xfrm>
            <a:off x="600499" y="4953000"/>
            <a:ext cx="5732061" cy="4042132"/>
          </a:xfrm>
          <a:prstGeom prst="rect">
            <a:avLst/>
          </a:prstGeom>
          <a:noFill/>
        </p:spPr>
        <p:txBody>
          <a:bodyPr wrap="square">
            <a:spAutoFit/>
          </a:bodyPr>
          <a:lstStyle/>
          <a:p>
            <a:pPr algn="just">
              <a:buNone/>
            </a:pPr>
            <a:r>
              <a:rPr lang="fr-FR" sz="1000" dirty="0">
                <a:effectLst/>
                <a:ea typeface="Calibri" panose="020F0502020204030204" pitchFamily="34" charset="0"/>
              </a:rPr>
              <a:t>La fête du munster se déroule directement chez chaque producteur, pour un contact authentique et une découverte en direct des sites de fabrication et des artisans. De nombreuses animations et dégustations. 5 sites, différentes ambiances... des visites complémentaires qui vous feront découvrir le munster, des artisans passionnés, et notre village de Lapoutroie, au </a:t>
            </a:r>
            <a:r>
              <a:rPr lang="fr-FR" sz="1000" dirty="0" err="1">
                <a:effectLst/>
                <a:ea typeface="Calibri" panose="020F0502020204030204" pitchFamily="34" charset="0"/>
              </a:rPr>
              <a:t>coeur</a:t>
            </a:r>
            <a:r>
              <a:rPr lang="fr-FR" sz="1000" dirty="0">
                <a:effectLst/>
                <a:ea typeface="Calibri" panose="020F0502020204030204" pitchFamily="34" charset="0"/>
              </a:rPr>
              <a:t> du Pays Welche dans la Vallée de Kaysersberg.</a:t>
            </a:r>
          </a:p>
          <a:p>
            <a:pPr>
              <a:buNone/>
            </a:pPr>
            <a:r>
              <a:rPr lang="fr-FR" sz="1000" dirty="0">
                <a:effectLst/>
                <a:ea typeface="Calibri" panose="020F0502020204030204" pitchFamily="34" charset="0"/>
              </a:rPr>
              <a:t> </a:t>
            </a:r>
          </a:p>
          <a:p>
            <a:pPr>
              <a:buNone/>
            </a:pPr>
            <a:r>
              <a:rPr lang="fr-FR" sz="1000" dirty="0">
                <a:effectLst/>
                <a:ea typeface="Calibri" panose="020F0502020204030204" pitchFamily="34" charset="0"/>
              </a:rPr>
              <a:t>Elle aura lieu le </a:t>
            </a:r>
            <a:r>
              <a:rPr lang="fr-FR" sz="1000" b="1" dirty="0">
                <a:effectLst>
                  <a:outerShdw blurRad="38100" dist="38100" dir="2700000" algn="tl">
                    <a:srgbClr val="000000">
                      <a:alpha val="43137"/>
                    </a:srgbClr>
                  </a:outerShdw>
                </a:effectLst>
                <a:ea typeface="Calibri" panose="020F0502020204030204" pitchFamily="34" charset="0"/>
              </a:rPr>
              <a:t>dimanche 5 octobre 2025 à Lapoutroie de 10 h à 18h.</a:t>
            </a:r>
          </a:p>
          <a:p>
            <a:pPr>
              <a:buNone/>
            </a:pPr>
            <a:r>
              <a:rPr lang="fr-FR" sz="1000" dirty="0">
                <a:effectLst/>
                <a:ea typeface="Calibri" panose="020F0502020204030204" pitchFamily="34" charset="0"/>
              </a:rPr>
              <a:t> </a:t>
            </a:r>
          </a:p>
          <a:p>
            <a:pPr>
              <a:lnSpc>
                <a:spcPts val="1205"/>
              </a:lnSpc>
              <a:buNone/>
            </a:pPr>
            <a:r>
              <a:rPr lang="fr-FR" sz="1000" b="1" dirty="0">
                <a:solidFill>
                  <a:srgbClr val="4E391F"/>
                </a:solidFill>
                <a:effectLst/>
                <a:ea typeface="Calibri" panose="020F0502020204030204" pitchFamily="34" charset="0"/>
                <a:cs typeface="Aptos" panose="020B0004020202020204" pitchFamily="34" charset="0"/>
              </a:rPr>
              <a:t>5 sites à visiter toute la journée :</a:t>
            </a:r>
            <a:endParaRPr lang="fr-FR" sz="1000" dirty="0">
              <a:effectLst/>
              <a:ea typeface="Calibri" panose="020F0502020204030204" pitchFamily="34" charset="0"/>
              <a:cs typeface="Aptos" panose="020B0004020202020204" pitchFamily="34" charset="0"/>
            </a:endParaRPr>
          </a:p>
          <a:p>
            <a:pPr>
              <a:buNone/>
            </a:pPr>
            <a:r>
              <a:rPr lang="fr-FR" sz="1000" b="1" dirty="0">
                <a:solidFill>
                  <a:srgbClr val="000000"/>
                </a:solidFill>
                <a:effectLst/>
                <a:ea typeface="Calibri" panose="020F0502020204030204" pitchFamily="34" charset="0"/>
                <a:cs typeface="Aptos" panose="020B0004020202020204" pitchFamily="34" charset="0"/>
              </a:rPr>
              <a:t>Ferme sur le Mont :</a:t>
            </a:r>
            <a:endParaRPr lang="fr-FR" sz="1000" dirty="0">
              <a:solidFill>
                <a:srgbClr val="000000"/>
              </a:solidFill>
              <a:effectLst/>
              <a:ea typeface="Calibri" panose="020F0502020204030204" pitchFamily="34" charset="0"/>
              <a:cs typeface="Aptos" panose="020B0004020202020204" pitchFamily="34" charset="0"/>
            </a:endParaRPr>
          </a:p>
          <a:p>
            <a:pPr>
              <a:lnSpc>
                <a:spcPts val="1205"/>
              </a:lnSpc>
              <a:spcBef>
                <a:spcPts val="500"/>
              </a:spcBef>
              <a:buNone/>
            </a:pPr>
            <a:r>
              <a:rPr lang="fr-FR" sz="1000" dirty="0">
                <a:solidFill>
                  <a:srgbClr val="4E391F"/>
                </a:solidFill>
                <a:effectLst/>
                <a:ea typeface="Calibri" panose="020F0502020204030204" pitchFamily="34" charset="0"/>
                <a:cs typeface="Aptos" panose="020B0004020202020204" pitchFamily="34" charset="0"/>
              </a:rPr>
              <a:t>Danse country et musique.</a:t>
            </a:r>
            <a:br>
              <a:rPr lang="fr-FR" sz="1000" dirty="0">
                <a:ea typeface="Calibri" panose="020F0502020204030204" pitchFamily="34" charset="0"/>
                <a:cs typeface="Aptos" panose="020B0004020202020204" pitchFamily="34" charset="0"/>
              </a:rPr>
            </a:br>
            <a:r>
              <a:rPr lang="fr-FR" sz="1000" dirty="0">
                <a:solidFill>
                  <a:srgbClr val="000000"/>
                </a:solidFill>
                <a:effectLst/>
                <a:ea typeface="Calibri" panose="020F0502020204030204" pitchFamily="34" charset="0"/>
                <a:cs typeface="Aptos" panose="020B0004020202020204" pitchFamily="34" charset="0"/>
              </a:rPr>
              <a:t>Visite guidée de la ferme à 10h00 et 15h30 et fabrication de munster à 15h.</a:t>
            </a:r>
            <a:br>
              <a:rPr lang="fr-FR" sz="1000" dirty="0">
                <a:ea typeface="Calibri" panose="020F0502020204030204" pitchFamily="34" charset="0"/>
                <a:cs typeface="Aptos" panose="020B0004020202020204" pitchFamily="34" charset="0"/>
              </a:rPr>
            </a:br>
            <a:r>
              <a:rPr lang="fr-FR" sz="1000" dirty="0">
                <a:solidFill>
                  <a:srgbClr val="4E391F"/>
                </a:solidFill>
                <a:effectLst/>
                <a:ea typeface="Calibri" panose="020F0502020204030204" pitchFamily="34" charset="0"/>
                <a:cs typeface="Aptos" panose="020B0004020202020204" pitchFamily="34" charset="0"/>
              </a:rPr>
              <a:t>Petit marché Tartines et barbecue .</a:t>
            </a:r>
            <a:endParaRPr lang="fr-FR" sz="1000" dirty="0">
              <a:effectLst/>
              <a:ea typeface="Calibri" panose="020F0502020204030204" pitchFamily="34" charset="0"/>
              <a:cs typeface="Aptos" panose="020B0004020202020204" pitchFamily="34" charset="0"/>
            </a:endParaRPr>
          </a:p>
          <a:p>
            <a:pPr>
              <a:buNone/>
            </a:pPr>
            <a:r>
              <a:rPr lang="fr-FR" sz="1000" dirty="0">
                <a:solidFill>
                  <a:srgbClr val="000000"/>
                </a:solidFill>
                <a:effectLst/>
                <a:ea typeface="Calibri" panose="020F0502020204030204" pitchFamily="34" charset="0"/>
                <a:cs typeface="Aptos" panose="020B0004020202020204" pitchFamily="34" charset="0"/>
              </a:rPr>
              <a:t> </a:t>
            </a:r>
            <a:br>
              <a:rPr lang="fr-FR" sz="1000" dirty="0">
                <a:solidFill>
                  <a:srgbClr val="000000"/>
                </a:solidFill>
                <a:effectLst/>
                <a:ea typeface="Calibri" panose="020F0502020204030204" pitchFamily="34" charset="0"/>
                <a:cs typeface="Aptos" panose="020B0004020202020204" pitchFamily="34" charset="0"/>
              </a:rPr>
            </a:br>
            <a:r>
              <a:rPr lang="fr-FR" sz="1000" b="1" dirty="0">
                <a:solidFill>
                  <a:srgbClr val="000000"/>
                </a:solidFill>
                <a:effectLst/>
                <a:ea typeface="Calibri" panose="020F0502020204030204" pitchFamily="34" charset="0"/>
                <a:cs typeface="Aptos" panose="020B0004020202020204" pitchFamily="34" charset="0"/>
              </a:rPr>
              <a:t>Ferme Pierrevelcin-Basler :</a:t>
            </a:r>
            <a:endParaRPr lang="fr-FR" sz="1000" dirty="0">
              <a:effectLst/>
              <a:ea typeface="Calibri" panose="020F0502020204030204" pitchFamily="34" charset="0"/>
              <a:cs typeface="Aptos" panose="020B0004020202020204" pitchFamily="34" charset="0"/>
            </a:endParaRPr>
          </a:p>
          <a:p>
            <a:pPr>
              <a:lnSpc>
                <a:spcPts val="1205"/>
              </a:lnSpc>
              <a:spcBef>
                <a:spcPts val="500"/>
              </a:spcBef>
              <a:buNone/>
            </a:pPr>
            <a:r>
              <a:rPr lang="fr-FR" sz="1000" dirty="0">
                <a:solidFill>
                  <a:srgbClr val="000000"/>
                </a:solidFill>
                <a:effectLst/>
                <a:ea typeface="Calibri" panose="020F0502020204030204" pitchFamily="34" charset="0"/>
                <a:cs typeface="Aptos" panose="020B0004020202020204" pitchFamily="34" charset="0"/>
              </a:rPr>
              <a:t>Visite de la ferme et traite en direct à 16h30. </a:t>
            </a:r>
            <a:br>
              <a:rPr lang="fr-FR" sz="1000" dirty="0">
                <a:ea typeface="Calibri" panose="020F0502020204030204" pitchFamily="34" charset="0"/>
                <a:cs typeface="Aptos" panose="020B0004020202020204" pitchFamily="34" charset="0"/>
              </a:rPr>
            </a:br>
            <a:r>
              <a:rPr lang="fr-FR" sz="1000" dirty="0">
                <a:solidFill>
                  <a:srgbClr val="4E391F"/>
                </a:solidFill>
                <a:effectLst/>
                <a:ea typeface="Calibri" panose="020F0502020204030204" pitchFamily="34" charset="0"/>
                <a:cs typeface="Aptos" panose="020B0004020202020204" pitchFamily="34" charset="0"/>
              </a:rPr>
              <a:t>Petit marché.</a:t>
            </a:r>
            <a:endParaRPr lang="fr-FR" sz="1000" dirty="0">
              <a:effectLst/>
              <a:ea typeface="Calibri" panose="020F0502020204030204" pitchFamily="34" charset="0"/>
              <a:cs typeface="Aptos" panose="020B0004020202020204" pitchFamily="34" charset="0"/>
            </a:endParaRPr>
          </a:p>
          <a:p>
            <a:pPr>
              <a:buNone/>
            </a:pPr>
            <a:r>
              <a:rPr lang="fr-FR" sz="1000" dirty="0">
                <a:solidFill>
                  <a:srgbClr val="4E391F"/>
                </a:solidFill>
                <a:effectLst/>
                <a:ea typeface="Calibri" panose="020F0502020204030204" pitchFamily="34" charset="0"/>
                <a:cs typeface="Aptos" panose="020B0004020202020204" pitchFamily="34" charset="0"/>
              </a:rPr>
              <a:t>Crêpes par l’association Lapoutroie – Lannilis.</a:t>
            </a:r>
            <a:endParaRPr lang="fr-FR" sz="1000" dirty="0">
              <a:solidFill>
                <a:srgbClr val="000000"/>
              </a:solidFill>
              <a:effectLst/>
              <a:ea typeface="Calibri" panose="020F0502020204030204" pitchFamily="34" charset="0"/>
              <a:cs typeface="Aptos" panose="020B0004020202020204" pitchFamily="34" charset="0"/>
            </a:endParaRPr>
          </a:p>
          <a:p>
            <a:pPr>
              <a:lnSpc>
                <a:spcPts val="1205"/>
              </a:lnSpc>
              <a:spcBef>
                <a:spcPts val="500"/>
              </a:spcBef>
              <a:buNone/>
            </a:pPr>
            <a:r>
              <a:rPr lang="fr-FR" sz="1000" dirty="0">
                <a:solidFill>
                  <a:srgbClr val="4E391F"/>
                </a:solidFill>
                <a:effectLst/>
                <a:ea typeface="Calibri" panose="020F0502020204030204" pitchFamily="34" charset="0"/>
                <a:cs typeface="Aptos" panose="020B0004020202020204" pitchFamily="34" charset="0"/>
              </a:rPr>
              <a:t> </a:t>
            </a:r>
            <a:endParaRPr lang="fr-FR" sz="1000" dirty="0">
              <a:effectLst/>
              <a:ea typeface="Calibri" panose="020F0502020204030204" pitchFamily="34" charset="0"/>
              <a:cs typeface="Aptos" panose="020B0004020202020204" pitchFamily="34" charset="0"/>
            </a:endParaRPr>
          </a:p>
          <a:p>
            <a:pPr>
              <a:buNone/>
            </a:pPr>
            <a:r>
              <a:rPr lang="fr-FR" sz="1000" b="1" dirty="0">
                <a:solidFill>
                  <a:srgbClr val="000000"/>
                </a:solidFill>
                <a:effectLst/>
                <a:ea typeface="Calibri" panose="020F0502020204030204" pitchFamily="34" charset="0"/>
                <a:cs typeface="Aptos" panose="020B0004020202020204" pitchFamily="34" charset="0"/>
              </a:rPr>
              <a:t>Maison </a:t>
            </a:r>
            <a:r>
              <a:rPr lang="fr-FR" sz="1000" b="1" dirty="0" err="1">
                <a:solidFill>
                  <a:srgbClr val="000000"/>
                </a:solidFill>
                <a:effectLst/>
                <a:ea typeface="Calibri" panose="020F0502020204030204" pitchFamily="34" charset="0"/>
                <a:cs typeface="Aptos" panose="020B0004020202020204" pitchFamily="34" charset="0"/>
              </a:rPr>
              <a:t>Dodin</a:t>
            </a:r>
            <a:r>
              <a:rPr lang="fr-FR" sz="1000" b="1" dirty="0">
                <a:solidFill>
                  <a:srgbClr val="000000"/>
                </a:solidFill>
                <a:effectLst/>
                <a:ea typeface="Calibri" panose="020F0502020204030204" pitchFamily="34" charset="0"/>
                <a:cs typeface="Aptos" panose="020B0004020202020204" pitchFamily="34" charset="0"/>
              </a:rPr>
              <a:t> :</a:t>
            </a:r>
            <a:r>
              <a:rPr lang="fr-FR" sz="1000" b="1" dirty="0">
                <a:solidFill>
                  <a:srgbClr val="4E391F"/>
                </a:solidFill>
                <a:effectLst/>
                <a:ea typeface="Calibri" panose="020F0502020204030204" pitchFamily="34" charset="0"/>
                <a:cs typeface="Aptos" panose="020B0004020202020204" pitchFamily="34" charset="0"/>
              </a:rPr>
              <a:t> </a:t>
            </a:r>
            <a:endParaRPr lang="fr-FR" sz="1000" dirty="0">
              <a:solidFill>
                <a:srgbClr val="000000"/>
              </a:solidFill>
              <a:effectLst/>
              <a:ea typeface="Calibri" panose="020F0502020204030204" pitchFamily="34" charset="0"/>
              <a:cs typeface="Aptos" panose="020B0004020202020204" pitchFamily="34" charset="0"/>
            </a:endParaRPr>
          </a:p>
          <a:p>
            <a:pPr>
              <a:lnSpc>
                <a:spcPts val="1205"/>
              </a:lnSpc>
              <a:spcBef>
                <a:spcPts val="500"/>
              </a:spcBef>
              <a:buNone/>
            </a:pPr>
            <a:r>
              <a:rPr lang="fr-FR" sz="1000" dirty="0">
                <a:solidFill>
                  <a:srgbClr val="4E391F"/>
                </a:solidFill>
                <a:effectLst/>
                <a:ea typeface="Calibri" panose="020F0502020204030204" pitchFamily="34" charset="0"/>
                <a:cs typeface="Aptos" panose="020B0004020202020204" pitchFamily="34" charset="0"/>
              </a:rPr>
              <a:t>Showroom sur l’affinage à l’ancienne du munster. </a:t>
            </a:r>
            <a:br>
              <a:rPr lang="fr-FR" sz="1000" dirty="0">
                <a:solidFill>
                  <a:srgbClr val="000000"/>
                </a:solidFill>
                <a:ea typeface="Calibri" panose="020F0502020204030204" pitchFamily="34" charset="0"/>
                <a:cs typeface="Aptos" panose="020B0004020202020204" pitchFamily="34" charset="0"/>
              </a:rPr>
            </a:br>
            <a:r>
              <a:rPr lang="fr-FR" sz="1000" dirty="0">
                <a:solidFill>
                  <a:srgbClr val="000000"/>
                </a:solidFill>
                <a:effectLst/>
                <a:ea typeface="Calibri" panose="020F0502020204030204" pitchFamily="34" charset="0"/>
                <a:cs typeface="Aptos" panose="020B0004020202020204" pitchFamily="34" charset="0"/>
              </a:rPr>
              <a:t>Restauration à 12h : </a:t>
            </a:r>
            <a:r>
              <a:rPr lang="fr-FR" sz="1000" dirty="0" err="1">
                <a:solidFill>
                  <a:srgbClr val="000000"/>
                </a:solidFill>
                <a:effectLst/>
                <a:ea typeface="Calibri" panose="020F0502020204030204" pitchFamily="34" charset="0"/>
                <a:cs typeface="Aptos" panose="020B0004020202020204" pitchFamily="34" charset="0"/>
              </a:rPr>
              <a:t>Munstiflette</a:t>
            </a:r>
            <a:r>
              <a:rPr lang="fr-FR" sz="1000" dirty="0">
                <a:solidFill>
                  <a:srgbClr val="000000"/>
                </a:solidFill>
                <a:effectLst/>
                <a:ea typeface="Calibri" panose="020F0502020204030204" pitchFamily="34" charset="0"/>
                <a:cs typeface="Aptos" panose="020B0004020202020204" pitchFamily="34" charset="0"/>
              </a:rPr>
              <a:t> </a:t>
            </a:r>
            <a:r>
              <a:rPr lang="fr-FR" sz="1000" dirty="0" err="1">
                <a:solidFill>
                  <a:srgbClr val="000000"/>
                </a:solidFill>
                <a:effectLst/>
                <a:ea typeface="Calibri" panose="020F0502020204030204" pitchFamily="34" charset="0"/>
                <a:cs typeface="Aptos" panose="020B0004020202020204" pitchFamily="34" charset="0"/>
              </a:rPr>
              <a:t>Dodin</a:t>
            </a:r>
            <a:r>
              <a:rPr lang="fr-FR" sz="1000" dirty="0">
                <a:solidFill>
                  <a:srgbClr val="000000"/>
                </a:solidFill>
                <a:effectLst/>
                <a:ea typeface="Calibri" panose="020F0502020204030204" pitchFamily="34" charset="0"/>
                <a:cs typeface="Aptos" panose="020B0004020202020204" pitchFamily="34" charset="0"/>
              </a:rPr>
              <a:t> </a:t>
            </a:r>
            <a:br>
              <a:rPr lang="fr-FR" sz="1000" dirty="0">
                <a:solidFill>
                  <a:srgbClr val="000000"/>
                </a:solidFill>
                <a:effectLst/>
                <a:ea typeface="Calibri" panose="020F0502020204030204" pitchFamily="34" charset="0"/>
                <a:cs typeface="Aptos" panose="020B0004020202020204" pitchFamily="34" charset="0"/>
              </a:rPr>
            </a:br>
            <a:r>
              <a:rPr lang="fr-FR" sz="1000" dirty="0">
                <a:solidFill>
                  <a:srgbClr val="000000"/>
                </a:solidFill>
                <a:effectLst/>
                <a:ea typeface="Calibri" panose="020F0502020204030204" pitchFamily="34" charset="0"/>
                <a:cs typeface="Aptos" panose="020B0004020202020204" pitchFamily="34" charset="0"/>
              </a:rPr>
              <a:t>et spécialités du terroir au munster .</a:t>
            </a:r>
            <a:br>
              <a:rPr lang="fr-FR" sz="1000" dirty="0">
                <a:ea typeface="Calibri" panose="020F0502020204030204" pitchFamily="34" charset="0"/>
                <a:cs typeface="Aptos" panose="020B0004020202020204" pitchFamily="34" charset="0"/>
              </a:rPr>
            </a:br>
            <a:r>
              <a:rPr lang="fr-FR" sz="1000" dirty="0">
                <a:solidFill>
                  <a:srgbClr val="4E391F"/>
                </a:solidFill>
                <a:effectLst/>
                <a:ea typeface="Calibri" panose="020F0502020204030204" pitchFamily="34" charset="0"/>
                <a:cs typeface="Aptos" panose="020B0004020202020204" pitchFamily="34" charset="0"/>
              </a:rPr>
              <a:t>Petit marché.   Ambiance musicale. </a:t>
            </a:r>
            <a:endParaRPr lang="fr-FR" sz="1000" dirty="0">
              <a:effectLst/>
              <a:ea typeface="Calibri" panose="020F0502020204030204" pitchFamily="34" charset="0"/>
              <a:cs typeface="Aptos" panose="020B0004020202020204" pitchFamily="34" charset="0"/>
            </a:endParaRPr>
          </a:p>
          <a:p>
            <a:pPr>
              <a:buNone/>
            </a:pPr>
            <a:r>
              <a:rPr lang="fr-FR" sz="1000" dirty="0">
                <a:solidFill>
                  <a:srgbClr val="000000"/>
                </a:solidFill>
                <a:effectLst/>
                <a:ea typeface="Calibri" panose="020F0502020204030204" pitchFamily="34" charset="0"/>
                <a:cs typeface="Aptos" panose="020B0004020202020204" pitchFamily="34" charset="0"/>
              </a:rPr>
              <a:t> </a:t>
            </a:r>
          </a:p>
        </p:txBody>
      </p:sp>
      <p:sp>
        <p:nvSpPr>
          <p:cNvPr id="16" name="ZoneTexte 15">
            <a:extLst>
              <a:ext uri="{FF2B5EF4-FFF2-40B4-BE49-F238E27FC236}">
                <a16:creationId xmlns:a16="http://schemas.microsoft.com/office/drawing/2014/main" id="{4C751E0E-740F-FA03-FD1C-ED6D269D03F0}"/>
              </a:ext>
            </a:extLst>
          </p:cNvPr>
          <p:cNvSpPr txBox="1"/>
          <p:nvPr/>
        </p:nvSpPr>
        <p:spPr>
          <a:xfrm>
            <a:off x="3945149" y="6863512"/>
            <a:ext cx="2274062" cy="772006"/>
          </a:xfrm>
          <a:prstGeom prst="rect">
            <a:avLst/>
          </a:prstGeom>
          <a:noFill/>
        </p:spPr>
        <p:txBody>
          <a:bodyPr wrap="square">
            <a:spAutoFit/>
          </a:bodyPr>
          <a:lstStyle/>
          <a:p>
            <a:pPr>
              <a:buNone/>
            </a:pPr>
            <a:r>
              <a:rPr lang="fr-FR" sz="1000" b="1" dirty="0">
                <a:solidFill>
                  <a:srgbClr val="000000"/>
                </a:solidFill>
                <a:effectLst/>
                <a:ea typeface="Calibri" panose="020F0502020204030204" pitchFamily="34" charset="0"/>
                <a:cs typeface="Aptos" panose="020B0004020202020204" pitchFamily="34" charset="0"/>
              </a:rPr>
              <a:t>Brasserie du Pays Welche :</a:t>
            </a:r>
            <a:endParaRPr lang="fr-FR" sz="1000" dirty="0">
              <a:solidFill>
                <a:srgbClr val="000000"/>
              </a:solidFill>
              <a:effectLst/>
              <a:ea typeface="Calibri" panose="020F0502020204030204" pitchFamily="34" charset="0"/>
              <a:cs typeface="Aptos" panose="020B0004020202020204" pitchFamily="34" charset="0"/>
            </a:endParaRPr>
          </a:p>
          <a:p>
            <a:pPr>
              <a:lnSpc>
                <a:spcPts val="1205"/>
              </a:lnSpc>
              <a:spcBef>
                <a:spcPts val="500"/>
              </a:spcBef>
              <a:buNone/>
            </a:pPr>
            <a:r>
              <a:rPr lang="fr-FR" sz="1000" dirty="0">
                <a:solidFill>
                  <a:srgbClr val="4E391F"/>
                </a:solidFill>
                <a:effectLst/>
                <a:ea typeface="Calibri" panose="020F0502020204030204" pitchFamily="34" charset="0"/>
                <a:cs typeface="Aptos" panose="020B0004020202020204" pitchFamily="34" charset="0"/>
              </a:rPr>
              <a:t>Visite guidée à 10h, 14h30 et 16h.</a:t>
            </a:r>
            <a:endParaRPr lang="fr-FR" sz="1000" dirty="0">
              <a:effectLst/>
              <a:ea typeface="Calibri" panose="020F0502020204030204" pitchFamily="34" charset="0"/>
              <a:cs typeface="Aptos" panose="020B0004020202020204" pitchFamily="34" charset="0"/>
            </a:endParaRPr>
          </a:p>
          <a:p>
            <a:pPr>
              <a:buNone/>
            </a:pPr>
            <a:r>
              <a:rPr lang="fr-FR" sz="1000" dirty="0">
                <a:effectLst/>
                <a:ea typeface="Calibri" panose="020F0502020204030204" pitchFamily="34" charset="0"/>
              </a:rPr>
              <a:t> </a:t>
            </a:r>
            <a:r>
              <a:rPr lang="fr-FR" sz="1000" dirty="0">
                <a:solidFill>
                  <a:srgbClr val="4E391F"/>
                </a:solidFill>
                <a:effectLst/>
                <a:ea typeface="Calibri" panose="020F0502020204030204" pitchFamily="34" charset="0"/>
                <a:cs typeface="Aptos" panose="020B0004020202020204" pitchFamily="34" charset="0"/>
              </a:rPr>
              <a:t>Dégustation commentée à 11h.</a:t>
            </a:r>
            <a:br>
              <a:rPr lang="fr-FR" sz="1000" dirty="0">
                <a:solidFill>
                  <a:srgbClr val="000000"/>
                </a:solidFill>
                <a:ea typeface="Calibri" panose="020F0502020204030204" pitchFamily="34" charset="0"/>
                <a:cs typeface="Aptos" panose="020B0004020202020204" pitchFamily="34" charset="0"/>
              </a:rPr>
            </a:br>
            <a:r>
              <a:rPr lang="fr-FR" sz="1000" dirty="0" err="1">
                <a:solidFill>
                  <a:srgbClr val="4E391F"/>
                </a:solidFill>
                <a:effectLst/>
                <a:ea typeface="Calibri" panose="020F0502020204030204" pitchFamily="34" charset="0"/>
                <a:cs typeface="Aptos" panose="020B0004020202020204" pitchFamily="34" charset="0"/>
              </a:rPr>
              <a:t>Biergarten</a:t>
            </a:r>
            <a:r>
              <a:rPr lang="fr-FR" sz="1000" dirty="0">
                <a:solidFill>
                  <a:srgbClr val="4E391F"/>
                </a:solidFill>
                <a:effectLst/>
                <a:ea typeface="Calibri" panose="020F0502020204030204" pitchFamily="34" charset="0"/>
                <a:cs typeface="Aptos" panose="020B0004020202020204" pitchFamily="34" charset="0"/>
              </a:rPr>
              <a:t> &amp; dégustation de fromage.</a:t>
            </a:r>
            <a:endParaRPr lang="fr-FR" sz="1000" dirty="0">
              <a:effectLst/>
              <a:ea typeface="Calibri" panose="020F0502020204030204" pitchFamily="34" charset="0"/>
              <a:cs typeface="Aptos" panose="020B0004020202020204" pitchFamily="34" charset="0"/>
            </a:endParaRPr>
          </a:p>
        </p:txBody>
      </p:sp>
      <p:sp>
        <p:nvSpPr>
          <p:cNvPr id="18" name="ZoneTexte 17">
            <a:extLst>
              <a:ext uri="{FF2B5EF4-FFF2-40B4-BE49-F238E27FC236}">
                <a16:creationId xmlns:a16="http://schemas.microsoft.com/office/drawing/2014/main" id="{68774B96-DFE9-A913-118A-2D3D595E3C43}"/>
              </a:ext>
            </a:extLst>
          </p:cNvPr>
          <p:cNvSpPr txBox="1"/>
          <p:nvPr/>
        </p:nvSpPr>
        <p:spPr>
          <a:xfrm>
            <a:off x="3945149" y="7666429"/>
            <a:ext cx="2349121" cy="1297791"/>
          </a:xfrm>
          <a:prstGeom prst="rect">
            <a:avLst/>
          </a:prstGeom>
          <a:noFill/>
        </p:spPr>
        <p:txBody>
          <a:bodyPr wrap="square">
            <a:spAutoFit/>
          </a:bodyPr>
          <a:lstStyle/>
          <a:p>
            <a:pPr>
              <a:lnSpc>
                <a:spcPts val="1205"/>
              </a:lnSpc>
              <a:spcBef>
                <a:spcPts val="500"/>
              </a:spcBef>
              <a:buNone/>
            </a:pPr>
            <a:r>
              <a:rPr lang="fr-FR" sz="1000" b="1" dirty="0">
                <a:solidFill>
                  <a:srgbClr val="4E391F"/>
                </a:solidFill>
                <a:effectLst/>
                <a:ea typeface="Calibri" panose="020F0502020204030204" pitchFamily="34" charset="0"/>
                <a:cs typeface="Aptos" panose="020B0004020202020204" pitchFamily="34" charset="0"/>
              </a:rPr>
              <a:t>Fromagerie </a:t>
            </a:r>
            <a:r>
              <a:rPr lang="fr-FR" sz="1000" b="1" dirty="0" err="1">
                <a:solidFill>
                  <a:srgbClr val="4E391F"/>
                </a:solidFill>
                <a:effectLst/>
                <a:ea typeface="Calibri" panose="020F0502020204030204" pitchFamily="34" charset="0"/>
                <a:cs typeface="Aptos" panose="020B0004020202020204" pitchFamily="34" charset="0"/>
              </a:rPr>
              <a:t>Haxaire</a:t>
            </a:r>
            <a:r>
              <a:rPr lang="fr-FR" sz="1000" b="1" dirty="0">
                <a:solidFill>
                  <a:srgbClr val="4E391F"/>
                </a:solidFill>
                <a:effectLst/>
                <a:ea typeface="Calibri" panose="020F0502020204030204" pitchFamily="34" charset="0"/>
                <a:cs typeface="Aptos" panose="020B0004020202020204" pitchFamily="34" charset="0"/>
              </a:rPr>
              <a:t> :</a:t>
            </a:r>
            <a:endParaRPr lang="fr-FR" sz="1000" dirty="0">
              <a:effectLst/>
              <a:ea typeface="Calibri" panose="020F0502020204030204" pitchFamily="34" charset="0"/>
              <a:cs typeface="Aptos" panose="020B0004020202020204" pitchFamily="34" charset="0"/>
            </a:endParaRPr>
          </a:p>
          <a:p>
            <a:pPr>
              <a:lnSpc>
                <a:spcPts val="1205"/>
              </a:lnSpc>
              <a:spcBef>
                <a:spcPts val="500"/>
              </a:spcBef>
              <a:buNone/>
            </a:pPr>
            <a:r>
              <a:rPr lang="fr-FR" sz="1000" dirty="0">
                <a:solidFill>
                  <a:srgbClr val="4E391F"/>
                </a:solidFill>
                <a:effectLst/>
                <a:ea typeface="Calibri" panose="020F0502020204030204" pitchFamily="34" charset="0"/>
                <a:cs typeface="Aptos" panose="020B0004020202020204" pitchFamily="34" charset="0"/>
              </a:rPr>
              <a:t>Visite guidée et dégustation. </a:t>
            </a:r>
            <a:endParaRPr lang="fr-FR" sz="1000" dirty="0">
              <a:effectLst/>
              <a:ea typeface="Calibri" panose="020F0502020204030204" pitchFamily="34" charset="0"/>
              <a:cs typeface="Aptos" panose="020B0004020202020204" pitchFamily="34" charset="0"/>
            </a:endParaRPr>
          </a:p>
          <a:p>
            <a:pPr>
              <a:lnSpc>
                <a:spcPts val="1205"/>
              </a:lnSpc>
              <a:spcBef>
                <a:spcPts val="500"/>
              </a:spcBef>
              <a:buNone/>
            </a:pPr>
            <a:r>
              <a:rPr lang="fr-FR" sz="1000" dirty="0">
                <a:solidFill>
                  <a:srgbClr val="000000"/>
                </a:solidFill>
                <a:effectLst/>
                <a:ea typeface="Calibri" panose="020F0502020204030204" pitchFamily="34" charset="0"/>
                <a:cs typeface="Aptos" panose="020B0004020202020204" pitchFamily="34" charset="0"/>
              </a:rPr>
              <a:t>Fabrication à l’ancienne de munster à 10h30, 13h30, 15h30 .</a:t>
            </a:r>
            <a:endParaRPr lang="fr-FR" sz="1000" dirty="0">
              <a:effectLst/>
              <a:ea typeface="Calibri" panose="020F0502020204030204" pitchFamily="34" charset="0"/>
              <a:cs typeface="Aptos" panose="020B0004020202020204" pitchFamily="34" charset="0"/>
            </a:endParaRPr>
          </a:p>
          <a:p>
            <a:pPr>
              <a:buNone/>
            </a:pPr>
            <a:r>
              <a:rPr lang="fr-FR" sz="1000" dirty="0">
                <a:solidFill>
                  <a:srgbClr val="4E391F"/>
                </a:solidFill>
                <a:effectLst/>
                <a:ea typeface="Calibri" panose="020F0502020204030204" pitchFamily="34" charset="0"/>
              </a:rPr>
              <a:t>Structure gonflable pour enfants. Munster à partager chaud, planchette du pays Welche. </a:t>
            </a:r>
            <a:r>
              <a:rPr lang="fr-FR" sz="1000" dirty="0" err="1">
                <a:solidFill>
                  <a:srgbClr val="4E391F"/>
                </a:solidFill>
                <a:effectLst/>
                <a:ea typeface="Calibri" panose="020F0502020204030204" pitchFamily="34" charset="0"/>
              </a:rPr>
              <a:t>Tchics</a:t>
            </a:r>
            <a:r>
              <a:rPr lang="fr-FR" sz="1000" dirty="0">
                <a:solidFill>
                  <a:srgbClr val="4E391F"/>
                </a:solidFill>
                <a:effectLst/>
                <a:ea typeface="Calibri" panose="020F0502020204030204" pitchFamily="34" charset="0"/>
              </a:rPr>
              <a:t> sucrés.</a:t>
            </a:r>
            <a:endParaRPr lang="fr-FR" sz="1000" dirty="0"/>
          </a:p>
        </p:txBody>
      </p:sp>
      <p:sp>
        <p:nvSpPr>
          <p:cNvPr id="19" name="ZoneTexte 18">
            <a:extLst>
              <a:ext uri="{FF2B5EF4-FFF2-40B4-BE49-F238E27FC236}">
                <a16:creationId xmlns:a16="http://schemas.microsoft.com/office/drawing/2014/main" id="{C2B6F021-3BE7-5E2E-A937-F4D3EB4740D2}"/>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associative</a:t>
            </a:r>
          </a:p>
        </p:txBody>
      </p:sp>
      <p:sp>
        <p:nvSpPr>
          <p:cNvPr id="20" name="ZoneTexte 19">
            <a:extLst>
              <a:ext uri="{FF2B5EF4-FFF2-40B4-BE49-F238E27FC236}">
                <a16:creationId xmlns:a16="http://schemas.microsoft.com/office/drawing/2014/main" id="{818AB3AE-CD67-B1CC-D0B1-44AF154C026F}"/>
              </a:ext>
            </a:extLst>
          </p:cNvPr>
          <p:cNvSpPr txBox="1"/>
          <p:nvPr/>
        </p:nvSpPr>
        <p:spPr>
          <a:xfrm>
            <a:off x="594654" y="334768"/>
            <a:ext cx="5709057" cy="307777"/>
          </a:xfrm>
          <a:prstGeom prst="rect">
            <a:avLst/>
          </a:prstGeom>
          <a:noFill/>
        </p:spPr>
        <p:txBody>
          <a:bodyPr wrap="square" rtlCol="0">
            <a:spAutoFit/>
          </a:bodyPr>
          <a:lstStyle/>
          <a:p>
            <a:r>
              <a:rPr lang="fr-FR" sz="1400" b="1" dirty="0"/>
              <a:t>Le Munster en fête !</a:t>
            </a:r>
          </a:p>
        </p:txBody>
      </p:sp>
    </p:spTree>
    <p:extLst>
      <p:ext uri="{BB962C8B-B14F-4D97-AF65-F5344CB8AC3E}">
        <p14:creationId xmlns:p14="http://schemas.microsoft.com/office/powerpoint/2010/main" val="2604957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4958725-5FF7-1401-D88A-D49895A9FF9C}"/>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5A41E179-F7D3-CE7A-7607-02A473E0BA50}"/>
              </a:ext>
            </a:extLst>
          </p:cNvPr>
          <p:cNvSpPr>
            <a:spLocks noGrp="1"/>
          </p:cNvSpPr>
          <p:nvPr>
            <p:ph type="sldNum" sz="quarter" idx="12"/>
          </p:nvPr>
        </p:nvSpPr>
        <p:spPr/>
        <p:txBody>
          <a:bodyPr/>
          <a:lstStyle/>
          <a:p>
            <a:fld id="{BE9B5FA4-89F7-4BC1-B6B1-D5529FDE714B}" type="slidenum">
              <a:rPr lang="fr-FR" smtClean="0"/>
              <a:t>19</a:t>
            </a:fld>
            <a:endParaRPr lang="fr-FR"/>
          </a:p>
        </p:txBody>
      </p:sp>
      <p:pic>
        <p:nvPicPr>
          <p:cNvPr id="5" name="Image 4">
            <a:extLst>
              <a:ext uri="{FF2B5EF4-FFF2-40B4-BE49-F238E27FC236}">
                <a16:creationId xmlns:a16="http://schemas.microsoft.com/office/drawing/2014/main" id="{37FFC392-1E86-227E-7290-EBDF9A136B2F}"/>
              </a:ext>
            </a:extLst>
          </p:cNvPr>
          <p:cNvPicPr>
            <a:picLocks noChangeAspect="1"/>
          </p:cNvPicPr>
          <p:nvPr/>
        </p:nvPicPr>
        <p:blipFill>
          <a:blip r:embed="rId2"/>
          <a:srcRect l="18487" t="13969" r="67362" b="17670"/>
          <a:stretch>
            <a:fillRect/>
          </a:stretch>
        </p:blipFill>
        <p:spPr>
          <a:xfrm>
            <a:off x="726777" y="982896"/>
            <a:ext cx="1757184" cy="2407242"/>
          </a:xfrm>
          <a:prstGeom prst="rect">
            <a:avLst/>
          </a:prstGeom>
        </p:spPr>
      </p:pic>
      <p:sp>
        <p:nvSpPr>
          <p:cNvPr id="4" name="ZoneTexte 3">
            <a:extLst>
              <a:ext uri="{FF2B5EF4-FFF2-40B4-BE49-F238E27FC236}">
                <a16:creationId xmlns:a16="http://schemas.microsoft.com/office/drawing/2014/main" id="{1B3601A9-ADD4-5B29-DF62-AF91E1F02F78}"/>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associative</a:t>
            </a:r>
          </a:p>
        </p:txBody>
      </p:sp>
      <p:sp>
        <p:nvSpPr>
          <p:cNvPr id="6" name="ZoneTexte 5">
            <a:extLst>
              <a:ext uri="{FF2B5EF4-FFF2-40B4-BE49-F238E27FC236}">
                <a16:creationId xmlns:a16="http://schemas.microsoft.com/office/drawing/2014/main" id="{D833882E-D8E4-3048-4A49-297F53C500A2}"/>
              </a:ext>
            </a:extLst>
          </p:cNvPr>
          <p:cNvSpPr txBox="1"/>
          <p:nvPr/>
        </p:nvSpPr>
        <p:spPr>
          <a:xfrm>
            <a:off x="641168" y="540526"/>
            <a:ext cx="5709057" cy="307777"/>
          </a:xfrm>
          <a:prstGeom prst="rect">
            <a:avLst/>
          </a:prstGeom>
          <a:noFill/>
        </p:spPr>
        <p:txBody>
          <a:bodyPr wrap="square" rtlCol="0">
            <a:spAutoFit/>
          </a:bodyPr>
          <a:lstStyle/>
          <a:p>
            <a:r>
              <a:rPr lang="fr-FR" sz="1400" b="1" dirty="0"/>
              <a:t>5</a:t>
            </a:r>
            <a:r>
              <a:rPr lang="fr-FR" sz="1400" b="1" baseline="30000" dirty="0"/>
              <a:t>ème</a:t>
            </a:r>
            <a:r>
              <a:rPr lang="fr-FR" sz="1400" b="1" dirty="0"/>
              <a:t> édition : Au fil des 50 ans</a:t>
            </a:r>
          </a:p>
        </p:txBody>
      </p:sp>
      <p:grpSp>
        <p:nvGrpSpPr>
          <p:cNvPr id="7" name="Groupe 6">
            <a:extLst>
              <a:ext uri="{FF2B5EF4-FFF2-40B4-BE49-F238E27FC236}">
                <a16:creationId xmlns:a16="http://schemas.microsoft.com/office/drawing/2014/main" id="{76673F94-FC26-1A07-C1C4-39700553C618}"/>
              </a:ext>
            </a:extLst>
          </p:cNvPr>
          <p:cNvGrpSpPr/>
          <p:nvPr/>
        </p:nvGrpSpPr>
        <p:grpSpPr>
          <a:xfrm>
            <a:off x="541349" y="3612166"/>
            <a:ext cx="5775302" cy="5463434"/>
            <a:chOff x="541349" y="458353"/>
            <a:chExt cx="5775302" cy="5463434"/>
          </a:xfrm>
        </p:grpSpPr>
        <p:sp>
          <p:nvSpPr>
            <p:cNvPr id="8" name="ZoneTexte 7">
              <a:extLst>
                <a:ext uri="{FF2B5EF4-FFF2-40B4-BE49-F238E27FC236}">
                  <a16:creationId xmlns:a16="http://schemas.microsoft.com/office/drawing/2014/main" id="{9485346C-D4B8-0EF7-320E-420B595AFBC9}"/>
                </a:ext>
              </a:extLst>
            </p:cNvPr>
            <p:cNvSpPr txBox="1"/>
            <p:nvPr/>
          </p:nvSpPr>
          <p:spPr>
            <a:xfrm>
              <a:off x="903178" y="458353"/>
              <a:ext cx="5413473" cy="523220"/>
            </a:xfrm>
            <a:prstGeom prst="rect">
              <a:avLst/>
            </a:prstGeom>
            <a:noFill/>
          </p:spPr>
          <p:txBody>
            <a:bodyPr wrap="square" rtlCol="0">
              <a:spAutoFit/>
            </a:bodyPr>
            <a:lstStyle/>
            <a:p>
              <a:r>
                <a:rPr lang="fr-FR" sz="1400" b="1" dirty="0"/>
                <a:t>Terre et sentiers : un nouveau lieu dédié au bien-être et à la nature à Lapoutroie</a:t>
              </a:r>
            </a:p>
          </p:txBody>
        </p:sp>
        <p:sp>
          <p:nvSpPr>
            <p:cNvPr id="9" name="ZoneTexte 8">
              <a:extLst>
                <a:ext uri="{FF2B5EF4-FFF2-40B4-BE49-F238E27FC236}">
                  <a16:creationId xmlns:a16="http://schemas.microsoft.com/office/drawing/2014/main" id="{2152EB6F-1BC6-8EC0-DF4D-8AE8E8999AD4}"/>
                </a:ext>
              </a:extLst>
            </p:cNvPr>
            <p:cNvSpPr txBox="1"/>
            <p:nvPr/>
          </p:nvSpPr>
          <p:spPr>
            <a:xfrm>
              <a:off x="541349" y="544101"/>
              <a:ext cx="388480" cy="369332"/>
            </a:xfrm>
            <a:prstGeom prst="rect">
              <a:avLst/>
            </a:prstGeom>
            <a:noFill/>
          </p:spPr>
          <p:txBody>
            <a:bodyPr wrap="square">
              <a:spAutoFit/>
            </a:bodyPr>
            <a:lstStyle/>
            <a:p>
              <a:r>
                <a:rPr lang="fr-FR" sz="1800" b="1" dirty="0">
                  <a:effectLst/>
                  <a:latin typeface="Segoe UI Emoji" panose="020B0502040204020203" pitchFamily="34" charset="0"/>
                  <a:ea typeface="Aptos" panose="020B0004020202020204" pitchFamily="34" charset="0"/>
                  <a:cs typeface="Segoe UI Emoji" panose="020B0502040204020203" pitchFamily="34" charset="0"/>
                </a:rPr>
                <a:t>🌿</a:t>
              </a:r>
              <a:endParaRPr lang="fr-FR" dirty="0"/>
            </a:p>
          </p:txBody>
        </p:sp>
        <p:sp>
          <p:nvSpPr>
            <p:cNvPr id="10" name="ZoneTexte 9">
              <a:extLst>
                <a:ext uri="{FF2B5EF4-FFF2-40B4-BE49-F238E27FC236}">
                  <a16:creationId xmlns:a16="http://schemas.microsoft.com/office/drawing/2014/main" id="{96B70886-0BBE-0984-7E15-2B9605407CEA}"/>
                </a:ext>
              </a:extLst>
            </p:cNvPr>
            <p:cNvSpPr txBox="1"/>
            <p:nvPr/>
          </p:nvSpPr>
          <p:spPr>
            <a:xfrm>
              <a:off x="626896" y="1026897"/>
              <a:ext cx="5689755" cy="892424"/>
            </a:xfrm>
            <a:prstGeom prst="rect">
              <a:avLst/>
            </a:prstGeom>
            <a:noFill/>
          </p:spPr>
          <p:txBody>
            <a:bodyPr wrap="square">
              <a:spAutoFit/>
            </a:bodyPr>
            <a:lstStyle/>
            <a:p>
              <a:pPr algn="just">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Une nouvelle aventure voit le jour dans notre commune, alliant </a:t>
              </a:r>
              <a:r>
                <a:rPr lang="fr-FR" sz="1000" b="1" kern="100" dirty="0">
                  <a:effectLst/>
                  <a:ea typeface="Aptos" panose="020B0004020202020204" pitchFamily="34" charset="0"/>
                  <a:cs typeface="Times New Roman" panose="02020603050405020304" pitchFamily="18" charset="0"/>
                </a:rPr>
                <a:t>nature</a:t>
              </a:r>
              <a:r>
                <a:rPr lang="fr-FR" sz="1000" kern="100" dirty="0">
                  <a:effectLst/>
                  <a:ea typeface="Aptos" panose="020B0004020202020204" pitchFamily="34" charset="0"/>
                  <a:cs typeface="Times New Roman" panose="02020603050405020304" pitchFamily="18" charset="0"/>
                </a:rPr>
                <a:t>, </a:t>
              </a:r>
              <a:r>
                <a:rPr lang="fr-FR" sz="1000" b="1" kern="100" dirty="0">
                  <a:effectLst/>
                  <a:ea typeface="Aptos" panose="020B0004020202020204" pitchFamily="34" charset="0"/>
                  <a:cs typeface="Times New Roman" panose="02020603050405020304" pitchFamily="18" charset="0"/>
                </a:rPr>
                <a:t>bien-être</a:t>
              </a:r>
              <a:r>
                <a:rPr lang="fr-FR" sz="1000" kern="100" dirty="0">
                  <a:effectLst/>
                  <a:ea typeface="Aptos" panose="020B0004020202020204" pitchFamily="34" charset="0"/>
                  <a:cs typeface="Times New Roman" panose="02020603050405020304" pitchFamily="18" charset="0"/>
                </a:rPr>
                <a:t> et </a:t>
              </a:r>
              <a:r>
                <a:rPr lang="fr-FR" sz="1000" b="1" kern="100" dirty="0">
                  <a:effectLst/>
                  <a:ea typeface="Aptos" panose="020B0004020202020204" pitchFamily="34" charset="0"/>
                  <a:cs typeface="Times New Roman" panose="02020603050405020304" pitchFamily="18" charset="0"/>
                </a:rPr>
                <a:t>développement durable</a:t>
              </a:r>
              <a:r>
                <a:rPr lang="fr-FR" sz="1000" kern="100" dirty="0">
                  <a:effectLst/>
                  <a:ea typeface="Aptos" panose="020B0004020202020204" pitchFamily="34" charset="0"/>
                  <a:cs typeface="Times New Roman" panose="02020603050405020304" pitchFamily="18" charset="0"/>
                </a:rPr>
                <a:t>. </a:t>
              </a:r>
              <a:r>
                <a:rPr lang="fr-FR" sz="1000" b="1" kern="100" dirty="0">
                  <a:effectLst/>
                  <a:ea typeface="Aptos" panose="020B0004020202020204" pitchFamily="34" charset="0"/>
                  <a:cs typeface="Times New Roman" panose="02020603050405020304" pitchFamily="18" charset="0"/>
                </a:rPr>
                <a:t>Terre et Sentiers</a:t>
              </a:r>
              <a:r>
                <a:rPr lang="fr-FR" sz="1000" kern="100" dirty="0">
                  <a:effectLst/>
                  <a:ea typeface="Aptos" panose="020B0004020202020204" pitchFamily="34" charset="0"/>
                  <a:cs typeface="Times New Roman" panose="02020603050405020304" pitchFamily="18" charset="0"/>
                </a:rPr>
                <a:t>, créé par Gilles Lehmann, accompagnateur moyenne montagne et professeur de yoga, propose un éventail d’activités pour se reconnecter à soi-même et à l’environnement.</a:t>
              </a:r>
            </a:p>
            <a:p>
              <a:pPr algn="just">
                <a:lnSpc>
                  <a:spcPct val="115000"/>
                </a:lnSpc>
                <a:spcAft>
                  <a:spcPts val="800"/>
                </a:spcAft>
                <a:buNone/>
              </a:pPr>
              <a:r>
                <a:rPr lang="fr-FR" sz="1000" kern="100" dirty="0">
                  <a:effectLst/>
                  <a:ea typeface="Aptos" panose="020B0004020202020204" pitchFamily="34" charset="0"/>
                  <a:cs typeface="Times New Roman" panose="02020603050405020304" pitchFamily="18" charset="0"/>
                </a:rPr>
                <a:t>Les pratiques sont accessibles aux </a:t>
              </a:r>
              <a:r>
                <a:rPr lang="fr-FR" sz="1000" b="1" kern="100" dirty="0">
                  <a:effectLst/>
                  <a:ea typeface="Aptos" panose="020B0004020202020204" pitchFamily="34" charset="0"/>
                  <a:cs typeface="Times New Roman" panose="02020603050405020304" pitchFamily="18" charset="0"/>
                </a:rPr>
                <a:t>enfants</a:t>
              </a:r>
              <a:r>
                <a:rPr lang="fr-FR" sz="1000" kern="100" dirty="0">
                  <a:effectLst/>
                  <a:ea typeface="Aptos" panose="020B0004020202020204" pitchFamily="34" charset="0"/>
                  <a:cs typeface="Times New Roman" panose="02020603050405020304" pitchFamily="18" charset="0"/>
                </a:rPr>
                <a:t>, </a:t>
              </a:r>
              <a:r>
                <a:rPr lang="fr-FR" sz="1000" b="1" kern="100" dirty="0">
                  <a:effectLst/>
                  <a:ea typeface="Aptos" panose="020B0004020202020204" pitchFamily="34" charset="0"/>
                  <a:cs typeface="Times New Roman" panose="02020603050405020304" pitchFamily="18" charset="0"/>
                </a:rPr>
                <a:t>familles</a:t>
              </a:r>
              <a:r>
                <a:rPr lang="fr-FR" sz="1000" kern="100" dirty="0">
                  <a:effectLst/>
                  <a:ea typeface="Aptos" panose="020B0004020202020204" pitchFamily="34" charset="0"/>
                  <a:cs typeface="Times New Roman" panose="02020603050405020304" pitchFamily="18" charset="0"/>
                </a:rPr>
                <a:t>, </a:t>
              </a:r>
              <a:r>
                <a:rPr lang="fr-FR" sz="1000" b="1" kern="100" dirty="0">
                  <a:effectLst/>
                  <a:ea typeface="Aptos" panose="020B0004020202020204" pitchFamily="34" charset="0"/>
                  <a:cs typeface="Times New Roman" panose="02020603050405020304" pitchFamily="18" charset="0"/>
                </a:rPr>
                <a:t>scolaires</a:t>
              </a:r>
              <a:r>
                <a:rPr lang="fr-FR" sz="1000" kern="100" dirty="0">
                  <a:effectLst/>
                  <a:ea typeface="Aptos" panose="020B0004020202020204" pitchFamily="34" charset="0"/>
                  <a:cs typeface="Times New Roman" panose="02020603050405020304" pitchFamily="18" charset="0"/>
                </a:rPr>
                <a:t> et à nos </a:t>
              </a:r>
              <a:r>
                <a:rPr lang="fr-FR" sz="1000" b="1" kern="100" dirty="0">
                  <a:effectLst/>
                  <a:ea typeface="Aptos" panose="020B0004020202020204" pitchFamily="34" charset="0"/>
                  <a:cs typeface="Times New Roman" panose="02020603050405020304" pitchFamily="18" charset="0"/>
                </a:rPr>
                <a:t>aîné(e)s</a:t>
              </a:r>
              <a:r>
                <a:rPr lang="fr-FR" sz="1000" kern="100" dirty="0">
                  <a:effectLst/>
                  <a:ea typeface="Aptos" panose="020B0004020202020204" pitchFamily="34" charset="0"/>
                  <a:cs typeface="Times New Roman" panose="02020603050405020304" pitchFamily="18" charset="0"/>
                </a:rPr>
                <a:t>.</a:t>
              </a:r>
            </a:p>
          </p:txBody>
        </p:sp>
        <p:sp>
          <p:nvSpPr>
            <p:cNvPr id="11" name="ZoneTexte 10">
              <a:extLst>
                <a:ext uri="{FF2B5EF4-FFF2-40B4-BE49-F238E27FC236}">
                  <a16:creationId xmlns:a16="http://schemas.microsoft.com/office/drawing/2014/main" id="{D6A67261-F33C-B7D6-A016-478C8B4DA856}"/>
                </a:ext>
              </a:extLst>
            </p:cNvPr>
            <p:cNvSpPr txBox="1"/>
            <p:nvPr/>
          </p:nvSpPr>
          <p:spPr>
            <a:xfrm>
              <a:off x="626896" y="1964645"/>
              <a:ext cx="3430402" cy="275781"/>
            </a:xfrm>
            <a:prstGeom prst="rect">
              <a:avLst/>
            </a:prstGeom>
            <a:noFill/>
          </p:spPr>
          <p:txBody>
            <a:bodyPr wrap="square">
              <a:spAutoFit/>
            </a:bodyPr>
            <a:lstStyle/>
            <a:p>
              <a:pPr>
                <a:lnSpc>
                  <a:spcPct val="115000"/>
                </a:lnSpc>
                <a:spcAft>
                  <a:spcPts val="800"/>
                </a:spcAft>
                <a:buNone/>
              </a:pPr>
              <a:r>
                <a:rPr lang="fr-FR" sz="11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100" b="1" kern="100" dirty="0">
                  <a:effectLst/>
                  <a:latin typeface="Aptos" panose="020B0004020202020204" pitchFamily="34" charset="0"/>
                  <a:ea typeface="Aptos" panose="020B0004020202020204" pitchFamily="34" charset="0"/>
                  <a:cs typeface="Times New Roman" panose="02020603050405020304" pitchFamily="18" charset="0"/>
                </a:rPr>
                <a:t> Les activités proposées :</a:t>
              </a:r>
              <a:endParaRPr lang="fr-FR"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ZoneTexte 12">
              <a:extLst>
                <a:ext uri="{FF2B5EF4-FFF2-40B4-BE49-F238E27FC236}">
                  <a16:creationId xmlns:a16="http://schemas.microsoft.com/office/drawing/2014/main" id="{59778A7C-2D1E-ECCC-FC99-53DB3227626A}"/>
                </a:ext>
              </a:extLst>
            </p:cNvPr>
            <p:cNvSpPr txBox="1"/>
            <p:nvPr/>
          </p:nvSpPr>
          <p:spPr>
            <a:xfrm>
              <a:off x="667568" y="2227097"/>
              <a:ext cx="5649083" cy="1477328"/>
            </a:xfrm>
            <a:prstGeom prst="rect">
              <a:avLst/>
            </a:prstGeom>
            <a:noFill/>
          </p:spPr>
          <p:txBody>
            <a:bodyPr wrap="square" rtlCol="0">
              <a:spAutoFit/>
            </a:bodyPr>
            <a:lstStyle/>
            <a:p>
              <a:pPr marL="171450" indent="-171450" algn="just">
                <a:buFontTx/>
                <a:buChar char="-"/>
              </a:pPr>
              <a:r>
                <a:rPr lang="fr-FR" sz="1000" dirty="0"/>
                <a:t>Randonnée &amp; connexion nature : des sorties en forêt où chaque pas est une invitation à se reconnecter à la nature et vous permettre de profiter des bienfaits énergétiques des arbres de la forêt pour se ressourcer, réduire le stress et améliorer son bien-être général.</a:t>
              </a:r>
            </a:p>
            <a:p>
              <a:pPr marL="171450" indent="-171450" algn="just">
                <a:buFontTx/>
                <a:buChar char="-"/>
              </a:pPr>
              <a:r>
                <a:rPr lang="fr-FR" sz="1000" dirty="0"/>
                <a:t>Yoga : des séances de yoga adaptées à tous les niveaux (y compris yoga sur chaise ou yoga pour enfants), permettant de se recentrer et de se ressourcer.</a:t>
              </a:r>
            </a:p>
            <a:p>
              <a:pPr marL="171450" indent="-171450" algn="just">
                <a:buFontTx/>
                <a:buChar char="-"/>
              </a:pPr>
              <a:r>
                <a:rPr lang="fr-FR" sz="1000" dirty="0"/>
                <a:t>Tir à l’arc : cette activité, qui développe la concentration et la maîtrise de soi, sera organisée sur l’ancien terrain de tennis des Buissons.</a:t>
              </a:r>
            </a:p>
            <a:p>
              <a:pPr marL="171450" indent="-171450" algn="just">
                <a:buFontTx/>
                <a:buChar char="-"/>
              </a:pPr>
              <a:r>
                <a:rPr lang="fr-FR" sz="1000" dirty="0"/>
                <a:t>Conseils en </a:t>
              </a:r>
              <a:r>
                <a:rPr lang="fr-FR" sz="1000" dirty="0" err="1"/>
                <a:t>éco-construction</a:t>
              </a:r>
              <a:r>
                <a:rPr lang="fr-FR" sz="1000" dirty="0"/>
                <a:t> : Gilles vous accompagne également dans vos projets d’</a:t>
              </a:r>
              <a:r>
                <a:rPr lang="fr-FR" sz="1000" dirty="0" err="1"/>
                <a:t>éco-construction</a:t>
              </a:r>
              <a:r>
                <a:rPr lang="fr-FR" sz="1000" dirty="0"/>
                <a:t>, pour bâtir durablement et en harmonie avec l’environnement.</a:t>
              </a:r>
            </a:p>
          </p:txBody>
        </p:sp>
        <p:sp>
          <p:nvSpPr>
            <p:cNvPr id="15" name="ZoneTexte 14">
              <a:extLst>
                <a:ext uri="{FF2B5EF4-FFF2-40B4-BE49-F238E27FC236}">
                  <a16:creationId xmlns:a16="http://schemas.microsoft.com/office/drawing/2014/main" id="{13AA172E-1AF9-A840-1E0E-E8BCD472767B}"/>
                </a:ext>
              </a:extLst>
            </p:cNvPr>
            <p:cNvSpPr txBox="1"/>
            <p:nvPr/>
          </p:nvSpPr>
          <p:spPr>
            <a:xfrm>
              <a:off x="626896" y="3738517"/>
              <a:ext cx="5649083" cy="612860"/>
            </a:xfrm>
            <a:prstGeom prst="rect">
              <a:avLst/>
            </a:prstGeom>
            <a:noFill/>
          </p:spPr>
          <p:txBody>
            <a:bodyPr wrap="square">
              <a:spAutoFit/>
            </a:bodyPr>
            <a:lstStyle/>
            <a:p>
              <a:pPr>
                <a:lnSpc>
                  <a:spcPct val="115000"/>
                </a:lnSpc>
                <a:spcAft>
                  <a:spcPts val="800"/>
                </a:spcAft>
                <a:buNone/>
              </a:pPr>
              <a:r>
                <a:rPr lang="fr-FR" sz="1000" b="1" kern="100" dirty="0">
                  <a:effectLst/>
                  <a:ea typeface="Aptos" panose="020B0004020202020204" pitchFamily="34" charset="0"/>
                  <a:cs typeface="Times New Roman" panose="02020603050405020304" pitchFamily="18" charset="0"/>
                </a:rPr>
                <a:t>Envie de vous ressourcer ?</a:t>
              </a:r>
              <a:br>
                <a:rPr lang="fr-FR" sz="1000" kern="100" dirty="0">
                  <a:effectLst/>
                  <a:ea typeface="Aptos" panose="020B0004020202020204" pitchFamily="34" charset="0"/>
                  <a:cs typeface="Times New Roman" panose="02020603050405020304" pitchFamily="18" charset="0"/>
                </a:rPr>
              </a:br>
              <a:r>
                <a:rPr lang="fr-FR" sz="1000" kern="100" dirty="0">
                  <a:effectLst/>
                  <a:ea typeface="Aptos" panose="020B0004020202020204" pitchFamily="34" charset="0"/>
                  <a:cs typeface="Times New Roman" panose="02020603050405020304" pitchFamily="18" charset="0"/>
                </a:rPr>
                <a:t>Pour découvrir l’univers de </a:t>
              </a:r>
              <a:r>
                <a:rPr lang="fr-FR" sz="1000" b="1" kern="100" dirty="0">
                  <a:effectLst/>
                  <a:ea typeface="Aptos" panose="020B0004020202020204" pitchFamily="34" charset="0"/>
                  <a:cs typeface="Times New Roman" panose="02020603050405020304" pitchFamily="18" charset="0"/>
                </a:rPr>
                <a:t>Terre et Sentiers</a:t>
              </a:r>
              <a:r>
                <a:rPr lang="fr-FR" sz="1000" kern="100" dirty="0">
                  <a:effectLst/>
                  <a:ea typeface="Aptos" panose="020B0004020202020204" pitchFamily="34" charset="0"/>
                  <a:cs typeface="Times New Roman" panose="02020603050405020304" pitchFamily="18" charset="0"/>
                </a:rPr>
                <a:t> et vous reconnecter à vous-même et à la nature, r</a:t>
              </a:r>
              <a:r>
                <a:rPr lang="fr-FR" sz="1000" b="1" kern="100" dirty="0">
                  <a:effectLst/>
                  <a:ea typeface="Aptos" panose="020B0004020202020204" pitchFamily="34" charset="0"/>
                  <a:cs typeface="Times New Roman" panose="02020603050405020304" pitchFamily="18" charset="0"/>
                </a:rPr>
                <a:t>endez-vous dès maintenant pour les randonnées, et à partir d’octobre pour le Yoga &amp; le Tir à l’Arc.</a:t>
              </a:r>
              <a:endParaRPr lang="fr-FR" sz="1000" kern="100" dirty="0">
                <a:effectLst/>
                <a:ea typeface="Aptos" panose="020B0004020202020204" pitchFamily="34" charset="0"/>
                <a:cs typeface="Times New Roman" panose="02020603050405020304" pitchFamily="18" charset="0"/>
              </a:endParaRPr>
            </a:p>
          </p:txBody>
        </p:sp>
        <p:pic>
          <p:nvPicPr>
            <p:cNvPr id="1029" name="Image 5" descr="Une image contenant personne, habits, plante, plein air">
              <a:extLst>
                <a:ext uri="{FF2B5EF4-FFF2-40B4-BE49-F238E27FC236}">
                  <a16:creationId xmlns:a16="http://schemas.microsoft.com/office/drawing/2014/main" id="{730536E2-B77C-5ED6-3B59-2BD53A842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1625" y="4448801"/>
              <a:ext cx="2209479" cy="14729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7">
              <a:extLst>
                <a:ext uri="{FF2B5EF4-FFF2-40B4-BE49-F238E27FC236}">
                  <a16:creationId xmlns:a16="http://schemas.microsoft.com/office/drawing/2014/main" id="{F14C245C-98AB-BA2A-261A-4E687DA68FF1}"/>
                </a:ext>
              </a:extLst>
            </p:cNvPr>
            <p:cNvSpPr>
              <a:spLocks noChangeArrowheads="1"/>
            </p:cNvSpPr>
            <p:nvPr/>
          </p:nvSpPr>
          <p:spPr bwMode="auto">
            <a:xfrm>
              <a:off x="626896" y="4512334"/>
              <a:ext cx="249138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Plus d'infos</a:t>
              </a:r>
              <a:r>
                <a:rPr kumimoji="0" lang="fr-FR" altLang="fr-FR" sz="1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br>
                <a:rPr kumimoji="0" lang="fr-FR" altLang="fr-FR" sz="1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br>
              <a:r>
                <a:rPr kumimoji="0" lang="fr-FR" altLang="fr-FR" sz="1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Segoe UI Emoji" panose="020B0502040204020203" pitchFamily="34" charset="0"/>
                </a:rPr>
                <a:t>📞</a:t>
              </a:r>
              <a:r>
                <a:rPr kumimoji="0" lang="fr-FR" altLang="fr-FR" sz="1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kumimoji="0" lang="fr-FR" altLang="fr-FR" sz="1000" b="0" i="0" u="none" strike="noStrike" cap="none" normalizeH="0" baseline="0" dirty="0">
                  <a:ln>
                    <a:noFill/>
                  </a:ln>
                  <a:solidFill>
                    <a:schemeClr val="tx1"/>
                  </a:solidFill>
                  <a:effectLst/>
                  <a:ea typeface="Aptos" panose="020B0004020202020204" pitchFamily="34" charset="0"/>
                  <a:cs typeface="Times New Roman" panose="02020603050405020304" pitchFamily="18" charset="0"/>
                </a:rPr>
                <a:t>Gilles Lehmann 06 22 59 03 75</a:t>
              </a:r>
              <a:endParaRPr kumimoji="0" lang="fr-FR" altLang="fr-FR"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ea typeface="Aptos" panose="020B0004020202020204" pitchFamily="34" charset="0"/>
                  <a:cs typeface="Segoe UI Emoji" panose="020B0502040204020203" pitchFamily="34" charset="0"/>
                </a:rPr>
                <a:t>📧</a:t>
              </a:r>
              <a:r>
                <a:rPr kumimoji="0" lang="fr-FR" altLang="fr-FR" sz="1000" b="0" i="0" u="none" strike="noStrike" cap="none" normalizeH="0" baseline="0" dirty="0">
                  <a:ln>
                    <a:noFill/>
                  </a:ln>
                  <a:solidFill>
                    <a:schemeClr val="tx1"/>
                  </a:solidFill>
                  <a:effectLst/>
                  <a:ea typeface="Aptos" panose="020B0004020202020204" pitchFamily="34" charset="0"/>
                  <a:cs typeface="Times New Roman" panose="02020603050405020304" pitchFamily="18" charset="0"/>
                </a:rPr>
                <a:t> contact@terreetsentiers.fr</a:t>
              </a:r>
              <a:br>
                <a:rPr kumimoji="0" lang="fr-FR" altLang="fr-FR" sz="1000" b="0" i="0" u="none" strike="noStrike" cap="none" normalizeH="0" baseline="0" dirty="0">
                  <a:ln>
                    <a:noFill/>
                  </a:ln>
                  <a:solidFill>
                    <a:schemeClr val="tx1"/>
                  </a:solidFill>
                  <a:effectLst/>
                  <a:ea typeface="Aptos" panose="020B0004020202020204" pitchFamily="34" charset="0"/>
                  <a:cs typeface="Times New Roman" panose="02020603050405020304" pitchFamily="18" charset="0"/>
                </a:rPr>
              </a:br>
              <a:r>
                <a:rPr kumimoji="0" lang="fr-FR" altLang="fr-FR" sz="1000" b="0" i="0" u="none" strike="noStrike" cap="none" normalizeH="0" baseline="0" dirty="0">
                  <a:ln>
                    <a:noFill/>
                  </a:ln>
                  <a:solidFill>
                    <a:schemeClr val="tx1"/>
                  </a:solidFill>
                  <a:effectLst/>
                  <a:ea typeface="Aptos" panose="020B0004020202020204" pitchFamily="34" charset="0"/>
                  <a:cs typeface="Segoe UI Emoji" panose="020B0502040204020203" pitchFamily="34" charset="0"/>
                </a:rPr>
                <a:t>📍</a:t>
              </a:r>
              <a:r>
                <a:rPr kumimoji="0" lang="fr-FR" altLang="fr-FR" sz="1000" b="0" i="0" u="none" strike="noStrike" cap="none" normalizeH="0" baseline="0" dirty="0">
                  <a:ln>
                    <a:noFill/>
                  </a:ln>
                  <a:solidFill>
                    <a:schemeClr val="tx1"/>
                  </a:solidFill>
                  <a:effectLst/>
                  <a:ea typeface="Aptos" panose="020B0004020202020204" pitchFamily="34" charset="0"/>
                  <a:cs typeface="Times New Roman" panose="02020603050405020304" pitchFamily="18" charset="0"/>
                </a:rPr>
                <a:t> 8, rue de la 5eme DB – 68650 </a:t>
              </a:r>
              <a:r>
                <a:rPr kumimoji="0" lang="fr-FR" altLang="fr-FR" sz="1000" b="0" i="0" u="none" strike="noStrike" cap="none" normalizeH="0" baseline="0" dirty="0" err="1">
                  <a:ln>
                    <a:noFill/>
                  </a:ln>
                  <a:solidFill>
                    <a:schemeClr val="tx1"/>
                  </a:solidFill>
                  <a:effectLst/>
                  <a:ea typeface="Aptos" panose="020B0004020202020204" pitchFamily="34" charset="0"/>
                  <a:cs typeface="Times New Roman" panose="02020603050405020304" pitchFamily="18" charset="0"/>
                </a:rPr>
                <a:t>Hachimette</a:t>
              </a:r>
              <a:br>
                <a:rPr kumimoji="0" lang="fr-FR" altLang="fr-FR" sz="1000" b="0" i="0" u="none" strike="noStrike" cap="none" normalizeH="0" baseline="0" dirty="0">
                  <a:ln>
                    <a:noFill/>
                  </a:ln>
                  <a:solidFill>
                    <a:schemeClr val="tx1"/>
                  </a:solidFill>
                  <a:effectLst/>
                  <a:ea typeface="Aptos" panose="020B0004020202020204" pitchFamily="34" charset="0"/>
                  <a:cs typeface="Times New Roman" panose="02020603050405020304" pitchFamily="18" charset="0"/>
                </a:rPr>
              </a:br>
              <a:r>
                <a:rPr kumimoji="0" lang="fr-FR" altLang="fr-FR" sz="1000" b="0" i="0" u="none" strike="noStrike" cap="none" normalizeH="0" baseline="0" dirty="0">
                  <a:ln>
                    <a:noFill/>
                  </a:ln>
                  <a:solidFill>
                    <a:schemeClr val="tx1"/>
                  </a:solidFill>
                  <a:effectLst/>
                  <a:ea typeface="Aptos" panose="020B0004020202020204" pitchFamily="34" charset="0"/>
                  <a:cs typeface="Segoe UI Emoji" panose="020B0502040204020203" pitchFamily="34" charset="0"/>
                </a:rPr>
                <a:t>🌐</a:t>
              </a:r>
              <a:r>
                <a:rPr kumimoji="0" lang="fr-FR" altLang="fr-FR" sz="1000" b="0" i="0" u="none" strike="noStrike" cap="none" normalizeH="0" baseline="0" dirty="0">
                  <a:ln>
                    <a:noFill/>
                  </a:ln>
                  <a:solidFill>
                    <a:schemeClr val="tx1"/>
                  </a:solidFill>
                  <a:effectLst/>
                  <a:ea typeface="Aptos" panose="020B0004020202020204" pitchFamily="34" charset="0"/>
                  <a:cs typeface="Times New Roman" panose="02020603050405020304" pitchFamily="18" charset="0"/>
                </a:rPr>
                <a:t> </a:t>
              </a:r>
              <a:r>
                <a:rPr kumimoji="0" lang="fr-FR" altLang="fr-FR" sz="1000" b="0" i="0" u="none" strike="noStrike" cap="none" normalizeH="0" baseline="0" dirty="0">
                  <a:ln>
                    <a:noFill/>
                  </a:ln>
                  <a:solidFill>
                    <a:schemeClr val="tx1"/>
                  </a:solidFill>
                  <a:effectLst/>
                  <a:ea typeface="Aptos" panose="020B0004020202020204" pitchFamily="34" charset="0"/>
                  <a:cs typeface="Times New Roman" panose="02020603050405020304" pitchFamily="18" charset="0"/>
                  <a:hlinkClick r:id="rId4"/>
                </a:rPr>
                <a:t>https://www.terreetsentiers.fr/</a:t>
              </a:r>
              <a:endParaRPr kumimoji="0" lang="fr-FR" altLang="fr-FR" sz="1000" b="0" i="0" u="none" strike="noStrike" cap="none" normalizeH="0" baseline="0" dirty="0">
                <a:ln>
                  <a:noFill/>
                </a:ln>
                <a:solidFill>
                  <a:schemeClr val="tx1"/>
                </a:solidFill>
                <a:effectLst/>
              </a:endParaRPr>
            </a:p>
          </p:txBody>
        </p:sp>
        <p:sp>
          <p:nvSpPr>
            <p:cNvPr id="18" name="Rectangle 8">
              <a:extLst>
                <a:ext uri="{FF2B5EF4-FFF2-40B4-BE49-F238E27FC236}">
                  <a16:creationId xmlns:a16="http://schemas.microsoft.com/office/drawing/2014/main" id="{8200B687-10CF-E6E4-8682-5C593DD1F15E}"/>
                </a:ext>
              </a:extLst>
            </p:cNvPr>
            <p:cNvSpPr>
              <a:spLocks noChangeArrowheads="1"/>
            </p:cNvSpPr>
            <p:nvPr/>
          </p:nvSpPr>
          <p:spPr bwMode="auto">
            <a:xfrm>
              <a:off x="626896" y="5304245"/>
              <a:ext cx="2487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9" name="Image 18" descr="Une image contenant symbole, logo&#10;&#10;Le contenu généré par l’IA peut être incorrect.">
              <a:extLst>
                <a:ext uri="{FF2B5EF4-FFF2-40B4-BE49-F238E27FC236}">
                  <a16:creationId xmlns:a16="http://schemas.microsoft.com/office/drawing/2014/main" id="{B49268B2-AD63-C92D-8465-FCAD264DE3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806" y="5386236"/>
              <a:ext cx="256540" cy="182880"/>
            </a:xfrm>
            <a:prstGeom prst="rect">
              <a:avLst/>
            </a:prstGeom>
          </p:spPr>
        </p:pic>
      </p:grpSp>
      <p:pic>
        <p:nvPicPr>
          <p:cNvPr id="1028" name="Image 6" descr="Une image contenant Graphique, Caractère coloré, cercle, graphisme&#10;&#10;Le contenu généré par l’IA peut être incorrect.">
            <a:extLst>
              <a:ext uri="{FF2B5EF4-FFF2-40B4-BE49-F238E27FC236}">
                <a16:creationId xmlns:a16="http://schemas.microsoft.com/office/drawing/2014/main" id="{675DA9D4-9AC7-2776-6592-F58283155C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777" y="8282355"/>
            <a:ext cx="142875" cy="142875"/>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F3E83F5A-4595-4006-4C62-818B85899912}"/>
              </a:ext>
            </a:extLst>
          </p:cNvPr>
          <p:cNvSpPr txBox="1"/>
          <p:nvPr/>
        </p:nvSpPr>
        <p:spPr>
          <a:xfrm>
            <a:off x="2793075" y="982896"/>
            <a:ext cx="3482903" cy="2246769"/>
          </a:xfrm>
          <a:prstGeom prst="rect">
            <a:avLst/>
          </a:prstGeom>
          <a:noFill/>
        </p:spPr>
        <p:txBody>
          <a:bodyPr wrap="square" rtlCol="0">
            <a:spAutoFit/>
          </a:bodyPr>
          <a:lstStyle/>
          <a:p>
            <a:r>
              <a:rPr lang="fr-FR" sz="1000" b="1" dirty="0"/>
              <a:t>Le vendredi 3 octobre de 16h à 18h</a:t>
            </a:r>
            <a:br>
              <a:rPr lang="fr-FR" sz="1000" b="1" dirty="0"/>
            </a:br>
            <a:r>
              <a:rPr lang="fr-FR" sz="1000" b="1" dirty="0"/>
              <a:t>Les samedi et dimanche 5 octobre de 10h à 18h</a:t>
            </a:r>
          </a:p>
          <a:p>
            <a:r>
              <a:rPr lang="fr-FR" sz="1000" b="1" dirty="0"/>
              <a:t>Salle des Loisirs</a:t>
            </a:r>
          </a:p>
          <a:p>
            <a:endParaRPr lang="fr-FR" sz="1000" dirty="0"/>
          </a:p>
          <a:p>
            <a:r>
              <a:rPr lang="fr-FR" sz="1000" dirty="0"/>
              <a:t>Les associations </a:t>
            </a:r>
          </a:p>
          <a:p>
            <a:pPr marL="171450" indent="-171450">
              <a:buFontTx/>
              <a:buChar char="-"/>
            </a:pPr>
            <a:r>
              <a:rPr lang="fr-FR" sz="1000" dirty="0"/>
              <a:t>Au fil de la </a:t>
            </a:r>
            <a:r>
              <a:rPr lang="fr-FR" sz="1000" dirty="0" err="1"/>
              <a:t>Béhine</a:t>
            </a:r>
            <a:r>
              <a:rPr lang="fr-FR" sz="1000" dirty="0"/>
              <a:t> et vannerie</a:t>
            </a:r>
          </a:p>
          <a:p>
            <a:pPr marL="171450" indent="-171450">
              <a:buFontTx/>
              <a:buChar char="-"/>
            </a:pPr>
            <a:r>
              <a:rPr lang="fr-FR" sz="1000" dirty="0"/>
              <a:t>l’ASCL</a:t>
            </a:r>
          </a:p>
          <a:p>
            <a:pPr marL="171450" indent="-171450">
              <a:buFontTx/>
              <a:buChar char="-"/>
            </a:pPr>
            <a:r>
              <a:rPr lang="fr-FR" sz="1000" dirty="0"/>
              <a:t>Les petites mains du Bonhomme</a:t>
            </a:r>
          </a:p>
          <a:p>
            <a:pPr marL="171450" indent="-171450">
              <a:buFontTx/>
              <a:buChar char="-"/>
            </a:pPr>
            <a:endParaRPr lang="fr-FR" sz="1000" dirty="0"/>
          </a:p>
          <a:p>
            <a:r>
              <a:rPr lang="fr-FR" sz="1000" dirty="0"/>
              <a:t>proposent une magnifique exposition de Patchwork, broderie, couture, tricot, cartonnage, encadrement, boutis, vannerie, crochet et abat-jour.</a:t>
            </a:r>
          </a:p>
          <a:p>
            <a:endParaRPr lang="fr-FR" sz="1000" dirty="0"/>
          </a:p>
          <a:p>
            <a:endParaRPr lang="fr-FR" sz="1000" dirty="0"/>
          </a:p>
        </p:txBody>
      </p:sp>
      <p:sp>
        <p:nvSpPr>
          <p:cNvPr id="14" name="Rectangle : coins arrondis 13">
            <a:extLst>
              <a:ext uri="{FF2B5EF4-FFF2-40B4-BE49-F238E27FC236}">
                <a16:creationId xmlns:a16="http://schemas.microsoft.com/office/drawing/2014/main" id="{C6B8B731-B018-F2C1-D121-0895CBE5716D}"/>
              </a:ext>
            </a:extLst>
          </p:cNvPr>
          <p:cNvSpPr/>
          <p:nvPr/>
        </p:nvSpPr>
        <p:spPr>
          <a:xfrm>
            <a:off x="726777" y="3478876"/>
            <a:ext cx="5549201"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24273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F982712-3FE9-999C-BD09-765643E158DC}"/>
              </a:ext>
            </a:extLst>
          </p:cNvPr>
          <p:cNvSpPr>
            <a:spLocks noGrp="1"/>
          </p:cNvSpPr>
          <p:nvPr>
            <p:ph type="ftr" sz="quarter" idx="11"/>
          </p:nvPr>
        </p:nvSpPr>
        <p:spPr/>
        <p:txBody>
          <a:bodyPr/>
          <a:lstStyle/>
          <a:p>
            <a:r>
              <a:rPr lang="fr-FR" dirty="0"/>
              <a:t>Bulletin municipal / septembre 2025</a:t>
            </a:r>
          </a:p>
        </p:txBody>
      </p:sp>
      <p:sp>
        <p:nvSpPr>
          <p:cNvPr id="3" name="Espace réservé du numéro de diapositive 2">
            <a:extLst>
              <a:ext uri="{FF2B5EF4-FFF2-40B4-BE49-F238E27FC236}">
                <a16:creationId xmlns:a16="http://schemas.microsoft.com/office/drawing/2014/main" id="{F6A8787D-1D90-9E07-5094-65A4DF65F737}"/>
              </a:ext>
            </a:extLst>
          </p:cNvPr>
          <p:cNvSpPr>
            <a:spLocks noGrp="1"/>
          </p:cNvSpPr>
          <p:nvPr>
            <p:ph type="sldNum" sz="quarter" idx="12"/>
          </p:nvPr>
        </p:nvSpPr>
        <p:spPr/>
        <p:txBody>
          <a:bodyPr/>
          <a:lstStyle/>
          <a:p>
            <a:fld id="{BE9B5FA4-89F7-4BC1-B6B1-D5529FDE714B}" type="slidenum">
              <a:rPr lang="fr-FR" smtClean="0"/>
              <a:t>2</a:t>
            </a:fld>
            <a:endParaRPr lang="fr-FR" dirty="0"/>
          </a:p>
        </p:txBody>
      </p:sp>
      <p:sp>
        <p:nvSpPr>
          <p:cNvPr id="18" name="ZoneTexte 17">
            <a:extLst>
              <a:ext uri="{FF2B5EF4-FFF2-40B4-BE49-F238E27FC236}">
                <a16:creationId xmlns:a16="http://schemas.microsoft.com/office/drawing/2014/main" id="{A1E0C7E9-8200-4F19-C2DA-CBB68ECCF4D7}"/>
              </a:ext>
            </a:extLst>
          </p:cNvPr>
          <p:cNvSpPr txBox="1"/>
          <p:nvPr/>
        </p:nvSpPr>
        <p:spPr>
          <a:xfrm>
            <a:off x="603996" y="598312"/>
            <a:ext cx="5650008" cy="523220"/>
          </a:xfrm>
          <a:prstGeom prst="rect">
            <a:avLst/>
          </a:prstGeom>
          <a:noFill/>
        </p:spPr>
        <p:txBody>
          <a:bodyPr wrap="square">
            <a:spAutoFit/>
          </a:bodyPr>
          <a:lstStyle/>
          <a:p>
            <a:pPr>
              <a:buNone/>
            </a:pPr>
            <a:r>
              <a:rPr lang="fr-FR" sz="1400" b="1" dirty="0">
                <a:effectLst/>
                <a:latin typeface="Calibri" panose="020F0502020204030204" pitchFamily="34" charset="0"/>
                <a:ea typeface="Aptos" panose="020B0004020202020204" pitchFamily="34" charset="0"/>
              </a:rPr>
              <a:t>Une nouvelle année, et une équipe pédagogique renouvelée à l’école : deux départs et une arrivée…</a:t>
            </a:r>
            <a:endParaRPr lang="fr-FR" sz="1400" dirty="0">
              <a:effectLst/>
              <a:latin typeface="Calibri" panose="020F0502020204030204" pitchFamily="34" charset="0"/>
              <a:ea typeface="Aptos" panose="020B0004020202020204" pitchFamily="34" charset="0"/>
            </a:endParaRPr>
          </a:p>
        </p:txBody>
      </p:sp>
      <p:sp>
        <p:nvSpPr>
          <p:cNvPr id="23" name="ZoneTexte 22">
            <a:extLst>
              <a:ext uri="{FF2B5EF4-FFF2-40B4-BE49-F238E27FC236}">
                <a16:creationId xmlns:a16="http://schemas.microsoft.com/office/drawing/2014/main" id="{65ACB8EA-C7A0-75B4-2256-FED243E346C5}"/>
              </a:ext>
            </a:extLst>
          </p:cNvPr>
          <p:cNvSpPr txBox="1"/>
          <p:nvPr/>
        </p:nvSpPr>
        <p:spPr>
          <a:xfrm>
            <a:off x="1895785" y="3064067"/>
            <a:ext cx="4358219" cy="861774"/>
          </a:xfrm>
          <a:prstGeom prst="rect">
            <a:avLst/>
          </a:prstGeom>
          <a:noFill/>
        </p:spPr>
        <p:txBody>
          <a:bodyPr wrap="square">
            <a:spAutoFit/>
          </a:bodyPr>
          <a:lstStyle/>
          <a:p>
            <a:pPr algn="just">
              <a:buNone/>
            </a:pPr>
            <a:r>
              <a:rPr lang="fr-FR" sz="1000" dirty="0">
                <a:effectLst/>
                <a:latin typeface="Calibri" panose="020F0502020204030204" pitchFamily="34" charset="0"/>
                <a:ea typeface="Aptos" panose="020B0004020202020204" pitchFamily="34" charset="0"/>
              </a:rPr>
              <a:t>Suite à la fermeture d’une classe en juin dernier, notre école connaît quelques changements pour cette rentrée. Mmes Charlotte Biron-Salmon, qui enseignait en maternelle et Mme Emma </a:t>
            </a:r>
            <a:r>
              <a:rPr lang="fr-FR" sz="1000" dirty="0" err="1">
                <a:effectLst/>
                <a:latin typeface="Calibri" panose="020F0502020204030204" pitchFamily="34" charset="0"/>
                <a:ea typeface="Aptos" panose="020B0004020202020204" pitchFamily="34" charset="0"/>
              </a:rPr>
              <a:t>Ober</a:t>
            </a:r>
            <a:r>
              <a:rPr lang="fr-FR" sz="1000" dirty="0">
                <a:effectLst/>
                <a:latin typeface="Calibri" panose="020F0502020204030204" pitchFamily="34" charset="0"/>
                <a:ea typeface="Aptos" panose="020B0004020202020204" pitchFamily="34" charset="0"/>
              </a:rPr>
              <a:t>, qui avait en charge la classe de CE2/CM1, ont quitté l’équipe de l’école à la fin de l’année scolaire.</a:t>
            </a:r>
          </a:p>
          <a:p>
            <a:pPr algn="just">
              <a:buNone/>
            </a:pPr>
            <a:endParaRPr lang="fr-FR" sz="1000" dirty="0">
              <a:latin typeface="Calibri" panose="020F0502020204030204" pitchFamily="34" charset="0"/>
              <a:ea typeface="Aptos" panose="020B0004020202020204" pitchFamily="34" charset="0"/>
            </a:endParaRPr>
          </a:p>
        </p:txBody>
      </p:sp>
      <p:sp>
        <p:nvSpPr>
          <p:cNvPr id="25" name="ZoneTexte 24">
            <a:extLst>
              <a:ext uri="{FF2B5EF4-FFF2-40B4-BE49-F238E27FC236}">
                <a16:creationId xmlns:a16="http://schemas.microsoft.com/office/drawing/2014/main" id="{55DE7991-EA2B-9B97-E818-0594C4725F6E}"/>
              </a:ext>
            </a:extLst>
          </p:cNvPr>
          <p:cNvSpPr txBox="1"/>
          <p:nvPr/>
        </p:nvSpPr>
        <p:spPr>
          <a:xfrm>
            <a:off x="448664" y="4866386"/>
            <a:ext cx="5960672" cy="1015663"/>
          </a:xfrm>
          <a:prstGeom prst="rect">
            <a:avLst/>
          </a:prstGeom>
          <a:noFill/>
        </p:spPr>
        <p:txBody>
          <a:bodyPr wrap="square">
            <a:spAutoFit/>
          </a:bodyPr>
          <a:lstStyle/>
          <a:p>
            <a:pPr>
              <a:buNone/>
            </a:pPr>
            <a:r>
              <a:rPr lang="fr-FR" sz="1000" b="1" u="sng" dirty="0">
                <a:effectLst/>
                <a:latin typeface="Calibri" panose="020F0502020204030204" pitchFamily="34" charset="0"/>
                <a:ea typeface="Aptos" panose="020B0004020202020204" pitchFamily="34" charset="0"/>
              </a:rPr>
              <a:t>Organisation de l’école à la rentrée 2025/26</a:t>
            </a:r>
          </a:p>
          <a:p>
            <a:pPr>
              <a:buNone/>
            </a:pPr>
            <a:endParaRPr lang="fr-FR" sz="1000" dirty="0">
              <a:effectLst/>
              <a:latin typeface="Calibri" panose="020F0502020204030204" pitchFamily="34" charset="0"/>
              <a:ea typeface="Aptos" panose="020B0004020202020204" pitchFamily="34" charset="0"/>
            </a:endParaRPr>
          </a:p>
          <a:p>
            <a:pPr>
              <a:buNone/>
            </a:pPr>
            <a:r>
              <a:rPr lang="fr-FR" sz="1000" dirty="0">
                <a:effectLst/>
                <a:latin typeface="Calibri" panose="020F0502020204030204" pitchFamily="34" charset="0"/>
                <a:ea typeface="Aptos" panose="020B0004020202020204" pitchFamily="34" charset="0"/>
              </a:rPr>
              <a:t>25 PS/MS/GS – Mmes Anne CECCHETTI et Emilie HELDERLÉ,  Mmes Chantal GAUDEL et Emilie LAFEUILLE, </a:t>
            </a:r>
            <a:r>
              <a:rPr lang="fr-FR" sz="1000" dirty="0" err="1">
                <a:effectLst/>
                <a:latin typeface="Calibri" panose="020F0502020204030204" pitchFamily="34" charset="0"/>
                <a:ea typeface="Aptos" panose="020B0004020202020204" pitchFamily="34" charset="0"/>
              </a:rPr>
              <a:t>Atsem</a:t>
            </a:r>
            <a:endParaRPr lang="fr-FR" sz="1000" dirty="0">
              <a:effectLst/>
              <a:latin typeface="Calibri" panose="020F0502020204030204" pitchFamily="34" charset="0"/>
              <a:ea typeface="Aptos" panose="020B0004020202020204" pitchFamily="34" charset="0"/>
            </a:endParaRPr>
          </a:p>
          <a:p>
            <a:pPr>
              <a:buNone/>
            </a:pPr>
            <a:r>
              <a:rPr lang="fr-FR" sz="1000" dirty="0">
                <a:effectLst/>
                <a:latin typeface="Calibri" panose="020F0502020204030204" pitchFamily="34" charset="0"/>
                <a:ea typeface="Aptos" panose="020B0004020202020204" pitchFamily="34" charset="0"/>
              </a:rPr>
              <a:t>23 CP/CE1 – Mme Mathilde PETITDEMANGE</a:t>
            </a:r>
          </a:p>
          <a:p>
            <a:pPr>
              <a:buNone/>
            </a:pPr>
            <a:r>
              <a:rPr lang="fr-FR" sz="1000" dirty="0">
                <a:effectLst/>
                <a:latin typeface="Calibri" panose="020F0502020204030204" pitchFamily="34" charset="0"/>
                <a:ea typeface="Aptos" panose="020B0004020202020204" pitchFamily="34" charset="0"/>
              </a:rPr>
              <a:t>23 CE2/CM1 – Mme Céline HIRTZ</a:t>
            </a:r>
          </a:p>
          <a:p>
            <a:pPr>
              <a:buNone/>
            </a:pPr>
            <a:r>
              <a:rPr lang="fr-FR" sz="1000" dirty="0">
                <a:effectLst/>
                <a:latin typeface="Calibri" panose="020F0502020204030204" pitchFamily="34" charset="0"/>
                <a:ea typeface="Aptos" panose="020B0004020202020204" pitchFamily="34" charset="0"/>
              </a:rPr>
              <a:t>22 CM1/CM2 – M. Olivier REBETEZ</a:t>
            </a:r>
          </a:p>
        </p:txBody>
      </p:sp>
      <p:sp>
        <p:nvSpPr>
          <p:cNvPr id="27" name="ZoneTexte 26">
            <a:extLst>
              <a:ext uri="{FF2B5EF4-FFF2-40B4-BE49-F238E27FC236}">
                <a16:creationId xmlns:a16="http://schemas.microsoft.com/office/drawing/2014/main" id="{6AF8D32A-28EC-AB75-8677-CD78FD7D3C07}"/>
              </a:ext>
            </a:extLst>
          </p:cNvPr>
          <p:cNvSpPr txBox="1"/>
          <p:nvPr/>
        </p:nvSpPr>
        <p:spPr>
          <a:xfrm>
            <a:off x="1895785" y="4439416"/>
            <a:ext cx="4358219" cy="400110"/>
          </a:xfrm>
          <a:prstGeom prst="rect">
            <a:avLst/>
          </a:prstGeom>
          <a:noFill/>
        </p:spPr>
        <p:txBody>
          <a:bodyPr wrap="square">
            <a:spAutoFit/>
          </a:bodyPr>
          <a:lstStyle/>
          <a:p>
            <a:pPr algn="just">
              <a:buNone/>
            </a:pPr>
            <a:r>
              <a:rPr lang="fr-FR" sz="1000" dirty="0">
                <a:effectLst/>
                <a:latin typeface="Calibri" panose="020F0502020204030204" pitchFamily="34" charset="0"/>
                <a:ea typeface="Aptos" panose="020B0004020202020204" pitchFamily="34" charset="0"/>
              </a:rPr>
              <a:t>Mme Corinne LAURENT, AESH, complète l’équipe de l’école et accompagne plusieurs enfants dans leurs apprentissages.</a:t>
            </a:r>
          </a:p>
        </p:txBody>
      </p:sp>
      <p:sp>
        <p:nvSpPr>
          <p:cNvPr id="29" name="ZoneTexte 28">
            <a:extLst>
              <a:ext uri="{FF2B5EF4-FFF2-40B4-BE49-F238E27FC236}">
                <a16:creationId xmlns:a16="http://schemas.microsoft.com/office/drawing/2014/main" id="{A0A7C098-5CCD-4FCB-0C50-1076F852C9C5}"/>
              </a:ext>
            </a:extLst>
          </p:cNvPr>
          <p:cNvSpPr txBox="1"/>
          <p:nvPr/>
        </p:nvSpPr>
        <p:spPr>
          <a:xfrm>
            <a:off x="535833" y="6062813"/>
            <a:ext cx="5727022" cy="3016210"/>
          </a:xfrm>
          <a:prstGeom prst="rect">
            <a:avLst/>
          </a:prstGeom>
          <a:noFill/>
        </p:spPr>
        <p:txBody>
          <a:bodyPr wrap="square">
            <a:spAutoFit/>
          </a:bodyPr>
          <a:lstStyle/>
          <a:p>
            <a:pPr algn="just">
              <a:buNone/>
            </a:pPr>
            <a:r>
              <a:rPr lang="fr-FR" sz="1000" dirty="0">
                <a:effectLst/>
                <a:latin typeface="Calibri" panose="020F0502020204030204" pitchFamily="34" charset="0"/>
                <a:ea typeface="Aptos" panose="020B0004020202020204" pitchFamily="34" charset="0"/>
              </a:rPr>
              <a:t>L’année qui vient de démarrer s’annonce une nouvelle fois pleine de nouveaux et nombreux projets pour cet automne, qui s’enrichiront au fil de l’année ! Morceaux choisis …</a:t>
            </a:r>
          </a:p>
          <a:p>
            <a:pPr algn="just">
              <a:buNone/>
            </a:pPr>
            <a:endParaRPr lang="fr-FR" sz="1000" dirty="0">
              <a:effectLst/>
              <a:latin typeface="Calibri" panose="020F0502020204030204" pitchFamily="34" charset="0"/>
              <a:ea typeface="Aptos" panose="020B0004020202020204" pitchFamily="34" charset="0"/>
            </a:endParaRPr>
          </a:p>
          <a:p>
            <a:pPr marL="342900" lvl="0" indent="-342900" algn="just">
              <a:buFont typeface="Symbol" panose="05050102010706020507" pitchFamily="18" charset="2"/>
              <a:buChar char=""/>
            </a:pPr>
            <a:r>
              <a:rPr lang="fr-FR" sz="1000" kern="100" dirty="0">
                <a:effectLst/>
                <a:latin typeface="Calibri" panose="020F0502020204030204" pitchFamily="34" charset="0"/>
                <a:ea typeface="Aptos" panose="020B0004020202020204" pitchFamily="34" charset="0"/>
                <a:cs typeface="Times New Roman" panose="02020603050405020304" pitchFamily="18" charset="0"/>
              </a:rPr>
              <a:t>un début d’année sportif avec la course longue pour tous les élèves du CP au CM2, puis le cross du collège pour les CM en octobre</a:t>
            </a:r>
            <a:endParaRPr lang="fr-FR" sz="1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buFont typeface="Symbol" panose="05050102010706020507" pitchFamily="18" charset="2"/>
              <a:buChar char=""/>
            </a:pPr>
            <a:r>
              <a:rPr lang="fr-FR" sz="1000" kern="100" dirty="0">
                <a:effectLst/>
                <a:latin typeface="Calibri" panose="020F0502020204030204" pitchFamily="34" charset="0"/>
                <a:ea typeface="Aptos" panose="020B0004020202020204" pitchFamily="34" charset="0"/>
                <a:cs typeface="Times New Roman" panose="02020603050405020304" pitchFamily="18" charset="0"/>
              </a:rPr>
              <a:t>un voyage autour du monde pour les plus petits qui partiront à la découverte des continents et de leurs spécialités culinaires </a:t>
            </a:r>
            <a:endParaRPr lang="fr-FR" sz="1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buFont typeface="Symbol" panose="05050102010706020507" pitchFamily="18" charset="2"/>
              <a:buChar char=""/>
            </a:pPr>
            <a:r>
              <a:rPr lang="fr-FR" sz="1000" kern="100" dirty="0">
                <a:effectLst/>
                <a:latin typeface="Calibri" panose="020F0502020204030204" pitchFamily="34" charset="0"/>
                <a:ea typeface="Aptos" panose="020B0004020202020204" pitchFamily="34" charset="0"/>
                <a:cs typeface="Times New Roman" panose="02020603050405020304" pitchFamily="18" charset="0"/>
              </a:rPr>
              <a:t>une ouverture vers le 7</a:t>
            </a:r>
            <a:r>
              <a:rPr lang="fr-FR" sz="1000" kern="100" baseline="30000" dirty="0">
                <a:effectLst/>
                <a:latin typeface="Calibri" panose="020F0502020204030204" pitchFamily="34" charset="0"/>
                <a:ea typeface="Aptos" panose="020B0004020202020204" pitchFamily="34" charset="0"/>
                <a:cs typeface="Times New Roman" panose="02020603050405020304" pitchFamily="18" charset="0"/>
              </a:rPr>
              <a:t>ème</a:t>
            </a:r>
            <a:r>
              <a:rPr lang="fr-FR" sz="1000" kern="100" dirty="0">
                <a:effectLst/>
                <a:latin typeface="Calibri" panose="020F0502020204030204" pitchFamily="34" charset="0"/>
                <a:ea typeface="Aptos" panose="020B0004020202020204" pitchFamily="34" charset="0"/>
                <a:cs typeface="Times New Roman" panose="02020603050405020304" pitchFamily="18" charset="0"/>
              </a:rPr>
              <a:t> art avec des projections au cinéma Le Cercle pour tous, des animations à la médiathèque en lien avec les projets de l’année</a:t>
            </a:r>
            <a:endParaRPr lang="fr-FR" sz="1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buFont typeface="Symbol" panose="05050102010706020507" pitchFamily="18" charset="2"/>
              <a:buChar char=""/>
            </a:pPr>
            <a:r>
              <a:rPr lang="fr-FR" sz="1000" kern="100" dirty="0">
                <a:effectLst/>
                <a:latin typeface="Calibri" panose="020F0502020204030204" pitchFamily="34" charset="0"/>
                <a:ea typeface="Aptos" panose="020B0004020202020204" pitchFamily="34" charset="0"/>
                <a:cs typeface="Times New Roman" panose="02020603050405020304" pitchFamily="18" charset="0"/>
              </a:rPr>
              <a:t>la poursuite du lien intergénérationnel à travers des moments partagés avec les résidents de l’EHPAD et leur animatrice Aurélie. Au programme de cet automne : des séances de yoga du rire pour les élèves de l’élémentaire, et toujours des activités partagées avec les élèves de la maternelle</a:t>
            </a:r>
            <a:endParaRPr lang="fr-FR" sz="1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buFont typeface="Symbol" panose="05050102010706020507" pitchFamily="18" charset="2"/>
              <a:buChar char=""/>
            </a:pPr>
            <a:r>
              <a:rPr lang="fr-FR" sz="1000" kern="100" dirty="0">
                <a:effectLst/>
                <a:latin typeface="Calibri" panose="020F0502020204030204" pitchFamily="34" charset="0"/>
                <a:ea typeface="Aptos" panose="020B0004020202020204" pitchFamily="34" charset="0"/>
                <a:cs typeface="Times New Roman" panose="02020603050405020304" pitchFamily="18" charset="0"/>
              </a:rPr>
              <a:t>du spectacle vivant avec « la sirène du </a:t>
            </a:r>
            <a:r>
              <a:rPr lang="fr-FR" sz="1000" kern="100" dirty="0" err="1">
                <a:effectLst/>
                <a:latin typeface="Calibri" panose="020F0502020204030204" pitchFamily="34" charset="0"/>
                <a:ea typeface="Aptos" panose="020B0004020202020204" pitchFamily="34" charset="0"/>
                <a:cs typeface="Times New Roman" panose="02020603050405020304" pitchFamily="18" charset="0"/>
              </a:rPr>
              <a:t>Forlet</a:t>
            </a:r>
            <a:r>
              <a:rPr lang="fr-FR" sz="1000" kern="100" dirty="0">
                <a:effectLst/>
                <a:latin typeface="Calibri" panose="020F0502020204030204" pitchFamily="34" charset="0"/>
                <a:ea typeface="Aptos" panose="020B0004020202020204" pitchFamily="34" charset="0"/>
                <a:cs typeface="Times New Roman" panose="02020603050405020304" pitchFamily="18" charset="0"/>
              </a:rPr>
              <a:t> » à l’école</a:t>
            </a:r>
            <a:endParaRPr lang="fr-FR" sz="1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buFont typeface="Symbol" panose="05050102010706020507" pitchFamily="18" charset="2"/>
              <a:buChar char=""/>
            </a:pPr>
            <a:r>
              <a:rPr lang="fr-FR" sz="1000" kern="100" dirty="0">
                <a:effectLst/>
                <a:latin typeface="Calibri" panose="020F0502020204030204" pitchFamily="34" charset="0"/>
                <a:ea typeface="Aptos" panose="020B0004020202020204" pitchFamily="34" charset="0"/>
                <a:cs typeface="Times New Roman" panose="02020603050405020304" pitchFamily="18" charset="0"/>
              </a:rPr>
              <a:t>des arts et de l’artisanat avec une initiation à la vannerie, à l’aquarelle, et peut-être même à la céramique </a:t>
            </a:r>
            <a:endParaRPr lang="fr-FR" sz="1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buFont typeface="Symbol" panose="05050102010706020507" pitchFamily="18" charset="2"/>
              <a:buChar char=""/>
            </a:pPr>
            <a:r>
              <a:rPr lang="fr-FR" sz="1000" kern="100" dirty="0">
                <a:effectLst/>
                <a:latin typeface="Calibri" panose="020F0502020204030204" pitchFamily="34" charset="0"/>
                <a:ea typeface="Aptos" panose="020B0004020202020204" pitchFamily="34" charset="0"/>
                <a:cs typeface="Times New Roman" panose="02020603050405020304" pitchFamily="18" charset="0"/>
              </a:rPr>
              <a:t>et une participation des élèves à l’événement « </a:t>
            </a:r>
            <a:r>
              <a:rPr lang="fr-FR" sz="1000" kern="100" dirty="0" err="1">
                <a:effectLst/>
                <a:latin typeface="Calibri" panose="020F0502020204030204" pitchFamily="34" charset="0"/>
                <a:ea typeface="Aptos" panose="020B0004020202020204" pitchFamily="34" charset="0"/>
                <a:cs typeface="Times New Roman" panose="02020603050405020304" pitchFamily="18" charset="0"/>
              </a:rPr>
              <a:t>Azilo</a:t>
            </a:r>
            <a:r>
              <a:rPr lang="fr-FR" sz="1000" kern="100" dirty="0">
                <a:effectLst/>
                <a:latin typeface="Calibri" panose="020F0502020204030204" pitchFamily="34" charset="0"/>
                <a:ea typeface="Aptos" panose="020B0004020202020204" pitchFamily="34" charset="0"/>
                <a:cs typeface="Times New Roman" panose="02020603050405020304" pitchFamily="18" charset="0"/>
              </a:rPr>
              <a:t> » à travers la découverte d’une valise de livres de jeunesse qui voyagera de classe en classe et offrira des activités autour du livre et de l’écriture … avant une rencontre prévue avec l’école d’Orbey à la fin de l’année scolaire.</a:t>
            </a:r>
            <a:endParaRPr lang="fr-FR" sz="10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fr-FR" sz="1000" dirty="0">
                <a:effectLst/>
                <a:latin typeface="Calibri" panose="020F0502020204030204" pitchFamily="34" charset="0"/>
                <a:ea typeface="Aptos" panose="020B0004020202020204" pitchFamily="34" charset="0"/>
              </a:rPr>
              <a:t> </a:t>
            </a:r>
          </a:p>
        </p:txBody>
      </p:sp>
      <p:pic>
        <p:nvPicPr>
          <p:cNvPr id="31" name="Image 30">
            <a:extLst>
              <a:ext uri="{FF2B5EF4-FFF2-40B4-BE49-F238E27FC236}">
                <a16:creationId xmlns:a16="http://schemas.microsoft.com/office/drawing/2014/main" id="{0F4207C8-16CC-8D29-DF25-5A840AD59C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833" y="1448173"/>
            <a:ext cx="2429301" cy="1397854"/>
          </a:xfrm>
          <a:prstGeom prst="rect">
            <a:avLst/>
          </a:prstGeom>
        </p:spPr>
      </p:pic>
      <p:pic>
        <p:nvPicPr>
          <p:cNvPr id="34" name="Image 33">
            <a:extLst>
              <a:ext uri="{FF2B5EF4-FFF2-40B4-BE49-F238E27FC236}">
                <a16:creationId xmlns:a16="http://schemas.microsoft.com/office/drawing/2014/main" id="{E238096C-B568-121B-B738-8D3B505FE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675" y="1448173"/>
            <a:ext cx="1201526" cy="1397854"/>
          </a:xfrm>
          <a:prstGeom prst="rect">
            <a:avLst/>
          </a:prstGeom>
        </p:spPr>
      </p:pic>
      <p:pic>
        <p:nvPicPr>
          <p:cNvPr id="36" name="Image 35">
            <a:extLst>
              <a:ext uri="{FF2B5EF4-FFF2-40B4-BE49-F238E27FC236}">
                <a16:creationId xmlns:a16="http://schemas.microsoft.com/office/drawing/2014/main" id="{F6C98E1F-A694-D0BD-BB03-DBEA8AC416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6288" y="1743707"/>
            <a:ext cx="1667716" cy="806785"/>
          </a:xfrm>
          <a:prstGeom prst="rect">
            <a:avLst/>
          </a:prstGeom>
        </p:spPr>
      </p:pic>
      <p:sp>
        <p:nvSpPr>
          <p:cNvPr id="37" name="ZoneTexte 36">
            <a:extLst>
              <a:ext uri="{FF2B5EF4-FFF2-40B4-BE49-F238E27FC236}">
                <a16:creationId xmlns:a16="http://schemas.microsoft.com/office/drawing/2014/main" id="{3FB79E3F-4878-1879-BFD5-1F69993A2026}"/>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municipale</a:t>
            </a:r>
          </a:p>
        </p:txBody>
      </p:sp>
      <p:pic>
        <p:nvPicPr>
          <p:cNvPr id="5" name="Image 4">
            <a:extLst>
              <a:ext uri="{FF2B5EF4-FFF2-40B4-BE49-F238E27FC236}">
                <a16:creationId xmlns:a16="http://schemas.microsoft.com/office/drawing/2014/main" id="{C940D960-1F32-84A3-F494-4052ADB62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16807" y="3263641"/>
            <a:ext cx="1773066" cy="1335014"/>
          </a:xfrm>
          <a:prstGeom prst="rect">
            <a:avLst/>
          </a:prstGeom>
        </p:spPr>
      </p:pic>
      <p:sp>
        <p:nvSpPr>
          <p:cNvPr id="7" name="ZoneTexte 6">
            <a:extLst>
              <a:ext uri="{FF2B5EF4-FFF2-40B4-BE49-F238E27FC236}">
                <a16:creationId xmlns:a16="http://schemas.microsoft.com/office/drawing/2014/main" id="{76046C41-AC1A-38E6-8108-C7E003867D9F}"/>
              </a:ext>
            </a:extLst>
          </p:cNvPr>
          <p:cNvSpPr txBox="1"/>
          <p:nvPr/>
        </p:nvSpPr>
        <p:spPr>
          <a:xfrm>
            <a:off x="1901791" y="3866882"/>
            <a:ext cx="4420376" cy="553998"/>
          </a:xfrm>
          <a:prstGeom prst="rect">
            <a:avLst/>
          </a:prstGeom>
          <a:noFill/>
        </p:spPr>
        <p:txBody>
          <a:bodyPr wrap="square">
            <a:spAutoFit/>
          </a:bodyPr>
          <a:lstStyle/>
          <a:p>
            <a:pPr>
              <a:buNone/>
            </a:pPr>
            <a:r>
              <a:rPr lang="fr-FR" sz="1000" dirty="0">
                <a:effectLst/>
                <a:latin typeface="Calibri" panose="020F0502020204030204" pitchFamily="34" charset="0"/>
                <a:ea typeface="Aptos" panose="020B0004020202020204" pitchFamily="34" charset="0"/>
              </a:rPr>
              <a:t>Une nouvelle enseignante, résidant à Lapoutroie, a rejoint l’école élémentaire à la rentrée :  </a:t>
            </a:r>
            <a:br>
              <a:rPr lang="fr-FR" sz="1000" dirty="0">
                <a:effectLst/>
                <a:latin typeface="Calibri" panose="020F0502020204030204" pitchFamily="34" charset="0"/>
                <a:ea typeface="Aptos" panose="020B0004020202020204" pitchFamily="34" charset="0"/>
              </a:rPr>
            </a:br>
            <a:r>
              <a:rPr lang="fr-FR" sz="1000" dirty="0">
                <a:effectLst/>
                <a:latin typeface="Calibri" panose="020F0502020204030204" pitchFamily="34" charset="0"/>
                <a:ea typeface="Aptos" panose="020B0004020202020204" pitchFamily="34" charset="0"/>
              </a:rPr>
              <a:t>Mme Mathilde </a:t>
            </a:r>
            <a:r>
              <a:rPr lang="fr-FR" sz="1000" dirty="0" err="1">
                <a:effectLst/>
                <a:latin typeface="Calibri" panose="020F0502020204030204" pitchFamily="34" charset="0"/>
                <a:ea typeface="Aptos" panose="020B0004020202020204" pitchFamily="34" charset="0"/>
              </a:rPr>
              <a:t>Petitdemange</a:t>
            </a:r>
            <a:r>
              <a:rPr lang="fr-FR" sz="1000" dirty="0">
                <a:effectLst/>
                <a:latin typeface="Calibri" panose="020F0502020204030204" pitchFamily="34" charset="0"/>
                <a:ea typeface="Aptos" panose="020B0004020202020204" pitchFamily="34" charset="0"/>
              </a:rPr>
              <a:t>.</a:t>
            </a:r>
          </a:p>
        </p:txBody>
      </p:sp>
    </p:spTree>
    <p:extLst>
      <p:ext uri="{BB962C8B-B14F-4D97-AF65-F5344CB8AC3E}">
        <p14:creationId xmlns:p14="http://schemas.microsoft.com/office/powerpoint/2010/main" val="276460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37B3010-8343-CF08-7515-49E1B28BCB11}"/>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AA092A28-5065-D228-42DA-2BEDF846FD8E}"/>
              </a:ext>
            </a:extLst>
          </p:cNvPr>
          <p:cNvSpPr>
            <a:spLocks noGrp="1"/>
          </p:cNvSpPr>
          <p:nvPr>
            <p:ph type="sldNum" sz="quarter" idx="12"/>
          </p:nvPr>
        </p:nvSpPr>
        <p:spPr/>
        <p:txBody>
          <a:bodyPr/>
          <a:lstStyle/>
          <a:p>
            <a:fld id="{BE9B5FA4-89F7-4BC1-B6B1-D5529FDE714B}" type="slidenum">
              <a:rPr lang="fr-FR" smtClean="0"/>
              <a:t>20</a:t>
            </a:fld>
            <a:endParaRPr lang="fr-FR" dirty="0"/>
          </a:p>
        </p:txBody>
      </p:sp>
      <p:grpSp>
        <p:nvGrpSpPr>
          <p:cNvPr id="16" name="Groupe 15">
            <a:extLst>
              <a:ext uri="{FF2B5EF4-FFF2-40B4-BE49-F238E27FC236}">
                <a16:creationId xmlns:a16="http://schemas.microsoft.com/office/drawing/2014/main" id="{DF95B513-1493-8457-BE08-A691B08F4BD3}"/>
              </a:ext>
            </a:extLst>
          </p:cNvPr>
          <p:cNvGrpSpPr/>
          <p:nvPr/>
        </p:nvGrpSpPr>
        <p:grpSpPr>
          <a:xfrm>
            <a:off x="496088" y="698798"/>
            <a:ext cx="4152194" cy="8452280"/>
            <a:chOff x="516830" y="693696"/>
            <a:chExt cx="4152194" cy="8452280"/>
          </a:xfrm>
        </p:grpSpPr>
        <p:pic>
          <p:nvPicPr>
            <p:cNvPr id="1026" name="Image 1">
              <a:extLst>
                <a:ext uri="{FF2B5EF4-FFF2-40B4-BE49-F238E27FC236}">
                  <a16:creationId xmlns:a16="http://schemas.microsoft.com/office/drawing/2014/main" id="{322DC8DD-70AF-F80F-EEE4-AD01AB4E1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30" y="693696"/>
              <a:ext cx="1636990" cy="60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E4240696-E614-1FC3-F05A-4E04744A7431}"/>
                </a:ext>
              </a:extLst>
            </p:cNvPr>
            <p:cNvSpPr txBox="1"/>
            <p:nvPr/>
          </p:nvSpPr>
          <p:spPr>
            <a:xfrm>
              <a:off x="552996" y="7084103"/>
              <a:ext cx="3577353" cy="261610"/>
            </a:xfrm>
            <a:prstGeom prst="rect">
              <a:avLst/>
            </a:prstGeom>
            <a:noFill/>
          </p:spPr>
          <p:txBody>
            <a:bodyPr wrap="square" rtlCol="0">
              <a:spAutoFit/>
            </a:bodyPr>
            <a:lstStyle/>
            <a:p>
              <a:r>
                <a:rPr lang="fr-FR" sz="1100" b="1" dirty="0"/>
                <a:t>ZOOM sur les ateliers « Nature en famille »</a:t>
              </a:r>
            </a:p>
          </p:txBody>
        </p:sp>
        <p:sp>
          <p:nvSpPr>
            <p:cNvPr id="6" name="ZoneTexte 5">
              <a:extLst>
                <a:ext uri="{FF2B5EF4-FFF2-40B4-BE49-F238E27FC236}">
                  <a16:creationId xmlns:a16="http://schemas.microsoft.com/office/drawing/2014/main" id="{E6B4600C-949F-2E1C-B324-46EFE1AD25AA}"/>
                </a:ext>
              </a:extLst>
            </p:cNvPr>
            <p:cNvSpPr txBox="1"/>
            <p:nvPr/>
          </p:nvSpPr>
          <p:spPr>
            <a:xfrm>
              <a:off x="552996" y="7360872"/>
              <a:ext cx="4116028" cy="1785104"/>
            </a:xfrm>
            <a:prstGeom prst="rect">
              <a:avLst/>
            </a:prstGeom>
            <a:noFill/>
          </p:spPr>
          <p:txBody>
            <a:bodyPr wrap="square" rtlCol="0">
              <a:spAutoFit/>
            </a:bodyPr>
            <a:lstStyle/>
            <a:p>
              <a:r>
                <a:rPr lang="fr-FR" sz="1000" dirty="0"/>
                <a:t>Se ressourcer, apaiser les tensions, se déconnecter en famille, autour de la découverte de la nature et de son potentiel créatif.</a:t>
              </a:r>
            </a:p>
            <a:p>
              <a:pPr marL="285750" indent="-285750">
                <a:buFont typeface="Wingdings" panose="05000000000000000000" pitchFamily="2" charset="2"/>
                <a:buChar char="Ø"/>
              </a:pPr>
              <a:r>
                <a:rPr lang="fr-FR" sz="1000" dirty="0"/>
                <a:t>Public : Pour les parents et enfants jusqu’à 10 ans</a:t>
              </a:r>
            </a:p>
            <a:p>
              <a:pPr marL="285750" indent="-285750">
                <a:buFont typeface="Wingdings" panose="05000000000000000000" pitchFamily="2" charset="2"/>
                <a:buChar char="Ø"/>
              </a:pPr>
              <a:r>
                <a:rPr lang="fr-FR" sz="1000" dirty="0"/>
                <a:t>Animation : CPIE des Hautes Vosges / Cie </a:t>
              </a:r>
              <a:r>
                <a:rPr lang="fr-FR" sz="1000" dirty="0" err="1"/>
                <a:t>Sapristelles</a:t>
              </a:r>
              <a:endParaRPr lang="fr-FR" sz="1000" dirty="0"/>
            </a:p>
            <a:p>
              <a:pPr marL="285750" indent="-285750">
                <a:buFont typeface="Wingdings" panose="05000000000000000000" pitchFamily="2" charset="2"/>
                <a:buChar char="Ø"/>
              </a:pPr>
              <a:r>
                <a:rPr lang="fr-FR" sz="1000" dirty="0"/>
                <a:t>Calendrier : lieu de RDV précis communiqué aux personnes inscrites</a:t>
              </a:r>
            </a:p>
            <a:p>
              <a:pPr marL="285750" indent="-285750">
                <a:buFont typeface="Wingdings" panose="05000000000000000000" pitchFamily="2" charset="2"/>
                <a:buChar char="v"/>
              </a:pPr>
              <a:r>
                <a:rPr lang="fr-FR" sz="1000" dirty="0"/>
                <a:t>Land Art avec Mathieu DUMOULIN le mercredi 1</a:t>
              </a:r>
              <a:r>
                <a:rPr lang="fr-FR" sz="1000" baseline="30000" dirty="0"/>
                <a:t>er</a:t>
              </a:r>
              <a:r>
                <a:rPr lang="fr-FR" sz="1000" dirty="0"/>
                <a:t> octobre de 14h à 16h à ORBEY</a:t>
              </a:r>
            </a:p>
            <a:p>
              <a:pPr marL="285750" indent="-285750">
                <a:buFont typeface="Wingdings" panose="05000000000000000000" pitchFamily="2" charset="2"/>
                <a:buChar char="v"/>
              </a:pPr>
              <a:r>
                <a:rPr lang="fr-FR" sz="1000" dirty="0"/>
                <a:t>Sur la piste des animaux sauvages avec Damien MEYER le mercredi 15 octobre de 14h à 16h à Kaysersberg,</a:t>
              </a:r>
            </a:p>
            <a:p>
              <a:pPr marL="285750" indent="-285750">
                <a:buFont typeface="Wingdings" panose="05000000000000000000" pitchFamily="2" charset="2"/>
                <a:buChar char="v"/>
              </a:pPr>
              <a:endParaRPr lang="fr-FR" sz="1000" dirty="0"/>
            </a:p>
            <a:p>
              <a:r>
                <a:rPr lang="fr-FR" sz="1000" dirty="0"/>
                <a:t>Inscription obligatoire : https://bit.ly/reseau-parents-vallee-kaysersberg</a:t>
              </a:r>
              <a:endParaRPr lang="fr-FR" dirty="0"/>
            </a:p>
          </p:txBody>
        </p:sp>
      </p:grpSp>
      <p:pic>
        <p:nvPicPr>
          <p:cNvPr id="3074" name="Image 7">
            <a:extLst>
              <a:ext uri="{FF2B5EF4-FFF2-40B4-BE49-F238E27FC236}">
                <a16:creationId xmlns:a16="http://schemas.microsoft.com/office/drawing/2014/main" id="{B5FDF4D9-1E10-A889-ABE4-CB728C208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489" y="7549825"/>
            <a:ext cx="1674998" cy="87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5">
            <a:extLst>
              <a:ext uri="{FF2B5EF4-FFF2-40B4-BE49-F238E27FC236}">
                <a16:creationId xmlns:a16="http://schemas.microsoft.com/office/drawing/2014/main" id="{EDD0AEC7-78C3-8C96-AE7B-7FB7785E4095}"/>
              </a:ext>
            </a:extLst>
          </p:cNvPr>
          <p:cNvSpPr>
            <a:spLocks noChangeArrowheads="1"/>
          </p:cNvSpPr>
          <p:nvPr/>
        </p:nvSpPr>
        <p:spPr bwMode="auto">
          <a:xfrm>
            <a:off x="496087" y="3023376"/>
            <a:ext cx="5886401" cy="3772808"/>
          </a:xfrm>
          <a:prstGeom prst="rect">
            <a:avLst/>
          </a:prstGeom>
          <a:ln w="6350"/>
        </p:spPr>
        <p:style>
          <a:lnRef idx="2">
            <a:schemeClr val="accent5"/>
          </a:lnRef>
          <a:fillRef idx="1">
            <a:schemeClr val="lt1"/>
          </a:fillRef>
          <a:effectRef idx="0">
            <a:schemeClr val="accent5"/>
          </a:effectRef>
          <a:fontRef idx="minor">
            <a:schemeClr val="dk1"/>
          </a:fontRef>
        </p:style>
        <p:txBody>
          <a:bodyPr vert="horz" wrap="square" lIns="457056" tIns="63480" rIns="91440" bIns="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000000"/>
                </a:solidFill>
                <a:effectLst/>
                <a:cs typeface="Calibri" panose="020F0502020204030204" pitchFamily="34" charset="0"/>
              </a:rPr>
              <a:t>Le réseau propose prochainement:</a:t>
            </a:r>
          </a:p>
          <a:p>
            <a:pPr marR="0" lvl="0" algn="l" defTabSz="914400" rtl="0" eaLnBrk="0" fontAlgn="base" latinLnBrk="0" hangingPunct="0">
              <a:lnSpc>
                <a:spcPct val="100000"/>
              </a:lnSpc>
              <a:spcBef>
                <a:spcPct val="0"/>
              </a:spcBef>
              <a:spcAft>
                <a:spcPct val="0"/>
              </a:spcAft>
              <a:buClrTx/>
              <a:buSzTx/>
              <a:buFontTx/>
              <a:buNone/>
              <a:tabLst/>
            </a:pPr>
            <a:endParaRPr kumimoji="0" lang="fr-FR" altLang="fr-FR" sz="1000" b="1"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Char char="•"/>
              <a:tabLst/>
            </a:pPr>
            <a:r>
              <a:rPr kumimoji="0" lang="fr-FR" altLang="fr-FR" sz="1000" i="0" u="none" strike="noStrike" cap="none" normalizeH="0" baseline="0" dirty="0">
                <a:ln>
                  <a:noFill/>
                </a:ln>
                <a:solidFill>
                  <a:srgbClr val="000000"/>
                </a:solidFill>
                <a:effectLst/>
                <a:cs typeface="Calibri" panose="020F0502020204030204" pitchFamily="34" charset="0"/>
              </a:rPr>
              <a:t>Ateliers « Nature en famille »</a:t>
            </a:r>
            <a:br>
              <a:rPr kumimoji="0" lang="fr-FR" altLang="fr-FR" sz="1000" i="0" u="none" strike="noStrike" cap="none" normalizeH="0" baseline="0" dirty="0">
                <a:ln>
                  <a:noFill/>
                </a:ln>
                <a:solidFill>
                  <a:srgbClr val="000000"/>
                </a:solidFill>
                <a:effectLst/>
                <a:cs typeface="Calibri" panose="020F0502020204030204" pitchFamily="34" charset="0"/>
              </a:rPr>
            </a:br>
            <a:r>
              <a:rPr kumimoji="0" lang="fr-FR" altLang="fr-FR" sz="1000" i="0" u="none" strike="noStrike" cap="none" normalizeH="0" baseline="0" dirty="0">
                <a:ln>
                  <a:noFill/>
                </a:ln>
                <a:solidFill>
                  <a:srgbClr val="000000"/>
                </a:solidFill>
                <a:effectLst/>
                <a:cs typeface="Calibri" panose="020F0502020204030204" pitchFamily="34" charset="0"/>
              </a:rPr>
              <a:t>  - Land art : mercredi 1er octobre de 14h à 16h</a:t>
            </a:r>
            <a:br>
              <a:rPr kumimoji="0" lang="fr-FR" altLang="fr-FR" sz="1000" i="0" u="none" strike="noStrike" cap="none" normalizeH="0" baseline="0" dirty="0">
                <a:ln>
                  <a:noFill/>
                </a:ln>
                <a:solidFill>
                  <a:srgbClr val="000000"/>
                </a:solidFill>
                <a:effectLst/>
                <a:cs typeface="Calibri" panose="020F0502020204030204" pitchFamily="34" charset="0"/>
              </a:rPr>
            </a:br>
            <a:r>
              <a:rPr kumimoji="0" lang="fr-FR" altLang="fr-FR" sz="1000" i="0" u="none" strike="noStrike" cap="none" normalizeH="0" baseline="0" dirty="0">
                <a:ln>
                  <a:noFill/>
                </a:ln>
                <a:solidFill>
                  <a:srgbClr val="000000"/>
                </a:solidFill>
                <a:effectLst/>
                <a:cs typeface="Calibri" panose="020F0502020204030204" pitchFamily="34" charset="0"/>
              </a:rPr>
              <a:t> - Sur la piste des animaux sauvages : mercredi 15 octobre de 14h à 16h</a:t>
            </a:r>
          </a:p>
          <a:p>
            <a:pPr marR="0" lvl="0" algn="l" defTabSz="914400" rtl="0" eaLnBrk="0" fontAlgn="base" latinLnBrk="0" hangingPunct="0">
              <a:lnSpc>
                <a:spcPct val="100000"/>
              </a:lnSpc>
              <a:spcBef>
                <a:spcPct val="0"/>
              </a:spcBef>
              <a:spcAft>
                <a:spcPct val="0"/>
              </a:spcAft>
              <a:buClrTx/>
              <a:buSzTx/>
              <a:tabLst/>
            </a:pPr>
            <a:endParaRPr kumimoji="0" lang="fr-FR" altLang="fr-FR" sz="100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Char char="•"/>
              <a:tabLst/>
            </a:pPr>
            <a:r>
              <a:rPr kumimoji="0" lang="fr-FR" altLang="fr-FR" sz="1000" i="0" u="none" strike="noStrike" cap="none" normalizeH="0" baseline="0" dirty="0">
                <a:ln>
                  <a:noFill/>
                </a:ln>
                <a:solidFill>
                  <a:srgbClr val="000000"/>
                </a:solidFill>
                <a:effectLst/>
                <a:cs typeface="Calibri" panose="020F0502020204030204" pitchFamily="34" charset="0"/>
              </a:rPr>
              <a:t>Ateliers « Pas à pas vers l’autonomie de nos </a:t>
            </a:r>
            <a:r>
              <a:rPr kumimoji="0" lang="fr-FR" altLang="fr-FR" sz="1000" i="0" u="none" strike="noStrike" cap="none" normalizeH="0" baseline="0" dirty="0" err="1">
                <a:ln>
                  <a:noFill/>
                </a:ln>
                <a:solidFill>
                  <a:srgbClr val="000000"/>
                </a:solidFill>
                <a:effectLst/>
                <a:cs typeface="Calibri" panose="020F0502020204030204" pitchFamily="34" charset="0"/>
              </a:rPr>
              <a:t>bout’choux</a:t>
            </a:r>
            <a:r>
              <a:rPr kumimoji="0" lang="fr-FR" altLang="fr-FR" sz="1000" i="0" u="none" strike="noStrike" cap="none" normalizeH="0" baseline="0" dirty="0">
                <a:ln>
                  <a:noFill/>
                </a:ln>
                <a:solidFill>
                  <a:srgbClr val="000000"/>
                </a:solidFill>
                <a:effectLst/>
                <a:cs typeface="Calibri" panose="020F0502020204030204" pitchFamily="34" charset="0"/>
              </a:rPr>
              <a:t> »</a:t>
            </a:r>
            <a:br>
              <a:rPr kumimoji="0" lang="fr-FR" altLang="fr-FR" sz="1000" i="0" u="none" strike="noStrike" cap="none" normalizeH="0" baseline="0" dirty="0">
                <a:ln>
                  <a:noFill/>
                </a:ln>
                <a:solidFill>
                  <a:srgbClr val="000000"/>
                </a:solidFill>
                <a:effectLst/>
                <a:cs typeface="Calibri" panose="020F0502020204030204" pitchFamily="34" charset="0"/>
              </a:rPr>
            </a:br>
            <a:r>
              <a:rPr kumimoji="0" lang="fr-FR" altLang="fr-FR" sz="1000" i="0" u="none" strike="noStrike" cap="none" normalizeH="0" baseline="0" dirty="0">
                <a:ln>
                  <a:noFill/>
                </a:ln>
                <a:solidFill>
                  <a:srgbClr val="000000"/>
                </a:solidFill>
                <a:effectLst/>
                <a:cs typeface="Calibri" panose="020F0502020204030204" pitchFamily="34" charset="0"/>
              </a:rPr>
              <a:t> - Alimentation et sommeil chez le tout-petit : samedi 13 septembre de 10h à 12h</a:t>
            </a:r>
            <a:br>
              <a:rPr kumimoji="0" lang="fr-FR" altLang="fr-FR" sz="1000" i="0" u="none" strike="noStrike" cap="none" normalizeH="0" baseline="0" dirty="0">
                <a:ln>
                  <a:noFill/>
                </a:ln>
                <a:solidFill>
                  <a:srgbClr val="000000"/>
                </a:solidFill>
                <a:effectLst/>
                <a:cs typeface="Calibri" panose="020F0502020204030204" pitchFamily="34" charset="0"/>
              </a:rPr>
            </a:br>
            <a:r>
              <a:rPr kumimoji="0" lang="fr-FR" altLang="fr-FR" sz="1000" i="0" u="none" strike="noStrike" cap="none" normalizeH="0" baseline="0" dirty="0">
                <a:ln>
                  <a:noFill/>
                </a:ln>
                <a:solidFill>
                  <a:srgbClr val="000000"/>
                </a:solidFill>
                <a:effectLst/>
                <a:cs typeface="Calibri" panose="020F0502020204030204" pitchFamily="34" charset="0"/>
              </a:rPr>
              <a:t> - Motricité globale, motricité fine et premiers gestes graphiques : samedi 25 octobre de 10h à 12h</a:t>
            </a:r>
          </a:p>
          <a:p>
            <a:pPr marR="0" lvl="0" algn="l" defTabSz="914400" rtl="0" eaLnBrk="0" fontAlgn="base" latinLnBrk="0" hangingPunct="0">
              <a:lnSpc>
                <a:spcPct val="100000"/>
              </a:lnSpc>
              <a:spcBef>
                <a:spcPct val="0"/>
              </a:spcBef>
              <a:spcAft>
                <a:spcPct val="0"/>
              </a:spcAft>
              <a:buClrTx/>
              <a:buSzTx/>
              <a:tabLst/>
            </a:pPr>
            <a:endParaRPr kumimoji="0" lang="fr-FR" altLang="fr-FR" sz="100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Char char="•"/>
              <a:tabLst/>
            </a:pPr>
            <a:r>
              <a:rPr kumimoji="0" lang="fr-FR" altLang="fr-FR" sz="1000" i="0" u="none" strike="noStrike" cap="none" normalizeH="0" baseline="0" dirty="0">
                <a:ln>
                  <a:noFill/>
                </a:ln>
                <a:solidFill>
                  <a:srgbClr val="000000"/>
                </a:solidFill>
                <a:effectLst/>
                <a:cs typeface="Calibri" panose="020F0502020204030204" pitchFamily="34" charset="0"/>
              </a:rPr>
              <a:t>Atelier « Apprendre à masser son bébé » : samedis 20 - 27 septembre, 4 octobre et 11 octobre de 9h30 à 11h</a:t>
            </a:r>
          </a:p>
          <a:p>
            <a:pPr marR="0" lvl="0" algn="l" defTabSz="914400" rtl="0" eaLnBrk="0" fontAlgn="base" latinLnBrk="0" hangingPunct="0">
              <a:lnSpc>
                <a:spcPct val="100000"/>
              </a:lnSpc>
              <a:spcBef>
                <a:spcPct val="0"/>
              </a:spcBef>
              <a:spcAft>
                <a:spcPct val="0"/>
              </a:spcAft>
              <a:buClrTx/>
              <a:buSzTx/>
              <a:tabLst/>
            </a:pPr>
            <a:endParaRPr kumimoji="0" lang="fr-FR" altLang="fr-FR" sz="100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Char char="•"/>
              <a:tabLst/>
            </a:pPr>
            <a:r>
              <a:rPr kumimoji="0" lang="fr-FR" altLang="fr-FR" sz="1000" i="0" u="none" strike="noStrike" cap="none" normalizeH="0" baseline="0" dirty="0">
                <a:ln>
                  <a:noFill/>
                </a:ln>
                <a:solidFill>
                  <a:srgbClr val="000000"/>
                </a:solidFill>
                <a:effectLst/>
                <a:cs typeface="Calibri" panose="020F0502020204030204" pitchFamily="34" charset="0"/>
              </a:rPr>
              <a:t>Atelier « Kiffe tes premières règles » : vendredi 26 septembre de 19h à 21h30</a:t>
            </a:r>
          </a:p>
          <a:p>
            <a:pPr marR="0" lvl="0" algn="l" defTabSz="914400" rtl="0" eaLnBrk="0" fontAlgn="base" latinLnBrk="0" hangingPunct="0">
              <a:lnSpc>
                <a:spcPct val="100000"/>
              </a:lnSpc>
              <a:spcBef>
                <a:spcPct val="0"/>
              </a:spcBef>
              <a:spcAft>
                <a:spcPct val="0"/>
              </a:spcAft>
              <a:buClrTx/>
              <a:buSzTx/>
              <a:tabLst/>
            </a:pPr>
            <a:endParaRPr kumimoji="0" lang="fr-FR" altLang="fr-FR" sz="100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Char char="•"/>
              <a:tabLst/>
            </a:pPr>
            <a:r>
              <a:rPr kumimoji="0" lang="fr-FR" altLang="fr-FR" sz="1000" i="0" u="none" strike="noStrike" cap="none" normalizeH="0" baseline="0" dirty="0">
                <a:ln>
                  <a:noFill/>
                </a:ln>
                <a:solidFill>
                  <a:srgbClr val="000000"/>
                </a:solidFill>
                <a:effectLst/>
                <a:cs typeface="Calibri" panose="020F0502020204030204" pitchFamily="34" charset="0"/>
              </a:rPr>
              <a:t>Atelier « Interlude musical en famille » : samedis 27 septembre, 4 - 11 octobre et 8 - 15 novembre de 10h à 11h</a:t>
            </a:r>
          </a:p>
          <a:p>
            <a:pPr marR="0" lvl="0" algn="l" defTabSz="914400" rtl="0" eaLnBrk="0" fontAlgn="base" latinLnBrk="0" hangingPunct="0">
              <a:lnSpc>
                <a:spcPct val="100000"/>
              </a:lnSpc>
              <a:spcBef>
                <a:spcPct val="0"/>
              </a:spcBef>
              <a:spcAft>
                <a:spcPct val="0"/>
              </a:spcAft>
              <a:buClrTx/>
              <a:buSzTx/>
              <a:tabLst/>
            </a:pPr>
            <a:endParaRPr kumimoji="0" lang="fr-FR" altLang="fr-FR" sz="100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Char char="•"/>
              <a:tabLst/>
            </a:pPr>
            <a:r>
              <a:rPr kumimoji="0" lang="fr-FR" altLang="fr-FR" sz="1000" i="0" u="none" strike="noStrike" cap="none" normalizeH="0" baseline="0" dirty="0">
                <a:ln>
                  <a:noFill/>
                </a:ln>
                <a:solidFill>
                  <a:srgbClr val="000000"/>
                </a:solidFill>
                <a:effectLst/>
                <a:cs typeface="Calibri" panose="020F0502020204030204" pitchFamily="34" charset="0"/>
              </a:rPr>
              <a:t>Ciné-débat « Famille recomposée &amp; beau-parentalité » : mardi 7 octobre à 20h30</a:t>
            </a:r>
          </a:p>
          <a:p>
            <a:pPr marR="0" lvl="0" algn="l" defTabSz="914400" rtl="0" eaLnBrk="0" fontAlgn="base" latinLnBrk="0" hangingPunct="0">
              <a:lnSpc>
                <a:spcPct val="100000"/>
              </a:lnSpc>
              <a:spcBef>
                <a:spcPct val="0"/>
              </a:spcBef>
              <a:spcAft>
                <a:spcPct val="0"/>
              </a:spcAft>
              <a:buClrTx/>
              <a:buSzTx/>
              <a:tabLst/>
            </a:pPr>
            <a:endParaRPr kumimoji="0" lang="fr-FR" altLang="fr-FR" sz="100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Char char="•"/>
              <a:tabLst/>
            </a:pPr>
            <a:r>
              <a:rPr kumimoji="0" lang="fr-FR" altLang="fr-FR" sz="1000" i="0" u="none" strike="noStrike" cap="none" normalizeH="0" baseline="0" dirty="0">
                <a:ln>
                  <a:noFill/>
                </a:ln>
                <a:solidFill>
                  <a:srgbClr val="000000"/>
                </a:solidFill>
                <a:effectLst/>
                <a:cs typeface="Calibri" panose="020F0502020204030204" pitchFamily="34" charset="0"/>
              </a:rPr>
              <a:t>Atelier « Apprivoiser ses émotions et gagner en confiance » : mercredis 8 - 22 octobre et 5 novembre de 16h30 à 18h30</a:t>
            </a:r>
          </a:p>
          <a:p>
            <a:pPr marR="0" lvl="0" algn="l" defTabSz="914400" rtl="0" eaLnBrk="0" fontAlgn="base" latinLnBrk="0" hangingPunct="0">
              <a:lnSpc>
                <a:spcPct val="100000"/>
              </a:lnSpc>
              <a:spcBef>
                <a:spcPct val="0"/>
              </a:spcBef>
              <a:spcAft>
                <a:spcPct val="0"/>
              </a:spcAft>
              <a:buClrTx/>
              <a:buSzTx/>
              <a:tabLst/>
            </a:pPr>
            <a:endParaRPr kumimoji="0" lang="fr-FR" altLang="fr-FR" sz="1000" i="0" u="none" strike="noStrike" cap="none" normalizeH="0" baseline="0" dirty="0">
              <a:ln>
                <a:noFill/>
              </a:ln>
              <a:solidFill>
                <a:schemeClr val="tx1"/>
              </a:solidFill>
              <a:effectLst/>
            </a:endParaRPr>
          </a:p>
          <a:p>
            <a:pPr marR="0" lvl="0" algn="ctr" defTabSz="914400" rtl="0" eaLnBrk="0" fontAlgn="base" latinLnBrk="0" hangingPunct="0">
              <a:lnSpc>
                <a:spcPct val="100000"/>
              </a:lnSpc>
              <a:spcBef>
                <a:spcPct val="0"/>
              </a:spcBef>
              <a:spcAft>
                <a:spcPct val="0"/>
              </a:spcAft>
              <a:buClrTx/>
              <a:buSzTx/>
              <a:buFontTx/>
              <a:buNone/>
              <a:tabLst/>
            </a:pPr>
            <a:r>
              <a:rPr kumimoji="0" lang="fr-FR" altLang="fr-FR" sz="1000" b="1" i="1" u="none" strike="noStrike" cap="none" normalizeH="0" baseline="0" dirty="0">
                <a:ln>
                  <a:noFill/>
                </a:ln>
                <a:solidFill>
                  <a:srgbClr val="000000"/>
                </a:solidFill>
                <a:effectLst/>
                <a:cs typeface="Calibri" panose="020F0502020204030204" pitchFamily="34" charset="0"/>
              </a:rPr>
              <a:t>Programme complet et inscription : www.enfance-jeunesse-ccvk.fr</a:t>
            </a:r>
            <a:endParaRPr kumimoji="0" lang="fr-FR" altLang="fr-FR" sz="1000" b="1" i="1" u="none" strike="noStrike" cap="none" normalizeH="0" baseline="0" dirty="0">
              <a:ln>
                <a:noFill/>
              </a:ln>
              <a:solidFill>
                <a:schemeClr val="tx1"/>
              </a:solidFill>
              <a:effectLst/>
            </a:endParaRPr>
          </a:p>
        </p:txBody>
      </p:sp>
      <p:pic>
        <p:nvPicPr>
          <p:cNvPr id="3078" name="Picture 6">
            <a:extLst>
              <a:ext uri="{FF2B5EF4-FFF2-40B4-BE49-F238E27FC236}">
                <a16:creationId xmlns:a16="http://schemas.microsoft.com/office/drawing/2014/main" id="{5EC3B8E3-4848-97D0-8ECA-95A688241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10" y="1519270"/>
            <a:ext cx="1237643" cy="1237643"/>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5753F34E-BE02-B45A-DB5D-D1C01DAC2FB5}"/>
              </a:ext>
            </a:extLst>
          </p:cNvPr>
          <p:cNvSpPr txBox="1"/>
          <p:nvPr/>
        </p:nvSpPr>
        <p:spPr>
          <a:xfrm>
            <a:off x="2439268" y="937290"/>
            <a:ext cx="3947245"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RÉSEAU PARENTS DE LA VALLEE DE KAYSERSBERG</a:t>
            </a:r>
            <a:endParaRPr kumimoji="0" lang="fr-FR" altLang="fr-FR" sz="1400" b="1" i="0" u="none" strike="noStrike" cap="none" normalizeH="0" baseline="0" dirty="0">
              <a:ln>
                <a:noFill/>
              </a:ln>
              <a:solidFill>
                <a:schemeClr val="tx1"/>
              </a:solidFill>
              <a:effectLst/>
            </a:endParaRPr>
          </a:p>
        </p:txBody>
      </p:sp>
      <p:sp>
        <p:nvSpPr>
          <p:cNvPr id="18" name="ZoneTexte 17">
            <a:extLst>
              <a:ext uri="{FF2B5EF4-FFF2-40B4-BE49-F238E27FC236}">
                <a16:creationId xmlns:a16="http://schemas.microsoft.com/office/drawing/2014/main" id="{9834B9E6-C4AE-F1CD-25DF-6BCEB1020265}"/>
              </a:ext>
            </a:extLst>
          </p:cNvPr>
          <p:cNvSpPr txBox="1"/>
          <p:nvPr/>
        </p:nvSpPr>
        <p:spPr>
          <a:xfrm>
            <a:off x="2947916" y="102777"/>
            <a:ext cx="1125941" cy="215444"/>
          </a:xfrm>
          <a:prstGeom prst="rect">
            <a:avLst/>
          </a:prstGeom>
          <a:noFill/>
        </p:spPr>
        <p:txBody>
          <a:bodyPr wrap="square" rtlCol="0">
            <a:spAutoFit/>
          </a:bodyPr>
          <a:lstStyle/>
          <a:p>
            <a:r>
              <a:rPr lang="fr-FR" sz="800" dirty="0">
                <a:solidFill>
                  <a:schemeClr val="bg1">
                    <a:lumMod val="85000"/>
                  </a:schemeClr>
                </a:solidFill>
              </a:rPr>
              <a:t>Vie intercommunale</a:t>
            </a:r>
          </a:p>
        </p:txBody>
      </p:sp>
      <p:sp>
        <p:nvSpPr>
          <p:cNvPr id="20" name="ZoneTexte 19">
            <a:extLst>
              <a:ext uri="{FF2B5EF4-FFF2-40B4-BE49-F238E27FC236}">
                <a16:creationId xmlns:a16="http://schemas.microsoft.com/office/drawing/2014/main" id="{87500972-E8F4-E3C8-0C38-AAFBF9843FCE}"/>
              </a:ext>
            </a:extLst>
          </p:cNvPr>
          <p:cNvSpPr txBox="1"/>
          <p:nvPr/>
        </p:nvSpPr>
        <p:spPr>
          <a:xfrm>
            <a:off x="1930124" y="1626390"/>
            <a:ext cx="4287466" cy="1015663"/>
          </a:xfrm>
          <a:prstGeom prst="rect">
            <a:avLst/>
          </a:prstGeom>
          <a:noFill/>
        </p:spPr>
        <p:txBody>
          <a:bodyPr wrap="square">
            <a:spAutoFit/>
          </a:bodyPr>
          <a:lstStyle/>
          <a:p>
            <a:pPr marR="0" lvl="0" algn="just" defTabSz="914400" rtl="0" eaLnBrk="0" fontAlgn="base" latinLnBrk="0" hangingPunct="0">
              <a:lnSpc>
                <a:spcPct val="100000"/>
              </a:lnSpc>
              <a:spcBef>
                <a:spcPct val="0"/>
              </a:spcBef>
              <a:spcAft>
                <a:spcPct val="0"/>
              </a:spcAft>
              <a:buClrTx/>
              <a:buSzTx/>
              <a:buFontTx/>
              <a:buNone/>
              <a:tabLst/>
            </a:pPr>
            <a:r>
              <a:rPr kumimoji="0" lang="fr-FR" altLang="fr-FR" sz="1000" i="0" u="none" strike="noStrike" cap="none" normalizeH="0" baseline="0" dirty="0">
                <a:ln>
                  <a:noFill/>
                </a:ln>
                <a:solidFill>
                  <a:srgbClr val="000000"/>
                </a:solidFill>
                <a:effectLst/>
                <a:cs typeface="Calibri" panose="020F0502020204030204" pitchFamily="34" charset="0"/>
              </a:rPr>
              <a:t>Les acteurs de la petite enfance, de l’enfance et de la jeunesse de la vallée de Kaysersberg se sont rassemblés au sein d</a:t>
            </a:r>
            <a:r>
              <a:rPr lang="fr-FR" altLang="fr-FR" sz="1000" dirty="0">
                <a:solidFill>
                  <a:srgbClr val="000000"/>
                </a:solidFill>
                <a:cs typeface="Calibri" panose="020F0502020204030204" pitchFamily="34" charset="0"/>
              </a:rPr>
              <a:t>’</a:t>
            </a:r>
            <a:r>
              <a:rPr kumimoji="0" lang="fr-FR" altLang="fr-FR" sz="1000" i="0" u="none" strike="noStrike" cap="none" normalizeH="0" baseline="0" dirty="0">
                <a:ln>
                  <a:noFill/>
                </a:ln>
                <a:solidFill>
                  <a:srgbClr val="000000"/>
                </a:solidFill>
                <a:effectLst/>
                <a:cs typeface="Calibri" panose="020F0502020204030204" pitchFamily="34" charset="0"/>
              </a:rPr>
              <a:t>un "Réseau Parents" local pour organiser des actions de soutien à la parentalité. </a:t>
            </a:r>
          </a:p>
          <a:p>
            <a:pPr marR="0" lvl="0" algn="just" defTabSz="914400" rtl="0" eaLnBrk="0" fontAlgn="base" latinLnBrk="0" hangingPunct="0">
              <a:lnSpc>
                <a:spcPct val="100000"/>
              </a:lnSpc>
              <a:spcBef>
                <a:spcPct val="0"/>
              </a:spcBef>
              <a:spcAft>
                <a:spcPct val="0"/>
              </a:spcAft>
              <a:buClrTx/>
              <a:buSzTx/>
              <a:buFontTx/>
              <a:buNone/>
              <a:tabLst/>
            </a:pPr>
            <a:endParaRPr lang="fr-FR" altLang="fr-FR" sz="1000" dirty="0">
              <a:solidFill>
                <a:srgbClr val="000000"/>
              </a:solidFill>
              <a:cs typeface="Calibri" panose="020F0502020204030204"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fr-FR" altLang="fr-FR" sz="1000" i="0" u="none" strike="noStrike" cap="none" normalizeH="0" baseline="0" dirty="0">
                <a:ln>
                  <a:noFill/>
                </a:ln>
                <a:solidFill>
                  <a:srgbClr val="000000"/>
                </a:solidFill>
                <a:effectLst/>
                <a:cs typeface="Calibri" panose="020F0502020204030204" pitchFamily="34" charset="0"/>
              </a:rPr>
              <a:t>Ateliers, temps d</a:t>
            </a:r>
            <a:r>
              <a:rPr lang="fr-FR" altLang="fr-FR" sz="1000" dirty="0">
                <a:solidFill>
                  <a:srgbClr val="000000"/>
                </a:solidFill>
                <a:cs typeface="Calibri" panose="020F0502020204030204" pitchFamily="34" charset="0"/>
              </a:rPr>
              <a:t>’</a:t>
            </a:r>
            <a:r>
              <a:rPr kumimoji="0" lang="fr-FR" altLang="fr-FR" sz="1000" i="0" u="none" strike="noStrike" cap="none" normalizeH="0" baseline="0" dirty="0">
                <a:ln>
                  <a:noFill/>
                </a:ln>
                <a:solidFill>
                  <a:srgbClr val="000000"/>
                </a:solidFill>
                <a:effectLst/>
                <a:cs typeface="Calibri" panose="020F0502020204030204" pitchFamily="34" charset="0"/>
              </a:rPr>
              <a:t>échanges et rencontres… le Réseau Parents propose toute l’année des animations gratuites aux familles de la vallée.</a:t>
            </a:r>
            <a:endParaRPr kumimoji="0" lang="fr-FR" altLang="fr-FR" sz="100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530639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6F8E738-E0B5-2B84-4D5B-5BFAA997EEB2}"/>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A869CF81-A922-B842-EEE6-01681BA662DC}"/>
              </a:ext>
            </a:extLst>
          </p:cNvPr>
          <p:cNvSpPr>
            <a:spLocks noGrp="1"/>
          </p:cNvSpPr>
          <p:nvPr>
            <p:ph type="sldNum" sz="quarter" idx="12"/>
          </p:nvPr>
        </p:nvSpPr>
        <p:spPr/>
        <p:txBody>
          <a:bodyPr/>
          <a:lstStyle/>
          <a:p>
            <a:fld id="{BE9B5FA4-89F7-4BC1-B6B1-D5529FDE714B}" type="slidenum">
              <a:rPr lang="fr-FR" smtClean="0"/>
              <a:t>21</a:t>
            </a:fld>
            <a:endParaRPr lang="fr-FR"/>
          </a:p>
        </p:txBody>
      </p:sp>
      <p:grpSp>
        <p:nvGrpSpPr>
          <p:cNvPr id="7" name="Groupe 6">
            <a:extLst>
              <a:ext uri="{FF2B5EF4-FFF2-40B4-BE49-F238E27FC236}">
                <a16:creationId xmlns:a16="http://schemas.microsoft.com/office/drawing/2014/main" id="{9E58B051-3B50-8CD4-ECA1-DDA9129DCAE9}"/>
              </a:ext>
            </a:extLst>
          </p:cNvPr>
          <p:cNvGrpSpPr/>
          <p:nvPr/>
        </p:nvGrpSpPr>
        <p:grpSpPr>
          <a:xfrm>
            <a:off x="624050" y="4569120"/>
            <a:ext cx="5752865" cy="1735551"/>
            <a:chOff x="740169" y="5943638"/>
            <a:chExt cx="5752865" cy="1735551"/>
          </a:xfrm>
        </p:grpSpPr>
        <p:pic>
          <p:nvPicPr>
            <p:cNvPr id="3076" name="Picture 4" descr="Collecte des bouchons au Tri Park">
              <a:extLst>
                <a:ext uri="{FF2B5EF4-FFF2-40B4-BE49-F238E27FC236}">
                  <a16:creationId xmlns:a16="http://schemas.microsoft.com/office/drawing/2014/main" id="{5A8E6EEA-651B-2C0B-4471-5836F2D19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169" y="6045167"/>
              <a:ext cx="1634022" cy="1634022"/>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5F45EBCD-1DCE-8A57-817A-D903000893FE}"/>
                </a:ext>
              </a:extLst>
            </p:cNvPr>
            <p:cNvSpPr txBox="1"/>
            <p:nvPr/>
          </p:nvSpPr>
          <p:spPr>
            <a:xfrm>
              <a:off x="2523769" y="5943638"/>
              <a:ext cx="3969265" cy="1500411"/>
            </a:xfrm>
            <a:prstGeom prst="rect">
              <a:avLst/>
            </a:prstGeom>
            <a:noFill/>
          </p:spPr>
          <p:txBody>
            <a:bodyPr wrap="square">
              <a:spAutoFit/>
            </a:bodyPr>
            <a:lstStyle/>
            <a:p>
              <a:pPr algn="l">
                <a:spcBef>
                  <a:spcPts val="900"/>
                </a:spcBef>
                <a:spcAft>
                  <a:spcPts val="900"/>
                </a:spcAft>
                <a:buNone/>
              </a:pPr>
              <a:r>
                <a:rPr lang="fr-FR" sz="1400" b="1" i="0" dirty="0">
                  <a:effectLst/>
                </a:rPr>
                <a:t>Collecte des bouchons au Tri Park</a:t>
              </a:r>
            </a:p>
            <a:p>
              <a:pPr algn="just">
                <a:buNone/>
              </a:pPr>
              <a:r>
                <a:rPr lang="fr-FR" sz="1000" b="0" i="0" dirty="0">
                  <a:solidFill>
                    <a:srgbClr val="000000"/>
                  </a:solidFill>
                  <a:effectLst/>
                </a:rPr>
                <a:t>Le </a:t>
              </a:r>
              <a:r>
                <a:rPr lang="fr-FR" sz="1000" b="0" i="0" u="none" strike="noStrike" dirty="0">
                  <a:solidFill>
                    <a:srgbClr val="26537E"/>
                  </a:solidFill>
                  <a:effectLst/>
                  <a:hlinkClick r:id="rId3"/>
                </a:rPr>
                <a:t>Tri Park</a:t>
              </a:r>
              <a:r>
                <a:rPr lang="fr-FR" sz="1000" b="0" i="0" dirty="0">
                  <a:solidFill>
                    <a:srgbClr val="000000"/>
                  </a:solidFill>
                  <a:effectLst/>
                </a:rPr>
                <a:t> est partenaire de l'association </a:t>
              </a:r>
              <a:r>
                <a:rPr lang="fr-FR" sz="1000" b="0" i="0" u="none" strike="noStrike" dirty="0">
                  <a:solidFill>
                    <a:srgbClr val="26537E"/>
                  </a:solidFill>
                  <a:effectLst/>
                  <a:hlinkClick r:id="rId4"/>
                </a:rPr>
                <a:t>Les bouchons de l'Espoir 68 - ARAME</a:t>
              </a:r>
              <a:r>
                <a:rPr lang="fr-FR" sz="1000" b="0" i="0" dirty="0">
                  <a:solidFill>
                    <a:srgbClr val="000000"/>
                  </a:solidFill>
                  <a:effectLst/>
                </a:rPr>
                <a:t> qui collecte les bouchons en liège et en synthétique (imitation liège) pour améliorer le quotidien des enfants atteints de cancer.</a:t>
              </a:r>
              <a:br>
                <a:rPr lang="fr-FR" sz="1000" b="0" i="0" dirty="0">
                  <a:solidFill>
                    <a:srgbClr val="000000"/>
                  </a:solidFill>
                  <a:effectLst/>
                </a:rPr>
              </a:br>
              <a:br>
                <a:rPr lang="fr-FR" sz="1000" b="0" i="0" dirty="0">
                  <a:solidFill>
                    <a:srgbClr val="000000"/>
                  </a:solidFill>
                  <a:effectLst/>
                </a:rPr>
              </a:br>
              <a:r>
                <a:rPr lang="fr-FR" sz="1000" b="0" i="0" dirty="0">
                  <a:solidFill>
                    <a:srgbClr val="000000"/>
                  </a:solidFill>
                  <a:effectLst/>
                </a:rPr>
                <a:t>Une fois triés et recyclés, les bouchons en liège sont transformés en isolant et semelles de chaussures et les bouchons en synthétique sont transformés en sol souple pour aires de jeu.</a:t>
              </a:r>
            </a:p>
          </p:txBody>
        </p:sp>
      </p:grpSp>
      <p:sp>
        <p:nvSpPr>
          <p:cNvPr id="9" name="Rectangle 1">
            <a:extLst>
              <a:ext uri="{FF2B5EF4-FFF2-40B4-BE49-F238E27FC236}">
                <a16:creationId xmlns:a16="http://schemas.microsoft.com/office/drawing/2014/main" id="{A1304CCB-1034-A652-D537-6E62A5B96AD6}"/>
              </a:ext>
            </a:extLst>
          </p:cNvPr>
          <p:cNvSpPr>
            <a:spLocks noChangeArrowheads="1"/>
          </p:cNvSpPr>
          <p:nvPr/>
        </p:nvSpPr>
        <p:spPr bwMode="auto">
          <a:xfrm>
            <a:off x="510564" y="6984053"/>
            <a:ext cx="5765345"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Broyat de bois disponible en déchèterie</a:t>
            </a:r>
            <a:endParaRPr kumimoji="0" lang="fr-FR" altLang="fr-FR" sz="6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fr-FR" altLang="fr-FR" sz="117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8194" name="Picture 2">
            <a:extLst>
              <a:ext uri="{FF2B5EF4-FFF2-40B4-BE49-F238E27FC236}">
                <a16:creationId xmlns:a16="http://schemas.microsoft.com/office/drawing/2014/main" id="{DEBB3CC5-AB95-E1FC-2EB6-F4ADD1286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106" y="7392092"/>
            <a:ext cx="1799788" cy="1199858"/>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CD7A45FA-F02A-465F-0227-D86BDAB67760}"/>
              </a:ext>
            </a:extLst>
          </p:cNvPr>
          <p:cNvSpPr txBox="1"/>
          <p:nvPr/>
        </p:nvSpPr>
        <p:spPr>
          <a:xfrm>
            <a:off x="2453416" y="7264777"/>
            <a:ext cx="3852015" cy="147732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000" i="0" u="none" strike="noStrike" cap="none" normalizeH="0" baseline="0" dirty="0">
                <a:ln>
                  <a:noFill/>
                </a:ln>
                <a:solidFill>
                  <a:srgbClr val="000000"/>
                </a:solidFill>
                <a:effectLst/>
                <a:cs typeface="Calibri" panose="020F0502020204030204" pitchFamily="34" charset="0"/>
              </a:rPr>
              <a:t>Du broyat est disponible en quantité à la mini-déchèterie à Orbey. Il suffit de se servir, en apportant son matériel de chargement (sacs, pelle, balai...).</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00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000" i="0" u="none" strike="noStrike" cap="none" normalizeH="0" baseline="0" dirty="0">
                <a:ln>
                  <a:noFill/>
                </a:ln>
                <a:solidFill>
                  <a:srgbClr val="000000"/>
                </a:solidFill>
                <a:effectLst/>
                <a:cs typeface="Calibri" panose="020F0502020204030204" pitchFamily="34" charset="0"/>
              </a:rPr>
              <a:t>Le broyat de branches est un structurant idéal pour le compost : à chaque dépôt de restes alimentaires dans le composteur, ajoutez au moins une ou deux poignées de broyat. Il peut aussi être utilisé en paillage pour protéger les plantations ou pour recouvrir les allées du jardin.</a:t>
            </a:r>
            <a:endParaRPr kumimoji="0" lang="fr-FR" altLang="fr-FR" sz="1000" i="0" u="none" strike="noStrike" cap="none" normalizeH="0" baseline="0" dirty="0">
              <a:ln>
                <a:noFill/>
              </a:ln>
              <a:solidFill>
                <a:schemeClr val="tx1"/>
              </a:solidFill>
              <a:effectLst/>
            </a:endParaRPr>
          </a:p>
        </p:txBody>
      </p:sp>
      <p:sp>
        <p:nvSpPr>
          <p:cNvPr id="16" name="ZoneTexte 15">
            <a:extLst>
              <a:ext uri="{FF2B5EF4-FFF2-40B4-BE49-F238E27FC236}">
                <a16:creationId xmlns:a16="http://schemas.microsoft.com/office/drawing/2014/main" id="{74113167-4EE6-C598-0719-E88C784A73A1}"/>
              </a:ext>
            </a:extLst>
          </p:cNvPr>
          <p:cNvSpPr txBox="1"/>
          <p:nvPr/>
        </p:nvSpPr>
        <p:spPr>
          <a:xfrm>
            <a:off x="2947916" y="102777"/>
            <a:ext cx="1125941" cy="215444"/>
          </a:xfrm>
          <a:prstGeom prst="rect">
            <a:avLst/>
          </a:prstGeom>
          <a:noFill/>
        </p:spPr>
        <p:txBody>
          <a:bodyPr wrap="square" rtlCol="0">
            <a:spAutoFit/>
          </a:bodyPr>
          <a:lstStyle/>
          <a:p>
            <a:r>
              <a:rPr lang="fr-FR" sz="800" dirty="0">
                <a:solidFill>
                  <a:schemeClr val="bg1">
                    <a:lumMod val="85000"/>
                  </a:schemeClr>
                </a:solidFill>
              </a:rPr>
              <a:t>Vie intercommunale</a:t>
            </a:r>
          </a:p>
        </p:txBody>
      </p:sp>
      <p:sp>
        <p:nvSpPr>
          <p:cNvPr id="20" name="ZoneTexte 19">
            <a:extLst>
              <a:ext uri="{FF2B5EF4-FFF2-40B4-BE49-F238E27FC236}">
                <a16:creationId xmlns:a16="http://schemas.microsoft.com/office/drawing/2014/main" id="{22A10477-8ABF-59D2-3E1B-56805E5045ED}"/>
              </a:ext>
            </a:extLst>
          </p:cNvPr>
          <p:cNvSpPr txBox="1"/>
          <p:nvPr/>
        </p:nvSpPr>
        <p:spPr>
          <a:xfrm>
            <a:off x="510563" y="747613"/>
            <a:ext cx="5794867" cy="307777"/>
          </a:xfrm>
          <a:prstGeom prst="rect">
            <a:avLst/>
          </a:prstGeom>
          <a:noFill/>
        </p:spPr>
        <p:txBody>
          <a:bodyPr wrap="square">
            <a:spAutoFit/>
          </a:bodyPr>
          <a:lstStyle/>
          <a:p>
            <a:pPr algn="l">
              <a:spcBef>
                <a:spcPts val="900"/>
              </a:spcBef>
              <a:spcAft>
                <a:spcPts val="900"/>
              </a:spcAft>
              <a:buNone/>
            </a:pPr>
            <a:r>
              <a:rPr lang="fr-FR" sz="1400" b="1" i="0" dirty="0">
                <a:effectLst/>
              </a:rPr>
              <a:t>Location longue durée de vélos électriques</a:t>
            </a:r>
          </a:p>
        </p:txBody>
      </p:sp>
      <p:pic>
        <p:nvPicPr>
          <p:cNvPr id="8196" name="Picture 4">
            <a:extLst>
              <a:ext uri="{FF2B5EF4-FFF2-40B4-BE49-F238E27FC236}">
                <a16:creationId xmlns:a16="http://schemas.microsoft.com/office/drawing/2014/main" id="{9BC40D18-BBC7-489D-480A-0DB393C81D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106" y="1236798"/>
            <a:ext cx="2135719" cy="2667396"/>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47BD8E9A-7CE8-44D9-AD96-4FE7DD1E7372}"/>
              </a:ext>
            </a:extLst>
          </p:cNvPr>
          <p:cNvSpPr txBox="1"/>
          <p:nvPr/>
        </p:nvSpPr>
        <p:spPr>
          <a:xfrm>
            <a:off x="3003173" y="1597094"/>
            <a:ext cx="3166230" cy="1913344"/>
          </a:xfrm>
          <a:prstGeom prst="rect">
            <a:avLst/>
          </a:prstGeom>
          <a:noFill/>
        </p:spPr>
        <p:txBody>
          <a:bodyPr wrap="square">
            <a:spAutoFit/>
          </a:bodyPr>
          <a:lstStyle/>
          <a:p>
            <a:pPr algn="just">
              <a:spcBef>
                <a:spcPts val="500"/>
              </a:spcBef>
              <a:buNone/>
            </a:pPr>
            <a:r>
              <a:rPr lang="fr-FR" sz="1000" dirty="0">
                <a:solidFill>
                  <a:srgbClr val="000000"/>
                </a:solidFill>
                <a:effectLst/>
                <a:latin typeface="Calibri" panose="020F0502020204030204" pitchFamily="34" charset="0"/>
              </a:rPr>
              <a:t>60% des trajets domicile-travail de moins de 5km se font en voiture. Le vélo est donc une alternative pratique, écologique et économique !</a:t>
            </a:r>
            <a:endParaRPr lang="fr-FR" sz="1000" dirty="0">
              <a:effectLst/>
            </a:endParaRPr>
          </a:p>
          <a:p>
            <a:pPr algn="just">
              <a:spcBef>
                <a:spcPts val="500"/>
              </a:spcBef>
              <a:buNone/>
            </a:pPr>
            <a:r>
              <a:rPr lang="fr-FR" sz="1000" dirty="0">
                <a:solidFill>
                  <a:srgbClr val="000000"/>
                </a:solidFill>
                <a:effectLst/>
                <a:latin typeface="Calibri" panose="020F0502020204030204" pitchFamily="34" charset="0"/>
              </a:rPr>
              <a:t>Si vous souhaitez "sauter le pas" pour vos déplacements quotidien, la Communauté de Communes de la Vallée de Kaysersberg propose un service de location longue durée de vélos à assistance électrique (VAE) pour de vous permettre de tester ce mode de déplacement avant d’investir.</a:t>
            </a:r>
          </a:p>
          <a:p>
            <a:pPr algn="just">
              <a:spcBef>
                <a:spcPts val="500"/>
              </a:spcBef>
              <a:buNone/>
            </a:pPr>
            <a:endParaRPr lang="fr-FR" sz="1000" dirty="0">
              <a:effectLst/>
            </a:endParaRPr>
          </a:p>
          <a:p>
            <a:pPr algn="just">
              <a:buNone/>
            </a:pPr>
            <a:r>
              <a:rPr lang="fr-FR" sz="1000" dirty="0">
                <a:solidFill>
                  <a:srgbClr val="000000"/>
                </a:solidFill>
                <a:effectLst/>
                <a:latin typeface="Calibri" panose="020F0502020204030204" pitchFamily="34" charset="0"/>
              </a:rPr>
              <a:t>En savoir plus : www.cc-kaysersberg.fr </a:t>
            </a:r>
            <a:endParaRPr lang="fr-FR" sz="1000" dirty="0">
              <a:effectLst/>
            </a:endParaRPr>
          </a:p>
        </p:txBody>
      </p:sp>
      <p:sp>
        <p:nvSpPr>
          <p:cNvPr id="4" name="Rectangle : coins arrondis 3">
            <a:extLst>
              <a:ext uri="{FF2B5EF4-FFF2-40B4-BE49-F238E27FC236}">
                <a16:creationId xmlns:a16="http://schemas.microsoft.com/office/drawing/2014/main" id="{BAB631A3-EC8E-9674-AA5B-75E59D26C41E}"/>
              </a:ext>
            </a:extLst>
          </p:cNvPr>
          <p:cNvSpPr/>
          <p:nvPr/>
        </p:nvSpPr>
        <p:spPr>
          <a:xfrm>
            <a:off x="624050" y="4319381"/>
            <a:ext cx="5682738"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4EFBEBDB-7593-E0ED-84DB-6E958DFCB363}"/>
              </a:ext>
            </a:extLst>
          </p:cNvPr>
          <p:cNvSpPr/>
          <p:nvPr/>
        </p:nvSpPr>
        <p:spPr>
          <a:xfrm>
            <a:off x="593171" y="6634054"/>
            <a:ext cx="5682738"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1788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4E2B925-1776-7F80-9A07-DED99C14E7A9}"/>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4B47E1F5-1797-2FFE-E275-8B73BC456058}"/>
              </a:ext>
            </a:extLst>
          </p:cNvPr>
          <p:cNvSpPr>
            <a:spLocks noGrp="1"/>
          </p:cNvSpPr>
          <p:nvPr>
            <p:ph type="sldNum" sz="quarter" idx="12"/>
          </p:nvPr>
        </p:nvSpPr>
        <p:spPr/>
        <p:txBody>
          <a:bodyPr/>
          <a:lstStyle/>
          <a:p>
            <a:fld id="{BE9B5FA4-89F7-4BC1-B6B1-D5529FDE714B}" type="slidenum">
              <a:rPr lang="fr-FR" smtClean="0"/>
              <a:t>22</a:t>
            </a:fld>
            <a:endParaRPr lang="fr-FR" dirty="0"/>
          </a:p>
        </p:txBody>
      </p:sp>
      <p:pic>
        <p:nvPicPr>
          <p:cNvPr id="6" name="Picture 2" descr="Aide à l'achat d'une solution de compostage individuel">
            <a:extLst>
              <a:ext uri="{FF2B5EF4-FFF2-40B4-BE49-F238E27FC236}">
                <a16:creationId xmlns:a16="http://schemas.microsoft.com/office/drawing/2014/main" id="{C98734B8-F43F-9D09-3C04-99D261F8C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791" y="756828"/>
            <a:ext cx="2226930" cy="222693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C6AE6F2E-C742-011F-2AD7-DE22BD61EF7A}"/>
              </a:ext>
            </a:extLst>
          </p:cNvPr>
          <p:cNvSpPr txBox="1"/>
          <p:nvPr/>
        </p:nvSpPr>
        <p:spPr>
          <a:xfrm>
            <a:off x="2395181" y="3095308"/>
            <a:ext cx="3797539" cy="1477328"/>
          </a:xfrm>
          <a:prstGeom prst="rect">
            <a:avLst/>
          </a:prstGeom>
          <a:noFill/>
        </p:spPr>
        <p:txBody>
          <a:bodyPr wrap="square">
            <a:spAutoFit/>
          </a:bodyPr>
          <a:lstStyle/>
          <a:p>
            <a:pPr algn="just">
              <a:buNone/>
            </a:pPr>
            <a:r>
              <a:rPr lang="fr-FR" sz="1000" dirty="0">
                <a:solidFill>
                  <a:srgbClr val="000000"/>
                </a:solidFill>
              </a:rPr>
              <a:t>L</a:t>
            </a:r>
            <a:r>
              <a:rPr lang="fr-FR" sz="1000" b="0" i="0" dirty="0">
                <a:solidFill>
                  <a:srgbClr val="000000"/>
                </a:solidFill>
                <a:effectLst/>
              </a:rPr>
              <a:t>e Service Déchets propose une aide financière de 40€ maximum (dans la limite du prix d'achat), pour tout achat de matériel de compostage : composteur, lombricomposteur ou </a:t>
            </a:r>
            <a:r>
              <a:rPr lang="fr-FR" sz="1000" b="0" i="0" dirty="0" err="1">
                <a:solidFill>
                  <a:srgbClr val="000000"/>
                </a:solidFill>
                <a:effectLst/>
              </a:rPr>
              <a:t>bokashi</a:t>
            </a:r>
            <a:r>
              <a:rPr lang="fr-FR" sz="1000" b="0" i="0" dirty="0">
                <a:solidFill>
                  <a:srgbClr val="000000"/>
                </a:solidFill>
                <a:effectLst/>
              </a:rPr>
              <a:t>, neufs ou d'occasion.</a:t>
            </a:r>
          </a:p>
          <a:p>
            <a:pPr algn="just">
              <a:buNone/>
            </a:pPr>
            <a:endParaRPr lang="fr-FR" sz="1000" b="0" i="0" dirty="0">
              <a:solidFill>
                <a:srgbClr val="000000"/>
              </a:solidFill>
              <a:effectLst/>
            </a:endParaRPr>
          </a:p>
          <a:p>
            <a:pPr algn="just">
              <a:buNone/>
            </a:pPr>
            <a:r>
              <a:rPr lang="fr-FR" sz="1000" b="0" i="0" dirty="0">
                <a:solidFill>
                  <a:srgbClr val="000000"/>
                </a:solidFill>
                <a:effectLst/>
              </a:rPr>
              <a:t>Le versement de l'aide est conditionné par la participation à une formation sur le compostage de 30 minutes. Elle concerne les équipements achetés après le 1er juillet 2025 et est limitée à une aide par foyer tous les 10 ans.</a:t>
            </a:r>
          </a:p>
        </p:txBody>
      </p:sp>
      <p:sp>
        <p:nvSpPr>
          <p:cNvPr id="10" name="ZoneTexte 9">
            <a:extLst>
              <a:ext uri="{FF2B5EF4-FFF2-40B4-BE49-F238E27FC236}">
                <a16:creationId xmlns:a16="http://schemas.microsoft.com/office/drawing/2014/main" id="{5A2F86CA-5AA9-4F8C-42C9-6D61F7AE40A6}"/>
              </a:ext>
            </a:extLst>
          </p:cNvPr>
          <p:cNvSpPr txBox="1"/>
          <p:nvPr/>
        </p:nvSpPr>
        <p:spPr>
          <a:xfrm>
            <a:off x="618049" y="4706853"/>
            <a:ext cx="5799004" cy="2246769"/>
          </a:xfrm>
          <a:prstGeom prst="rect">
            <a:avLst/>
          </a:prstGeom>
          <a:noFill/>
        </p:spPr>
        <p:txBody>
          <a:bodyPr wrap="square">
            <a:spAutoFit/>
          </a:bodyPr>
          <a:lstStyle/>
          <a:p>
            <a:pPr algn="l">
              <a:buNone/>
            </a:pPr>
            <a:r>
              <a:rPr lang="fr-FR" sz="1000" b="1" i="0" dirty="0">
                <a:solidFill>
                  <a:srgbClr val="000000"/>
                </a:solidFill>
                <a:effectLst/>
                <a:latin typeface="Calibri" panose="020F0502020204030204" pitchFamily="34" charset="0"/>
                <a:cs typeface="Calibri" panose="020F0502020204030204" pitchFamily="34" charset="0"/>
              </a:rPr>
              <a:t>Vous achetez un composteur bois à prix coutant auprès du Service Déchets</a:t>
            </a:r>
            <a:br>
              <a:rPr lang="fr-FR" sz="1000" b="0" i="0" dirty="0">
                <a:solidFill>
                  <a:srgbClr val="000000"/>
                </a:solidFill>
                <a:effectLst/>
                <a:latin typeface="Calibri" panose="020F0502020204030204" pitchFamily="34" charset="0"/>
                <a:cs typeface="Calibri" panose="020F0502020204030204" pitchFamily="34" charset="0"/>
              </a:rPr>
            </a:br>
            <a:r>
              <a:rPr lang="fr-FR" sz="1000" b="0" i="0" dirty="0">
                <a:solidFill>
                  <a:srgbClr val="000000"/>
                </a:solidFill>
                <a:effectLst/>
                <a:latin typeface="Calibri" panose="020F0502020204030204" pitchFamily="34" charset="0"/>
                <a:cs typeface="Calibri" panose="020F0502020204030204" pitchFamily="34" charset="0"/>
              </a:rPr>
              <a:t> Vous serez </a:t>
            </a:r>
            <a:r>
              <a:rPr lang="fr-FR" sz="1000" b="0" i="0" dirty="0" err="1">
                <a:solidFill>
                  <a:srgbClr val="000000"/>
                </a:solidFill>
                <a:effectLst/>
                <a:latin typeface="Calibri" panose="020F0502020204030204" pitchFamily="34" charset="0"/>
                <a:cs typeface="Calibri" panose="020F0502020204030204" pitchFamily="34" charset="0"/>
              </a:rPr>
              <a:t>recontacté.e</a:t>
            </a:r>
            <a:r>
              <a:rPr lang="fr-FR" sz="1000" b="0" i="0" dirty="0">
                <a:solidFill>
                  <a:srgbClr val="000000"/>
                </a:solidFill>
                <a:effectLst/>
                <a:latin typeface="Calibri" panose="020F0502020204030204" pitchFamily="34" charset="0"/>
                <a:cs typeface="Calibri" panose="020F0502020204030204" pitchFamily="34" charset="0"/>
              </a:rPr>
              <a:t> pour fixer le rdv pour la formation au compostage (30mn)</a:t>
            </a:r>
            <a:br>
              <a:rPr lang="fr-FR" sz="1000" b="0" i="0" dirty="0">
                <a:solidFill>
                  <a:srgbClr val="000000"/>
                </a:solidFill>
                <a:effectLst/>
                <a:latin typeface="Calibri" panose="020F0502020204030204" pitchFamily="34" charset="0"/>
                <a:cs typeface="Calibri" panose="020F0502020204030204" pitchFamily="34" charset="0"/>
              </a:rPr>
            </a:br>
            <a:r>
              <a:rPr lang="fr-FR" sz="1000" b="0" i="0" dirty="0">
                <a:solidFill>
                  <a:srgbClr val="000000"/>
                </a:solidFill>
                <a:effectLst/>
                <a:latin typeface="Calibri" panose="020F0502020204030204" pitchFamily="34" charset="0"/>
                <a:cs typeface="Calibri" panose="020F0502020204030204" pitchFamily="34" charset="0"/>
              </a:rPr>
              <a:t> L’aide sera directement déduite de la facture adressée par le Service Déchets (50€ au lieu de 90€)</a:t>
            </a:r>
          </a:p>
          <a:p>
            <a:pPr algn="l">
              <a:buNone/>
            </a:pPr>
            <a:br>
              <a:rPr lang="fr-FR" sz="1000" b="1" i="0" dirty="0">
                <a:solidFill>
                  <a:srgbClr val="000000"/>
                </a:solidFill>
                <a:effectLst/>
                <a:latin typeface="Calibri" panose="020F0502020204030204" pitchFamily="34" charset="0"/>
                <a:cs typeface="Calibri" panose="020F0502020204030204" pitchFamily="34" charset="0"/>
              </a:rPr>
            </a:br>
            <a:r>
              <a:rPr lang="fr-FR" sz="1000" b="1" i="0" dirty="0">
                <a:solidFill>
                  <a:srgbClr val="000000"/>
                </a:solidFill>
                <a:effectLst/>
                <a:latin typeface="Calibri" panose="020F0502020204030204" pitchFamily="34" charset="0"/>
                <a:cs typeface="Calibri" panose="020F0502020204030204" pitchFamily="34" charset="0"/>
              </a:rPr>
              <a:t>Vous souhaitez acheter un composteur/</a:t>
            </a:r>
            <a:r>
              <a:rPr lang="fr-FR" sz="1000" b="1" i="0" dirty="0" err="1">
                <a:solidFill>
                  <a:srgbClr val="000000"/>
                </a:solidFill>
                <a:effectLst/>
                <a:latin typeface="Calibri" panose="020F0502020204030204" pitchFamily="34" charset="0"/>
                <a:cs typeface="Calibri" panose="020F0502020204030204" pitchFamily="34" charset="0"/>
              </a:rPr>
              <a:t>vermicomposteur</a:t>
            </a:r>
            <a:r>
              <a:rPr lang="fr-FR" sz="1000" b="1" i="0" dirty="0">
                <a:solidFill>
                  <a:srgbClr val="000000"/>
                </a:solidFill>
                <a:effectLst/>
                <a:latin typeface="Calibri" panose="020F0502020204030204" pitchFamily="34" charset="0"/>
                <a:cs typeface="Calibri" panose="020F0502020204030204" pitchFamily="34" charset="0"/>
              </a:rPr>
              <a:t>/</a:t>
            </a:r>
            <a:r>
              <a:rPr lang="fr-FR" sz="1000" b="1" i="0" dirty="0" err="1">
                <a:solidFill>
                  <a:srgbClr val="000000"/>
                </a:solidFill>
                <a:effectLst/>
                <a:latin typeface="Calibri" panose="020F0502020204030204" pitchFamily="34" charset="0"/>
                <a:cs typeface="Calibri" panose="020F0502020204030204" pitchFamily="34" charset="0"/>
              </a:rPr>
              <a:t>bokashi</a:t>
            </a:r>
            <a:r>
              <a:rPr lang="fr-FR" sz="1000" b="1" i="0" dirty="0">
                <a:solidFill>
                  <a:srgbClr val="000000"/>
                </a:solidFill>
                <a:effectLst/>
                <a:latin typeface="Calibri" panose="020F0502020204030204" pitchFamily="34" charset="0"/>
                <a:cs typeface="Calibri" panose="020F0502020204030204" pitchFamily="34" charset="0"/>
              </a:rPr>
              <a:t> neuf ou d’occasion</a:t>
            </a:r>
          </a:p>
          <a:p>
            <a:pPr algn="l"/>
            <a:r>
              <a:rPr lang="fr-FR" sz="1000" b="0" i="0" dirty="0">
                <a:solidFill>
                  <a:srgbClr val="000000"/>
                </a:solidFill>
                <a:effectLst/>
                <a:latin typeface="Calibri" panose="020F0502020204030204" pitchFamily="34" charset="0"/>
                <a:cs typeface="Calibri" panose="020F0502020204030204" pitchFamily="34" charset="0"/>
              </a:rPr>
              <a:t>Pensez à conserver les preuves d'achats</a:t>
            </a:r>
            <a:br>
              <a:rPr lang="fr-FR" sz="1000" b="0" i="0" dirty="0">
                <a:solidFill>
                  <a:srgbClr val="000000"/>
                </a:solidFill>
                <a:effectLst/>
                <a:latin typeface="Calibri" panose="020F0502020204030204" pitchFamily="34" charset="0"/>
                <a:cs typeface="Calibri" panose="020F0502020204030204" pitchFamily="34" charset="0"/>
              </a:rPr>
            </a:br>
            <a:r>
              <a:rPr lang="fr-FR" sz="1000" b="0" i="0" dirty="0">
                <a:solidFill>
                  <a:srgbClr val="000000"/>
                </a:solidFill>
                <a:effectLst/>
                <a:latin typeface="Calibri" panose="020F0502020204030204" pitchFamily="34" charset="0"/>
                <a:cs typeface="Calibri" panose="020F0502020204030204" pitchFamily="34" charset="0"/>
              </a:rPr>
              <a:t>&gt;&gt; Pour un équipement neuf : facture d’achat avec nom et adresse</a:t>
            </a:r>
            <a:br>
              <a:rPr lang="fr-FR" sz="1000" b="0" i="0" dirty="0">
                <a:solidFill>
                  <a:srgbClr val="000000"/>
                </a:solidFill>
                <a:effectLst/>
                <a:latin typeface="Calibri" panose="020F0502020204030204" pitchFamily="34" charset="0"/>
                <a:cs typeface="Calibri" panose="020F0502020204030204" pitchFamily="34" charset="0"/>
              </a:rPr>
            </a:br>
            <a:r>
              <a:rPr lang="fr-FR" sz="1000" b="0" i="0" dirty="0">
                <a:solidFill>
                  <a:srgbClr val="000000"/>
                </a:solidFill>
                <a:effectLst/>
                <a:latin typeface="Calibri" panose="020F0502020204030204" pitchFamily="34" charset="0"/>
                <a:cs typeface="Calibri" panose="020F0502020204030204" pitchFamily="34" charset="0"/>
              </a:rPr>
              <a:t>&gt;&gt; Pour un équipement d’occasion : capture d’écran de l’annonce et justificatif de paiement (</a:t>
            </a:r>
            <a:r>
              <a:rPr lang="fr-FR" sz="1000" b="0" i="0" dirty="0" err="1">
                <a:solidFill>
                  <a:srgbClr val="000000"/>
                </a:solidFill>
                <a:effectLst/>
                <a:latin typeface="Calibri" panose="020F0502020204030204" pitchFamily="34" charset="0"/>
                <a:cs typeface="Calibri" panose="020F0502020204030204" pitchFamily="34" charset="0"/>
              </a:rPr>
              <a:t>paypal</a:t>
            </a:r>
            <a:r>
              <a:rPr lang="fr-FR" sz="1000" b="0" i="0" dirty="0">
                <a:solidFill>
                  <a:srgbClr val="000000"/>
                </a:solidFill>
                <a:effectLst/>
                <a:latin typeface="Calibri" panose="020F0502020204030204" pitchFamily="34" charset="0"/>
                <a:cs typeface="Calibri" panose="020F0502020204030204" pitchFamily="34" charset="0"/>
              </a:rPr>
              <a:t>, virement,…)</a:t>
            </a:r>
            <a:br>
              <a:rPr lang="fr-FR" sz="1000" b="0" i="0" dirty="0">
                <a:solidFill>
                  <a:srgbClr val="000000"/>
                </a:solidFill>
                <a:effectLst/>
                <a:latin typeface="Calibri" panose="020F0502020204030204" pitchFamily="34" charset="0"/>
                <a:cs typeface="Calibri" panose="020F0502020204030204" pitchFamily="34" charset="0"/>
              </a:rPr>
            </a:br>
            <a:r>
              <a:rPr lang="fr-FR" sz="1000" b="0" i="0" dirty="0">
                <a:solidFill>
                  <a:srgbClr val="000000"/>
                </a:solidFill>
                <a:effectLst/>
                <a:latin typeface="Calibri" panose="020F0502020204030204" pitchFamily="34" charset="0"/>
                <a:cs typeface="Calibri" panose="020F0502020204030204" pitchFamily="34" charset="0"/>
              </a:rPr>
              <a:t> Complétez le </a:t>
            </a:r>
            <a:r>
              <a:rPr lang="fr-FR" sz="1000" i="0" strike="noStrike" dirty="0">
                <a:effectLst/>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formulaire de demande d'aide à l'achat</a:t>
            </a:r>
            <a:r>
              <a:rPr lang="fr-FR" sz="1000" i="0" strike="noStrike" dirty="0">
                <a:effectLst/>
                <a:latin typeface="Calibri" panose="020F0502020204030204" pitchFamily="34" charset="0"/>
                <a:cs typeface="Calibri" panose="020F0502020204030204" pitchFamily="34" charset="0"/>
              </a:rPr>
              <a:t> </a:t>
            </a:r>
            <a:r>
              <a:rPr lang="fr-FR" sz="1000" i="1" strike="noStrike" dirty="0">
                <a:effectLst/>
                <a:latin typeface="Calibri" panose="020F0502020204030204" pitchFamily="34" charset="0"/>
                <a:cs typeface="Calibri" panose="020F0502020204030204" pitchFamily="34" charset="0"/>
              </a:rPr>
              <a:t>: </a:t>
            </a:r>
            <a:r>
              <a:rPr lang="fr-FR" sz="1000" i="1" u="sng" strike="noStrike" dirty="0">
                <a:effectLst/>
                <a:latin typeface="Calibri" panose="020F0502020204030204" pitchFamily="34" charset="0"/>
                <a:cs typeface="Calibri" panose="020F0502020204030204" pitchFamily="34" charset="0"/>
                <a:hlinkClick r:id="rId4"/>
              </a:rPr>
              <a:t>https://service-dechets-ccvk.fr/aide-a-l-achat-d-une-solution-de-compostage-individuel.htm</a:t>
            </a:r>
            <a:endParaRPr lang="fr-FR" sz="1000" i="1" u="sng" strike="noStrike" dirty="0">
              <a:effectLst/>
              <a:latin typeface="Calibri" panose="020F0502020204030204" pitchFamily="34" charset="0"/>
              <a:cs typeface="Calibri" panose="020F0502020204030204" pitchFamily="34" charset="0"/>
            </a:endParaRPr>
          </a:p>
          <a:p>
            <a:pPr algn="l"/>
            <a:br>
              <a:rPr lang="fr-FR" sz="1000" b="0" i="0" dirty="0">
                <a:solidFill>
                  <a:srgbClr val="000000"/>
                </a:solidFill>
                <a:effectLst/>
                <a:latin typeface="Calibri" panose="020F0502020204030204" pitchFamily="34" charset="0"/>
                <a:cs typeface="Calibri" panose="020F0502020204030204" pitchFamily="34" charset="0"/>
              </a:rPr>
            </a:br>
            <a:r>
              <a:rPr lang="fr-FR" sz="1000" b="0" i="0" dirty="0">
                <a:solidFill>
                  <a:srgbClr val="000000"/>
                </a:solidFill>
                <a:effectLst/>
                <a:latin typeface="Calibri" panose="020F0502020204030204" pitchFamily="34" charset="0"/>
                <a:cs typeface="Calibri" panose="020F0502020204030204" pitchFamily="34" charset="0"/>
              </a:rPr>
              <a:t>Vous serez </a:t>
            </a:r>
            <a:r>
              <a:rPr lang="fr-FR" sz="1000" b="0" i="0" dirty="0" err="1">
                <a:solidFill>
                  <a:srgbClr val="000000"/>
                </a:solidFill>
                <a:effectLst/>
                <a:latin typeface="Calibri" panose="020F0502020204030204" pitchFamily="34" charset="0"/>
                <a:cs typeface="Calibri" panose="020F0502020204030204" pitchFamily="34" charset="0"/>
              </a:rPr>
              <a:t>recontacté.e</a:t>
            </a:r>
            <a:r>
              <a:rPr lang="fr-FR" sz="1000" b="0" i="0" dirty="0">
                <a:solidFill>
                  <a:srgbClr val="000000"/>
                </a:solidFill>
                <a:effectLst/>
                <a:latin typeface="Calibri" panose="020F0502020204030204" pitchFamily="34" charset="0"/>
                <a:cs typeface="Calibri" panose="020F0502020204030204" pitchFamily="34" charset="0"/>
              </a:rPr>
              <a:t> pour fixer le rdv pour la formation au compostage (30mn)</a:t>
            </a:r>
            <a:r>
              <a:rPr lang="fr-FR" sz="1000" dirty="0">
                <a:solidFill>
                  <a:srgbClr val="000000"/>
                </a:solidFill>
                <a:latin typeface="Calibri" panose="020F0502020204030204" pitchFamily="34" charset="0"/>
                <a:cs typeface="Calibri" panose="020F0502020204030204" pitchFamily="34" charset="0"/>
              </a:rPr>
              <a:t>. </a:t>
            </a:r>
            <a:r>
              <a:rPr lang="fr-FR" sz="1000" b="0" i="0" dirty="0">
                <a:solidFill>
                  <a:srgbClr val="000000"/>
                </a:solidFill>
                <a:effectLst/>
                <a:latin typeface="Calibri" panose="020F0502020204030204" pitchFamily="34" charset="0"/>
                <a:cs typeface="Calibri" panose="020F0502020204030204" pitchFamily="34" charset="0"/>
              </a:rPr>
              <a:t>L’aide est versée par virement bancaire.</a:t>
            </a:r>
          </a:p>
        </p:txBody>
      </p:sp>
      <p:pic>
        <p:nvPicPr>
          <p:cNvPr id="4098" name="Picture 2">
            <a:extLst>
              <a:ext uri="{FF2B5EF4-FFF2-40B4-BE49-F238E27FC236}">
                <a16:creationId xmlns:a16="http://schemas.microsoft.com/office/drawing/2014/main" id="{1D45B338-0320-4233-6DC0-AE5EC1210A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756" y="3134711"/>
            <a:ext cx="1457066" cy="1486209"/>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99E5BBE3-2013-7B3D-963A-3C64D0C0CFEA}"/>
              </a:ext>
            </a:extLst>
          </p:cNvPr>
          <p:cNvSpPr txBox="1"/>
          <p:nvPr/>
        </p:nvSpPr>
        <p:spPr>
          <a:xfrm>
            <a:off x="576845" y="930280"/>
            <a:ext cx="3036150" cy="2092881"/>
          </a:xfrm>
          <a:prstGeom prst="rect">
            <a:avLst/>
          </a:prstGeom>
          <a:noFill/>
        </p:spPr>
        <p:txBody>
          <a:bodyPr wrap="square">
            <a:spAutoFit/>
          </a:bodyPr>
          <a:lstStyle/>
          <a:p>
            <a:r>
              <a:rPr lang="fr-FR" sz="1000" b="0" i="0" dirty="0">
                <a:solidFill>
                  <a:srgbClr val="000000"/>
                </a:solidFill>
                <a:effectLst/>
              </a:rPr>
              <a:t>Le Service Déchets propose des composteurs en bois fabriqués en Meurthe et Moselle avec du bois (Douglas) non traité provenant de forêts d’Alsace ou de Lorraine. Montage facile sans outils, visserie et </a:t>
            </a:r>
            <a:r>
              <a:rPr lang="fr-FR" sz="1000" b="0" i="0" u="none" strike="noStrike" dirty="0">
                <a:effectLst/>
                <a:hlinkClick r:id="rId6">
                  <a:extLst>
                    <a:ext uri="{A12FA001-AC4F-418D-AE19-62706E023703}">
                      <ahyp:hlinkClr xmlns:ahyp="http://schemas.microsoft.com/office/drawing/2018/hyperlinkcolor" val="tx"/>
                    </a:ext>
                  </a:extLst>
                </a:hlinkClick>
              </a:rPr>
              <a:t>notice de montage</a:t>
            </a:r>
            <a:r>
              <a:rPr lang="fr-FR" sz="1000" b="0" i="0" dirty="0">
                <a:effectLst/>
              </a:rPr>
              <a:t> </a:t>
            </a:r>
            <a:r>
              <a:rPr lang="fr-FR" sz="1000" b="0" i="0" dirty="0">
                <a:solidFill>
                  <a:srgbClr val="000000"/>
                </a:solidFill>
                <a:effectLst/>
              </a:rPr>
              <a:t>fournies.</a:t>
            </a:r>
            <a:br>
              <a:rPr lang="fr-FR" sz="1000" dirty="0"/>
            </a:br>
            <a:br>
              <a:rPr lang="fr-FR" sz="1000" dirty="0"/>
            </a:br>
            <a:r>
              <a:rPr lang="fr-FR" sz="1000" b="1" i="0" dirty="0">
                <a:solidFill>
                  <a:srgbClr val="000000"/>
                </a:solidFill>
                <a:effectLst/>
              </a:rPr>
              <a:t>Tarif (prix coûtant) d'un composteur de 600L</a:t>
            </a:r>
            <a:r>
              <a:rPr lang="fr-FR" sz="1000" b="0" i="0" dirty="0">
                <a:solidFill>
                  <a:srgbClr val="000000"/>
                </a:solidFill>
                <a:effectLst/>
              </a:rPr>
              <a:t> : 90€</a:t>
            </a:r>
            <a:br>
              <a:rPr lang="fr-FR" sz="1000" dirty="0"/>
            </a:br>
            <a:r>
              <a:rPr lang="fr-FR" sz="1000" b="0" i="0" dirty="0">
                <a:solidFill>
                  <a:srgbClr val="000000"/>
                </a:solidFill>
                <a:effectLst/>
              </a:rPr>
              <a:t>La commande est limitée à un composteur par foyer.</a:t>
            </a:r>
            <a:br>
              <a:rPr lang="fr-FR" sz="1000" dirty="0"/>
            </a:br>
            <a:r>
              <a:rPr lang="fr-FR" sz="1000" b="0" i="0" dirty="0">
                <a:solidFill>
                  <a:srgbClr val="000000"/>
                </a:solidFill>
                <a:effectLst/>
              </a:rPr>
              <a:t>Le prix du composteur est ajouté à la </a:t>
            </a:r>
            <a:r>
              <a:rPr lang="fr-FR" sz="1000" b="0" i="0" u="none" strike="noStrike" dirty="0">
                <a:effectLst/>
                <a:hlinkClick r:id="rId7">
                  <a:extLst>
                    <a:ext uri="{A12FA001-AC4F-418D-AE19-62706E023703}">
                      <ahyp:hlinkClr xmlns:ahyp="http://schemas.microsoft.com/office/drawing/2018/hyperlinkcolor" val="tx"/>
                    </a:ext>
                  </a:extLst>
                </a:hlinkClick>
              </a:rPr>
              <a:t>prochaine facture du Service Déchets</a:t>
            </a:r>
            <a:r>
              <a:rPr lang="fr-FR" sz="1000" b="0" i="0" dirty="0">
                <a:solidFill>
                  <a:srgbClr val="000000"/>
                </a:solidFill>
                <a:effectLst/>
              </a:rPr>
              <a:t>.</a:t>
            </a:r>
            <a:br>
              <a:rPr lang="fr-FR" sz="1000" dirty="0"/>
            </a:br>
            <a:br>
              <a:rPr lang="fr-FR" sz="1000" dirty="0"/>
            </a:br>
            <a:r>
              <a:rPr lang="fr-FR" sz="1000" b="1" i="0" dirty="0">
                <a:solidFill>
                  <a:srgbClr val="000000"/>
                </a:solidFill>
                <a:effectLst/>
              </a:rPr>
              <a:t>Commander </a:t>
            </a:r>
            <a:r>
              <a:rPr lang="fr-FR" sz="1000" b="0" i="0" dirty="0">
                <a:solidFill>
                  <a:srgbClr val="000000"/>
                </a:solidFill>
                <a:effectLst/>
              </a:rPr>
              <a:t>(se munir de son n° de badge d'accès en déchèterie)</a:t>
            </a:r>
            <a:r>
              <a:rPr lang="fr-FR" sz="1000" b="1" i="0" dirty="0">
                <a:solidFill>
                  <a:srgbClr val="000000"/>
                </a:solidFill>
                <a:effectLst/>
              </a:rPr>
              <a:t> </a:t>
            </a:r>
            <a:r>
              <a:rPr lang="fr-FR" sz="1000" b="0" i="0" dirty="0">
                <a:solidFill>
                  <a:srgbClr val="000000"/>
                </a:solidFill>
                <a:effectLst/>
              </a:rPr>
              <a:t>: 03 89 78 21 55</a:t>
            </a:r>
            <a:endParaRPr lang="fr-FR" sz="1000" dirty="0"/>
          </a:p>
        </p:txBody>
      </p:sp>
      <p:sp>
        <p:nvSpPr>
          <p:cNvPr id="15" name="ZoneTexte 14">
            <a:extLst>
              <a:ext uri="{FF2B5EF4-FFF2-40B4-BE49-F238E27FC236}">
                <a16:creationId xmlns:a16="http://schemas.microsoft.com/office/drawing/2014/main" id="{6A3CAF97-CE29-F59A-7B26-CF0D34CFAAEF}"/>
              </a:ext>
            </a:extLst>
          </p:cNvPr>
          <p:cNvSpPr txBox="1"/>
          <p:nvPr/>
        </p:nvSpPr>
        <p:spPr>
          <a:xfrm>
            <a:off x="581001" y="553563"/>
            <a:ext cx="3036150" cy="312650"/>
          </a:xfrm>
          <a:prstGeom prst="rect">
            <a:avLst/>
          </a:prstGeom>
          <a:noFill/>
        </p:spPr>
        <p:txBody>
          <a:bodyPr wrap="square">
            <a:spAutoFit/>
          </a:bodyPr>
          <a:lstStyle/>
          <a:p>
            <a:pPr>
              <a:lnSpc>
                <a:spcPct val="107000"/>
              </a:lnSpc>
              <a:spcAft>
                <a:spcPts val="800"/>
              </a:spcAft>
              <a:buNone/>
            </a:pPr>
            <a:r>
              <a:rPr lang="fr-FR" sz="1400" b="1" dirty="0">
                <a:effectLst/>
                <a:latin typeface="Calibri" panose="020F0502020204030204" pitchFamily="34" charset="0"/>
                <a:ea typeface="Calibri" panose="020F0502020204030204" pitchFamily="34" charset="0"/>
                <a:cs typeface="Times New Roman" panose="02020603050405020304" pitchFamily="18" charset="0"/>
              </a:rPr>
              <a:t>Composteurs bois à prix coûtant</a:t>
            </a:r>
          </a:p>
        </p:txBody>
      </p:sp>
      <p:sp>
        <p:nvSpPr>
          <p:cNvPr id="16" name="ZoneTexte 15">
            <a:extLst>
              <a:ext uri="{FF2B5EF4-FFF2-40B4-BE49-F238E27FC236}">
                <a16:creationId xmlns:a16="http://schemas.microsoft.com/office/drawing/2014/main" id="{CEDE6D61-2924-1440-607F-6ABDDE50A1DB}"/>
              </a:ext>
            </a:extLst>
          </p:cNvPr>
          <p:cNvSpPr txBox="1"/>
          <p:nvPr/>
        </p:nvSpPr>
        <p:spPr>
          <a:xfrm>
            <a:off x="549307" y="7312616"/>
            <a:ext cx="5768297" cy="312650"/>
          </a:xfrm>
          <a:prstGeom prst="rect">
            <a:avLst/>
          </a:prstGeom>
          <a:noFill/>
        </p:spPr>
        <p:txBody>
          <a:bodyPr wrap="square">
            <a:spAutoFit/>
          </a:bodyPr>
          <a:lstStyle/>
          <a:p>
            <a:pPr>
              <a:lnSpc>
                <a:spcPct val="107000"/>
              </a:lnSpc>
              <a:spcAft>
                <a:spcPts val="800"/>
              </a:spcAft>
              <a:buNone/>
            </a:pPr>
            <a:r>
              <a:rPr lang="fr-FR" sz="1400" b="1" dirty="0">
                <a:effectLst/>
                <a:latin typeface="Calibri" panose="020F0502020204030204" pitchFamily="34" charset="0"/>
                <a:ea typeface="Calibri" panose="020F0502020204030204" pitchFamily="34" charset="0"/>
                <a:cs typeface="Times New Roman" panose="02020603050405020304" pitchFamily="18" charset="0"/>
              </a:rPr>
              <a:t>Ordonnance verte de la vallée de Kaysersberg</a:t>
            </a:r>
          </a:p>
        </p:txBody>
      </p:sp>
      <p:pic>
        <p:nvPicPr>
          <p:cNvPr id="4100" name="Picture 4">
            <a:extLst>
              <a:ext uri="{FF2B5EF4-FFF2-40B4-BE49-F238E27FC236}">
                <a16:creationId xmlns:a16="http://schemas.microsoft.com/office/drawing/2014/main" id="{9F826C01-77EF-EF0E-F262-316DDE359E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811" y="7759610"/>
            <a:ext cx="1546956" cy="1164696"/>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C0981738-1BEC-3CD4-AE91-396CA9B42BF4}"/>
              </a:ext>
            </a:extLst>
          </p:cNvPr>
          <p:cNvSpPr txBox="1"/>
          <p:nvPr/>
        </p:nvSpPr>
        <p:spPr>
          <a:xfrm>
            <a:off x="2395181" y="7694145"/>
            <a:ext cx="3905605" cy="1323439"/>
          </a:xfrm>
          <a:prstGeom prst="rect">
            <a:avLst/>
          </a:prstGeom>
          <a:noFill/>
        </p:spPr>
        <p:txBody>
          <a:bodyPr wrap="square" rtlCol="0">
            <a:spAutoFit/>
          </a:bodyPr>
          <a:lstStyle/>
          <a:p>
            <a:pPr algn="just"/>
            <a:r>
              <a:rPr lang="fr-FR" sz="1000" dirty="0"/>
              <a:t>La CCVK lance son ordonnance verte, un dispositif de soutien à la production maraîchère locale qui propose aux femmes enceintes du territoire de bénéficier gratuitement de :</a:t>
            </a:r>
          </a:p>
          <a:p>
            <a:endParaRPr lang="fr-FR" sz="1000" dirty="0"/>
          </a:p>
          <a:p>
            <a:pPr marL="171450" indent="-171450">
              <a:buFontTx/>
              <a:buChar char="-"/>
            </a:pPr>
            <a:r>
              <a:rPr lang="fr-FR" sz="1000" dirty="0"/>
              <a:t>2 ateliers de sensibilisation aux dangers des perturbateurs endocriniens</a:t>
            </a:r>
          </a:p>
          <a:p>
            <a:pPr marL="171450" indent="-171450">
              <a:buFontTx/>
              <a:buChar char="-"/>
            </a:pPr>
            <a:r>
              <a:rPr lang="fr-FR" sz="1000" dirty="0"/>
              <a:t>28 paniers hebdomadaires de légumes bio produits par les maraîchers de la vallée.</a:t>
            </a:r>
          </a:p>
        </p:txBody>
      </p:sp>
      <p:sp>
        <p:nvSpPr>
          <p:cNvPr id="19" name="ZoneTexte 18">
            <a:extLst>
              <a:ext uri="{FF2B5EF4-FFF2-40B4-BE49-F238E27FC236}">
                <a16:creationId xmlns:a16="http://schemas.microsoft.com/office/drawing/2014/main" id="{B16028C6-0FC9-E8B5-41AD-9B504059F672}"/>
              </a:ext>
            </a:extLst>
          </p:cNvPr>
          <p:cNvSpPr txBox="1"/>
          <p:nvPr/>
        </p:nvSpPr>
        <p:spPr>
          <a:xfrm>
            <a:off x="2947916" y="102777"/>
            <a:ext cx="1125941" cy="215444"/>
          </a:xfrm>
          <a:prstGeom prst="rect">
            <a:avLst/>
          </a:prstGeom>
          <a:noFill/>
        </p:spPr>
        <p:txBody>
          <a:bodyPr wrap="square" rtlCol="0">
            <a:spAutoFit/>
          </a:bodyPr>
          <a:lstStyle/>
          <a:p>
            <a:r>
              <a:rPr lang="fr-FR" sz="800" dirty="0">
                <a:solidFill>
                  <a:schemeClr val="bg1">
                    <a:lumMod val="85000"/>
                  </a:schemeClr>
                </a:solidFill>
              </a:rPr>
              <a:t>Vie intercommunale</a:t>
            </a:r>
          </a:p>
        </p:txBody>
      </p:sp>
      <p:sp>
        <p:nvSpPr>
          <p:cNvPr id="4" name="Rectangle : coins arrondis 3">
            <a:extLst>
              <a:ext uri="{FF2B5EF4-FFF2-40B4-BE49-F238E27FC236}">
                <a16:creationId xmlns:a16="http://schemas.microsoft.com/office/drawing/2014/main" id="{74AC1D09-4676-5200-E337-A1BC7D6B093C}"/>
              </a:ext>
            </a:extLst>
          </p:cNvPr>
          <p:cNvSpPr/>
          <p:nvPr/>
        </p:nvSpPr>
        <p:spPr>
          <a:xfrm>
            <a:off x="634866" y="7065172"/>
            <a:ext cx="5682738"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3D14BFC7-5D56-E0F2-74E1-9D5B107B80B4}"/>
              </a:ext>
            </a:extLst>
          </p:cNvPr>
          <p:cNvSpPr txBox="1"/>
          <p:nvPr/>
        </p:nvSpPr>
        <p:spPr>
          <a:xfrm>
            <a:off x="1211655" y="9058286"/>
            <a:ext cx="4802679" cy="246221"/>
          </a:xfrm>
          <a:prstGeom prst="rect">
            <a:avLst/>
          </a:prstGeom>
          <a:noFill/>
        </p:spPr>
        <p:txBody>
          <a:bodyPr wrap="square">
            <a:spAutoFit/>
          </a:bodyPr>
          <a:lstStyle/>
          <a:p>
            <a:r>
              <a:rPr lang="fr-FR" sz="1000" b="1" dirty="0"/>
              <a:t>https://www.cc-kaysersberg.fr/transition-ecologique/ordonnance-verte.htm</a:t>
            </a:r>
          </a:p>
        </p:txBody>
      </p:sp>
    </p:spTree>
    <p:extLst>
      <p:ext uri="{BB962C8B-B14F-4D97-AF65-F5344CB8AC3E}">
        <p14:creationId xmlns:p14="http://schemas.microsoft.com/office/powerpoint/2010/main" val="2765010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73C884A-6CEE-BCDF-E0AC-7EBD038F8CF5}"/>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AC3C63A9-4D3C-30C5-EAE8-B028737E3D53}"/>
              </a:ext>
            </a:extLst>
          </p:cNvPr>
          <p:cNvSpPr>
            <a:spLocks noGrp="1"/>
          </p:cNvSpPr>
          <p:nvPr>
            <p:ph type="sldNum" sz="quarter" idx="12"/>
          </p:nvPr>
        </p:nvSpPr>
        <p:spPr/>
        <p:txBody>
          <a:bodyPr/>
          <a:lstStyle/>
          <a:p>
            <a:fld id="{BE9B5FA4-89F7-4BC1-B6B1-D5529FDE714B}" type="slidenum">
              <a:rPr lang="fr-FR" smtClean="0"/>
              <a:t>23</a:t>
            </a:fld>
            <a:endParaRPr lang="fr-FR"/>
          </a:p>
        </p:txBody>
      </p:sp>
      <p:grpSp>
        <p:nvGrpSpPr>
          <p:cNvPr id="24" name="Groupe 23">
            <a:extLst>
              <a:ext uri="{FF2B5EF4-FFF2-40B4-BE49-F238E27FC236}">
                <a16:creationId xmlns:a16="http://schemas.microsoft.com/office/drawing/2014/main" id="{3A9150AE-09C3-5824-90C1-C010448B8FD4}"/>
              </a:ext>
            </a:extLst>
          </p:cNvPr>
          <p:cNvGrpSpPr/>
          <p:nvPr/>
        </p:nvGrpSpPr>
        <p:grpSpPr>
          <a:xfrm>
            <a:off x="455473" y="4190976"/>
            <a:ext cx="5869003" cy="3447233"/>
            <a:chOff x="517511" y="682713"/>
            <a:chExt cx="5869003" cy="3447233"/>
          </a:xfrm>
        </p:grpSpPr>
        <p:pic>
          <p:nvPicPr>
            <p:cNvPr id="5" name="Image 4">
              <a:extLst>
                <a:ext uri="{FF2B5EF4-FFF2-40B4-BE49-F238E27FC236}">
                  <a16:creationId xmlns:a16="http://schemas.microsoft.com/office/drawing/2014/main" id="{F102D303-1864-36CA-FC51-8E9949359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67" y="946603"/>
              <a:ext cx="2203324" cy="1820587"/>
            </a:xfrm>
            <a:prstGeom prst="rect">
              <a:avLst/>
            </a:prstGeom>
          </p:spPr>
        </p:pic>
        <p:pic>
          <p:nvPicPr>
            <p:cNvPr id="7" name="Image 6">
              <a:extLst>
                <a:ext uri="{FF2B5EF4-FFF2-40B4-BE49-F238E27FC236}">
                  <a16:creationId xmlns:a16="http://schemas.microsoft.com/office/drawing/2014/main" id="{68505AD1-3BE2-56CC-51F2-ACCC2F78D83B}"/>
                </a:ext>
              </a:extLst>
            </p:cNvPr>
            <p:cNvPicPr>
              <a:picLocks noChangeAspect="1"/>
            </p:cNvPicPr>
            <p:nvPr/>
          </p:nvPicPr>
          <p:blipFill>
            <a:blip r:embed="rId3">
              <a:extLst>
                <a:ext uri="{28A0092B-C50C-407E-A947-70E740481C1C}">
                  <a14:useLocalDpi xmlns:a14="http://schemas.microsoft.com/office/drawing/2010/main" val="0"/>
                </a:ext>
              </a:extLst>
            </a:blip>
            <a:srcRect l="25210" r="23841" b="70548"/>
            <a:stretch>
              <a:fillRect/>
            </a:stretch>
          </p:blipFill>
          <p:spPr>
            <a:xfrm>
              <a:off x="595562" y="682713"/>
              <a:ext cx="1217330" cy="527781"/>
            </a:xfrm>
            <a:prstGeom prst="rect">
              <a:avLst/>
            </a:prstGeom>
          </p:spPr>
        </p:pic>
        <p:sp>
          <p:nvSpPr>
            <p:cNvPr id="8" name="ZoneTexte 7">
              <a:extLst>
                <a:ext uri="{FF2B5EF4-FFF2-40B4-BE49-F238E27FC236}">
                  <a16:creationId xmlns:a16="http://schemas.microsoft.com/office/drawing/2014/main" id="{415B54E1-1F5C-6177-B940-758DC6BE82D1}"/>
                </a:ext>
              </a:extLst>
            </p:cNvPr>
            <p:cNvSpPr txBox="1"/>
            <p:nvPr/>
          </p:nvSpPr>
          <p:spPr>
            <a:xfrm>
              <a:off x="3081404" y="691601"/>
              <a:ext cx="3305110" cy="276999"/>
            </a:xfrm>
            <a:prstGeom prst="rect">
              <a:avLst/>
            </a:prstGeom>
            <a:noFill/>
          </p:spPr>
          <p:txBody>
            <a:bodyPr wrap="square" rtlCol="0">
              <a:spAutoFit/>
            </a:bodyPr>
            <a:lstStyle/>
            <a:p>
              <a:r>
                <a:rPr lang="fr-FR" sz="1200" b="1" dirty="0"/>
                <a:t>Le Chaudron aux journées du patrimoine</a:t>
              </a:r>
            </a:p>
          </p:txBody>
        </p:sp>
        <p:sp>
          <p:nvSpPr>
            <p:cNvPr id="11" name="ZoneTexte 10">
              <a:extLst>
                <a:ext uri="{FF2B5EF4-FFF2-40B4-BE49-F238E27FC236}">
                  <a16:creationId xmlns:a16="http://schemas.microsoft.com/office/drawing/2014/main" id="{B1AAB2AC-6AFE-41F6-56EA-DBEFC843A369}"/>
                </a:ext>
              </a:extLst>
            </p:cNvPr>
            <p:cNvSpPr txBox="1"/>
            <p:nvPr/>
          </p:nvSpPr>
          <p:spPr>
            <a:xfrm>
              <a:off x="3068009" y="1068438"/>
              <a:ext cx="3203469" cy="2862322"/>
            </a:xfrm>
            <a:prstGeom prst="rect">
              <a:avLst/>
            </a:prstGeom>
            <a:noFill/>
          </p:spPr>
          <p:txBody>
            <a:bodyPr wrap="square">
              <a:spAutoFit/>
            </a:bodyPr>
            <a:lstStyle/>
            <a:p>
              <a:pPr algn="just"/>
              <a:r>
                <a:rPr lang="fr-FR" sz="1000" dirty="0"/>
                <a:t>Création, tradition et recyclage : des métiers d’art à l’honneur. Dans le cadre des Journées Européennes du Patrimoine, Le Chaudron - collectif d’art et d’artisanat en Pays Welche - vous invite à la présentation des métiers de ses 5 créatrices locales. A cette occasion, la mairie d’Orbey ouvrira ses portes et notamment celles de la salle historique du conseil. Ce sera là l'occasion de vous dévoiler simultanément 2 patrimoines : bâti architectural et vivant artistique - artisanal. </a:t>
              </a:r>
            </a:p>
            <a:p>
              <a:pPr algn="just"/>
              <a:endParaRPr lang="fr-FR" sz="1000" dirty="0"/>
            </a:p>
            <a:p>
              <a:pPr algn="just"/>
              <a:r>
                <a:rPr lang="fr-FR" sz="1000" dirty="0"/>
                <a:t>Venez nombreux samedi 20 et dimanche 21 septembre 2025, découvrir les gestes et savoir-faire des 5 membres du collectif, qui se relaieront pour vous révéler leurs univers innovants et inventifs, ainsi que quelques réalisations, dans des domaines aussi variés que : l’éco-recyclage, la céramique, la vannerie et la marqueterie. A noter que, que vous pourrez également participer à un jeu collaboratif ! </a:t>
              </a:r>
            </a:p>
          </p:txBody>
        </p:sp>
        <p:sp>
          <p:nvSpPr>
            <p:cNvPr id="6" name="ZoneTexte 5">
              <a:extLst>
                <a:ext uri="{FF2B5EF4-FFF2-40B4-BE49-F238E27FC236}">
                  <a16:creationId xmlns:a16="http://schemas.microsoft.com/office/drawing/2014/main" id="{7F468A1D-204E-4010-7B0B-4AA1C0489EE8}"/>
                </a:ext>
              </a:extLst>
            </p:cNvPr>
            <p:cNvSpPr txBox="1"/>
            <p:nvPr/>
          </p:nvSpPr>
          <p:spPr>
            <a:xfrm>
              <a:off x="517511" y="2960395"/>
              <a:ext cx="2550498" cy="1169551"/>
            </a:xfrm>
            <a:prstGeom prst="rect">
              <a:avLst/>
            </a:prstGeom>
            <a:noFill/>
          </p:spPr>
          <p:txBody>
            <a:bodyPr wrap="square">
              <a:spAutoFit/>
            </a:bodyPr>
            <a:lstStyle/>
            <a:p>
              <a:r>
                <a:rPr lang="fr-FR" sz="1000" dirty="0"/>
                <a:t>Événement tout public</a:t>
              </a:r>
            </a:p>
            <a:p>
              <a:r>
                <a:rPr lang="fr-FR" sz="1000" dirty="0"/>
                <a:t>Lieu: Mairie d'Orbey 48 rue Charles de Gaulle - 68370 Orbey </a:t>
              </a:r>
              <a:br>
                <a:rPr lang="fr-FR" sz="1000" dirty="0"/>
              </a:br>
              <a:r>
                <a:rPr lang="fr-FR" sz="1000" dirty="0"/>
                <a:t>Dates et horaires : </a:t>
              </a:r>
            </a:p>
            <a:p>
              <a:r>
                <a:rPr lang="fr-FR" sz="1000" dirty="0"/>
                <a:t>• Samedi 20 Septembre 2025 de 10h à 18h </a:t>
              </a:r>
            </a:p>
            <a:p>
              <a:r>
                <a:rPr lang="fr-FR" sz="1000" dirty="0"/>
                <a:t>• Dimanche 21 Septembre 2025 de 10h à 17h </a:t>
              </a:r>
            </a:p>
            <a:p>
              <a:pPr algn="just"/>
              <a:r>
                <a:rPr lang="fr-FR" sz="1000" dirty="0"/>
                <a:t>Tarif : Gratuit</a:t>
              </a:r>
            </a:p>
          </p:txBody>
        </p:sp>
      </p:grpSp>
      <p:sp>
        <p:nvSpPr>
          <p:cNvPr id="9" name="Rectangle : coins arrondis 8">
            <a:extLst>
              <a:ext uri="{FF2B5EF4-FFF2-40B4-BE49-F238E27FC236}">
                <a16:creationId xmlns:a16="http://schemas.microsoft.com/office/drawing/2014/main" id="{CC0870BF-FB20-350B-405D-23FE5643B59D}"/>
              </a:ext>
            </a:extLst>
          </p:cNvPr>
          <p:cNvSpPr/>
          <p:nvPr/>
        </p:nvSpPr>
        <p:spPr>
          <a:xfrm>
            <a:off x="645702" y="3899767"/>
            <a:ext cx="5518677"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AutoShape 4">
            <a:extLst>
              <a:ext uri="{FF2B5EF4-FFF2-40B4-BE49-F238E27FC236}">
                <a16:creationId xmlns:a16="http://schemas.microsoft.com/office/drawing/2014/main" id="{DCEB8728-613C-E6E2-8B71-A64DF5550C06}"/>
              </a:ext>
            </a:extLst>
          </p:cNvPr>
          <p:cNvSpPr>
            <a:spLocks noChangeAspect="1" noChangeArrowheads="1"/>
          </p:cNvSpPr>
          <p:nvPr/>
        </p:nvSpPr>
        <p:spPr bwMode="auto">
          <a:xfrm>
            <a:off x="3276600" y="480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4" name="Image 13">
            <a:extLst>
              <a:ext uri="{FF2B5EF4-FFF2-40B4-BE49-F238E27FC236}">
                <a16:creationId xmlns:a16="http://schemas.microsoft.com/office/drawing/2014/main" id="{9486A22B-72E3-3935-57D4-6FC3541AF5C5}"/>
              </a:ext>
            </a:extLst>
          </p:cNvPr>
          <p:cNvPicPr>
            <a:picLocks noChangeAspect="1"/>
          </p:cNvPicPr>
          <p:nvPr/>
        </p:nvPicPr>
        <p:blipFill>
          <a:blip r:embed="rId4"/>
          <a:srcRect l="59003" t="6725" r="22957" b="48820"/>
          <a:stretch>
            <a:fillRect/>
          </a:stretch>
        </p:blipFill>
        <p:spPr>
          <a:xfrm>
            <a:off x="739154" y="1798164"/>
            <a:ext cx="2023399" cy="1513378"/>
          </a:xfrm>
          <a:prstGeom prst="rect">
            <a:avLst/>
          </a:prstGeom>
        </p:spPr>
      </p:pic>
      <p:sp>
        <p:nvSpPr>
          <p:cNvPr id="19" name="ZoneTexte 18">
            <a:extLst>
              <a:ext uri="{FF2B5EF4-FFF2-40B4-BE49-F238E27FC236}">
                <a16:creationId xmlns:a16="http://schemas.microsoft.com/office/drawing/2014/main" id="{9D235C99-A315-7E22-DC78-3FA3F024A685}"/>
              </a:ext>
            </a:extLst>
          </p:cNvPr>
          <p:cNvSpPr txBox="1"/>
          <p:nvPr/>
        </p:nvSpPr>
        <p:spPr>
          <a:xfrm>
            <a:off x="639728" y="954589"/>
            <a:ext cx="5689923" cy="461665"/>
          </a:xfrm>
          <a:prstGeom prst="rect">
            <a:avLst/>
          </a:prstGeom>
          <a:noFill/>
        </p:spPr>
        <p:txBody>
          <a:bodyPr wrap="square">
            <a:spAutoFit/>
          </a:bodyPr>
          <a:lstStyle/>
          <a:p>
            <a:pPr algn="ctr">
              <a:buNone/>
            </a:pPr>
            <a:r>
              <a:rPr lang="fr-FR" sz="1200" b="1" i="0" dirty="0">
                <a:solidFill>
                  <a:srgbClr val="161616"/>
                </a:solidFill>
                <a:effectLst/>
                <a:latin typeface="Marianne"/>
              </a:rPr>
              <a:t>Exposition au Musée des eaux de vie Empreintes d'encre et de fil : tampons, calligraphies...une histoire de la filature d</a:t>
            </a:r>
            <a:r>
              <a:rPr lang="fr-FR" sz="1200" b="1" dirty="0">
                <a:solidFill>
                  <a:srgbClr val="161616"/>
                </a:solidFill>
                <a:latin typeface="Marianne"/>
              </a:rPr>
              <a:t>e </a:t>
            </a:r>
            <a:r>
              <a:rPr lang="fr-FR" sz="1200" b="1" i="0" dirty="0">
                <a:solidFill>
                  <a:srgbClr val="161616"/>
                </a:solidFill>
                <a:effectLst/>
                <a:latin typeface="Marianne"/>
              </a:rPr>
              <a:t>Lapoutroie</a:t>
            </a:r>
          </a:p>
        </p:txBody>
      </p:sp>
      <p:sp>
        <p:nvSpPr>
          <p:cNvPr id="22" name="ZoneTexte 21">
            <a:extLst>
              <a:ext uri="{FF2B5EF4-FFF2-40B4-BE49-F238E27FC236}">
                <a16:creationId xmlns:a16="http://schemas.microsoft.com/office/drawing/2014/main" id="{ECA70EB9-2708-4131-7917-059CF6284D79}"/>
              </a:ext>
            </a:extLst>
          </p:cNvPr>
          <p:cNvSpPr txBox="1"/>
          <p:nvPr/>
        </p:nvSpPr>
        <p:spPr>
          <a:xfrm>
            <a:off x="2826328" y="1508412"/>
            <a:ext cx="3396508" cy="2092881"/>
          </a:xfrm>
          <a:prstGeom prst="rect">
            <a:avLst/>
          </a:prstGeom>
          <a:noFill/>
        </p:spPr>
        <p:txBody>
          <a:bodyPr wrap="square">
            <a:spAutoFit/>
          </a:bodyPr>
          <a:lstStyle/>
          <a:p>
            <a:pPr algn="just"/>
            <a:r>
              <a:rPr lang="fr-FR" sz="1000" b="0" i="0" dirty="0">
                <a:solidFill>
                  <a:srgbClr val="3A3A3A"/>
                </a:solidFill>
                <a:effectLst/>
                <a:latin typeface="Marianne"/>
              </a:rPr>
              <a:t>À travers une sélection de documents notariés datant du XIXe et du début du XXe siècle, cette exposition vous plonge dans l’histoire d’une filature aujourd’hui disparue à Lapoutroie, au cœur de la Vallée de Kaysersberg. Entre cachets officiels, signatures manuscrites et calligraphies soignées, ces archives racontent bien plus qu’une activité industrielle : elles portent les marques visibles des bouleversements politiques qui ont traversé l’Alsace, entre France et Allemagne.</a:t>
            </a:r>
            <a:br>
              <a:rPr lang="fr-FR" sz="1000" dirty="0"/>
            </a:br>
            <a:endParaRPr lang="fr-FR" sz="1000" dirty="0"/>
          </a:p>
          <a:p>
            <a:pPr algn="just"/>
            <a:r>
              <a:rPr lang="fr-FR" sz="1000" b="0" i="0" dirty="0">
                <a:solidFill>
                  <a:srgbClr val="3A3A3A"/>
                </a:solidFill>
                <a:effectLst/>
                <a:latin typeface="Marianne"/>
              </a:rPr>
              <a:t>Empreintes d’encre, styles d’écriture, sceaux administratifs... chaque détail devient témoin d’une époque, d’un pouvoir, d’un monde révolu. Une invitation à lire l’histoire dans ses marges, ses signes et ses traces.</a:t>
            </a:r>
            <a:endParaRPr lang="fr-FR" sz="1000" dirty="0"/>
          </a:p>
        </p:txBody>
      </p:sp>
      <p:sp>
        <p:nvSpPr>
          <p:cNvPr id="26" name="ZoneTexte 25">
            <a:extLst>
              <a:ext uri="{FF2B5EF4-FFF2-40B4-BE49-F238E27FC236}">
                <a16:creationId xmlns:a16="http://schemas.microsoft.com/office/drawing/2014/main" id="{4835A3E5-B6F3-16B2-18D8-F99BC27A97FC}"/>
              </a:ext>
            </a:extLst>
          </p:cNvPr>
          <p:cNvSpPr txBox="1"/>
          <p:nvPr/>
        </p:nvSpPr>
        <p:spPr>
          <a:xfrm>
            <a:off x="559229" y="8059320"/>
            <a:ext cx="5642500" cy="1015663"/>
          </a:xfrm>
          <a:prstGeom prst="rect">
            <a:avLst/>
          </a:prstGeom>
          <a:noFill/>
          <a:ln>
            <a:solidFill>
              <a:schemeClr val="accent1"/>
            </a:solidFill>
          </a:ln>
        </p:spPr>
        <p:txBody>
          <a:bodyPr wrap="square" rtlCol="0">
            <a:spAutoFit/>
          </a:bodyPr>
          <a:lstStyle/>
          <a:p>
            <a:r>
              <a:rPr lang="fr-FR" sz="1000" i="1" dirty="0"/>
              <a:t>Et un peu plus loin, d’autres animations vous permettant de découvrir un patrimoine qui raconte notre passé. A Fréland, Kaysersberg, Kientzheim, Sainte-Marie-Aux-Mines, Colmar…</a:t>
            </a:r>
          </a:p>
          <a:p>
            <a:endParaRPr lang="fr-FR" sz="1000" i="1" dirty="0"/>
          </a:p>
          <a:p>
            <a:pPr algn="ctr"/>
            <a:r>
              <a:rPr lang="fr-FR" sz="1000" b="1" i="1" dirty="0"/>
              <a:t>https://journeesdupatrimoine.culture.gouv.fr</a:t>
            </a:r>
          </a:p>
          <a:p>
            <a:endParaRPr lang="fr-FR" sz="1000" i="1" dirty="0"/>
          </a:p>
          <a:p>
            <a:endParaRPr lang="fr-FR" sz="1000" i="1" dirty="0"/>
          </a:p>
        </p:txBody>
      </p:sp>
      <p:sp>
        <p:nvSpPr>
          <p:cNvPr id="29" name="ZoneTexte 28">
            <a:extLst>
              <a:ext uri="{FF2B5EF4-FFF2-40B4-BE49-F238E27FC236}">
                <a16:creationId xmlns:a16="http://schemas.microsoft.com/office/drawing/2014/main" id="{78E9D71C-098D-B90D-89DD-7D2F364296E3}"/>
              </a:ext>
            </a:extLst>
          </p:cNvPr>
          <p:cNvSpPr txBox="1"/>
          <p:nvPr/>
        </p:nvSpPr>
        <p:spPr>
          <a:xfrm>
            <a:off x="2947916" y="102777"/>
            <a:ext cx="1233252" cy="215444"/>
          </a:xfrm>
          <a:prstGeom prst="rect">
            <a:avLst/>
          </a:prstGeom>
          <a:noFill/>
        </p:spPr>
        <p:txBody>
          <a:bodyPr wrap="square" rtlCol="0">
            <a:spAutoFit/>
          </a:bodyPr>
          <a:lstStyle/>
          <a:p>
            <a:r>
              <a:rPr lang="fr-FR" sz="800" dirty="0">
                <a:solidFill>
                  <a:schemeClr val="bg1">
                    <a:lumMod val="85000"/>
                  </a:schemeClr>
                </a:solidFill>
              </a:rPr>
              <a:t>Journées du patrimoine</a:t>
            </a:r>
          </a:p>
        </p:txBody>
      </p:sp>
      <p:sp>
        <p:nvSpPr>
          <p:cNvPr id="30" name="ZoneTexte 29">
            <a:extLst>
              <a:ext uri="{FF2B5EF4-FFF2-40B4-BE49-F238E27FC236}">
                <a16:creationId xmlns:a16="http://schemas.microsoft.com/office/drawing/2014/main" id="{13779151-4A4C-C570-EBFC-DB30E57D6C0F}"/>
              </a:ext>
            </a:extLst>
          </p:cNvPr>
          <p:cNvSpPr txBox="1"/>
          <p:nvPr/>
        </p:nvSpPr>
        <p:spPr>
          <a:xfrm>
            <a:off x="639728" y="494232"/>
            <a:ext cx="5919357" cy="307777"/>
          </a:xfrm>
          <a:prstGeom prst="rect">
            <a:avLst/>
          </a:prstGeom>
          <a:noFill/>
        </p:spPr>
        <p:txBody>
          <a:bodyPr wrap="square" rtlCol="0">
            <a:spAutoFit/>
          </a:bodyPr>
          <a:lstStyle/>
          <a:p>
            <a:r>
              <a:rPr lang="fr-FR" sz="1400" b="1" dirty="0"/>
              <a:t>Journées européennes du patrimoine : 20 et 21 septembre</a:t>
            </a:r>
          </a:p>
        </p:txBody>
      </p:sp>
    </p:spTree>
    <p:extLst>
      <p:ext uri="{BB962C8B-B14F-4D97-AF65-F5344CB8AC3E}">
        <p14:creationId xmlns:p14="http://schemas.microsoft.com/office/powerpoint/2010/main" val="331906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AAE103B-262B-0FA0-4497-2DE7AE18AE89}"/>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A0393F53-E49C-2E26-8160-7698594C8F60}"/>
              </a:ext>
            </a:extLst>
          </p:cNvPr>
          <p:cNvSpPr>
            <a:spLocks noGrp="1"/>
          </p:cNvSpPr>
          <p:nvPr>
            <p:ph type="sldNum" sz="quarter" idx="12"/>
          </p:nvPr>
        </p:nvSpPr>
        <p:spPr/>
        <p:txBody>
          <a:bodyPr/>
          <a:lstStyle/>
          <a:p>
            <a:fld id="{BE9B5FA4-89F7-4BC1-B6B1-D5529FDE714B}" type="slidenum">
              <a:rPr lang="fr-FR" smtClean="0"/>
              <a:t>24</a:t>
            </a:fld>
            <a:endParaRPr lang="fr-FR"/>
          </a:p>
        </p:txBody>
      </p:sp>
      <p:sp>
        <p:nvSpPr>
          <p:cNvPr id="4" name="ZoneTexte 3">
            <a:extLst>
              <a:ext uri="{FF2B5EF4-FFF2-40B4-BE49-F238E27FC236}">
                <a16:creationId xmlns:a16="http://schemas.microsoft.com/office/drawing/2014/main" id="{DC8040E0-2AF5-CC03-75B9-02A7FABA4050}"/>
              </a:ext>
            </a:extLst>
          </p:cNvPr>
          <p:cNvSpPr txBox="1"/>
          <p:nvPr/>
        </p:nvSpPr>
        <p:spPr>
          <a:xfrm>
            <a:off x="774677" y="844382"/>
            <a:ext cx="4404731" cy="307777"/>
          </a:xfrm>
          <a:prstGeom prst="rect">
            <a:avLst/>
          </a:prstGeom>
          <a:noFill/>
        </p:spPr>
        <p:txBody>
          <a:bodyPr wrap="square" rtlCol="0">
            <a:spAutoFit/>
          </a:bodyPr>
          <a:lstStyle/>
          <a:p>
            <a:r>
              <a:rPr lang="fr-FR" sz="1400" b="1" dirty="0"/>
              <a:t>La page de patois</a:t>
            </a:r>
          </a:p>
        </p:txBody>
      </p:sp>
      <p:grpSp>
        <p:nvGrpSpPr>
          <p:cNvPr id="16" name="Groupe 15">
            <a:extLst>
              <a:ext uri="{FF2B5EF4-FFF2-40B4-BE49-F238E27FC236}">
                <a16:creationId xmlns:a16="http://schemas.microsoft.com/office/drawing/2014/main" id="{9B7081A3-2C09-64F2-10BD-9E5343F9D170}"/>
              </a:ext>
            </a:extLst>
          </p:cNvPr>
          <p:cNvGrpSpPr/>
          <p:nvPr/>
        </p:nvGrpSpPr>
        <p:grpSpPr>
          <a:xfrm>
            <a:off x="791737" y="2077621"/>
            <a:ext cx="5445763" cy="3505960"/>
            <a:chOff x="791737" y="1152294"/>
            <a:chExt cx="5445763" cy="3505960"/>
          </a:xfrm>
        </p:grpSpPr>
        <p:sp>
          <p:nvSpPr>
            <p:cNvPr id="6" name="ZoneTexte 5">
              <a:extLst>
                <a:ext uri="{FF2B5EF4-FFF2-40B4-BE49-F238E27FC236}">
                  <a16:creationId xmlns:a16="http://schemas.microsoft.com/office/drawing/2014/main" id="{D2FC69DF-E25A-CA9D-97EC-DCF4B9E6868E}"/>
                </a:ext>
              </a:extLst>
            </p:cNvPr>
            <p:cNvSpPr txBox="1"/>
            <p:nvPr/>
          </p:nvSpPr>
          <p:spPr>
            <a:xfrm>
              <a:off x="791737" y="1152294"/>
              <a:ext cx="2637263" cy="3505960"/>
            </a:xfrm>
            <a:prstGeom prst="rect">
              <a:avLst/>
            </a:prstGeom>
            <a:noFill/>
          </p:spPr>
          <p:txBody>
            <a:bodyPr wrap="square">
              <a:spAutoFit/>
            </a:bodyPr>
            <a:lstStyle/>
            <a:p>
              <a:pPr>
                <a:lnSpc>
                  <a:spcPct val="115000"/>
                </a:lnSpc>
                <a:spcAft>
                  <a:spcPts val="1000"/>
                </a:spcAft>
                <a:buNone/>
              </a:pPr>
              <a:r>
                <a:rPr lang="fr-FR" sz="1000" i="1" dirty="0">
                  <a:effectLst/>
                  <a:ea typeface="Calibri" panose="020F0502020204030204" pitchFamily="34" charset="0"/>
                  <a:cs typeface="Times New Roman" panose="02020603050405020304" pitchFamily="18" charset="0"/>
                </a:rPr>
                <a:t>Sa i </a:t>
              </a:r>
              <a:r>
                <a:rPr lang="fr-FR" sz="1000" i="1" dirty="0" err="1">
                  <a:effectLst/>
                  <a:ea typeface="Calibri" panose="020F0502020204030204" pitchFamily="34" charset="0"/>
                  <a:cs typeface="Times New Roman" panose="02020603050405020304" pitchFamily="18" charset="0"/>
                </a:rPr>
                <a:t>mor</a:t>
              </a:r>
              <a:r>
                <a:rPr lang="fr-FR" sz="1000" i="1" u="sng" dirty="0" err="1">
                  <a:effectLst/>
                  <a:ea typeface="Calibri" panose="020F0502020204030204" pitchFamily="34" charset="0"/>
                  <a:cs typeface="Times New Roman" panose="02020603050405020304" pitchFamily="18" charset="0"/>
                </a:rPr>
                <a:t>kèr</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ke</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nale</a:t>
              </a:r>
              <a:r>
                <a:rPr lang="fr-FR" sz="1000" i="1" dirty="0">
                  <a:effectLst/>
                  <a:ea typeface="Calibri" panose="020F0502020204030204" pitchFamily="34" charset="0"/>
                  <a:cs typeface="Times New Roman" panose="02020603050405020304" pitchFamily="18" charset="0"/>
                </a:rPr>
                <a:t> o salon d’l’</a:t>
              </a:r>
              <a:r>
                <a:rPr lang="fr-FR" sz="1000" i="1" dirty="0" err="1">
                  <a:effectLst/>
                  <a:ea typeface="Calibri" panose="020F0502020204030204" pitchFamily="34" charset="0"/>
                  <a:cs typeface="Times New Roman" panose="02020603050405020304" pitchFamily="18" charset="0"/>
                </a:rPr>
                <a:t>agrikul</a:t>
              </a:r>
              <a:r>
                <a:rPr lang="fr-FR" sz="1000" i="1" u="sng" dirty="0" err="1">
                  <a:effectLst/>
                  <a:ea typeface="Calibri" panose="020F0502020204030204" pitchFamily="34" charset="0"/>
                  <a:cs typeface="Times New Roman" panose="02020603050405020304" pitchFamily="18" charset="0"/>
                </a:rPr>
                <a:t>tu</a:t>
              </a:r>
              <a:r>
                <a:rPr lang="fr-FR" sz="1000" i="1" dirty="0" err="1">
                  <a:effectLst/>
                  <a:ea typeface="Calibri" panose="020F0502020204030204" pitchFamily="34" charset="0"/>
                  <a:cs typeface="Times New Roman" panose="02020603050405020304" pitchFamily="18" charset="0"/>
                </a:rPr>
                <a:t>r</a:t>
              </a:r>
              <a:r>
                <a:rPr lang="fr-FR" sz="1000" i="1" dirty="0">
                  <a:effectLst/>
                  <a:ea typeface="Calibri" panose="020F0502020204030204" pitchFamily="34" charset="0"/>
                  <a:cs typeface="Times New Roman" panose="02020603050405020304" pitchFamily="18" charset="0"/>
                </a:rPr>
                <a:t> è </a:t>
              </a:r>
              <a:r>
                <a:rPr lang="fr-FR" sz="1000" i="1" dirty="0" err="1">
                  <a:effectLst/>
                  <a:ea typeface="Calibri" panose="020F0502020204030204" pitchFamily="34" charset="0"/>
                  <a:cs typeface="Times New Roman" panose="02020603050405020304" pitchFamily="18" charset="0"/>
                </a:rPr>
                <a:t>Pèri</a:t>
              </a:r>
              <a:r>
                <a:rPr lang="fr-FR" sz="1000" i="1" dirty="0">
                  <a:effectLst/>
                  <a:ea typeface="Calibri" panose="020F0502020204030204" pitchFamily="34" charset="0"/>
                  <a:cs typeface="Times New Roman" panose="02020603050405020304" pitchFamily="18" charset="0"/>
                </a:rPr>
                <a:t> po </a:t>
              </a:r>
              <a:r>
                <a:rPr lang="fr-FR" sz="1000" i="1" dirty="0" err="1">
                  <a:effectLst/>
                  <a:ea typeface="Calibri" panose="020F0502020204030204" pitchFamily="34" charset="0"/>
                  <a:cs typeface="Times New Roman" panose="02020603050405020304" pitchFamily="18" charset="0"/>
                </a:rPr>
                <a:t>v</a:t>
              </a:r>
              <a:r>
                <a:rPr lang="fr-FR" sz="1000" i="1" u="sng" dirty="0" err="1">
                  <a:effectLst/>
                  <a:ea typeface="Calibri" panose="020F0502020204030204" pitchFamily="34" charset="0"/>
                  <a:cs typeface="Times New Roman" panose="02020603050405020304" pitchFamily="18" charset="0"/>
                </a:rPr>
                <a:t>è</a:t>
              </a:r>
              <a:r>
                <a:rPr lang="fr-FR" sz="1000" i="1" dirty="0" err="1">
                  <a:effectLst/>
                  <a:ea typeface="Calibri" panose="020F0502020204030204" pitchFamily="34" charset="0"/>
                  <a:cs typeface="Times New Roman" panose="02020603050405020304" pitchFamily="18" charset="0"/>
                </a:rPr>
                <a:t>r</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lè</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nov</a:t>
              </a:r>
              <a:r>
                <a:rPr lang="fr-FR" sz="1000" i="1" u="sng" dirty="0" err="1">
                  <a:effectLst/>
                  <a:ea typeface="Calibri" panose="020F0502020204030204" pitchFamily="34" charset="0"/>
                  <a:cs typeface="Times New Roman" panose="02020603050405020304" pitchFamily="18" charset="0"/>
                </a:rPr>
                <a:t>èl</a:t>
              </a:r>
              <a:r>
                <a:rPr lang="fr-FR" sz="1000" i="1" u="sng"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mach</a:t>
              </a:r>
              <a:r>
                <a:rPr lang="fr-FR" sz="1000" i="1" u="sng" dirty="0" err="1">
                  <a:effectLst/>
                  <a:ea typeface="Calibri" panose="020F0502020204030204" pitchFamily="34" charset="0"/>
                  <a:cs typeface="Times New Roman" panose="02020603050405020304" pitchFamily="18" charset="0"/>
                </a:rPr>
                <a:t>i</a:t>
              </a:r>
              <a:r>
                <a:rPr lang="fr-FR" sz="1000" i="1" dirty="0" err="1">
                  <a:effectLst/>
                  <a:ea typeface="Calibri" panose="020F0502020204030204" pitchFamily="34" charset="0"/>
                  <a:cs typeface="Times New Roman" panose="02020603050405020304" pitchFamily="18" charset="0"/>
                </a:rPr>
                <a:t>nn</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éko</a:t>
              </a:r>
              <a:r>
                <a:rPr lang="fr-FR" sz="1000" i="1" dirty="0">
                  <a:effectLst/>
                  <a:ea typeface="Calibri" panose="020F0502020204030204" pitchFamily="34" charset="0"/>
                  <a:cs typeface="Times New Roman" panose="02020603050405020304" pitchFamily="18" charset="0"/>
                </a:rPr>
                <a:t> lé </a:t>
              </a:r>
              <a:r>
                <a:rPr lang="fr-FR" sz="1000" i="1" dirty="0" err="1">
                  <a:effectLst/>
                  <a:ea typeface="Calibri" panose="020F0502020204030204" pitchFamily="34" charset="0"/>
                  <a:cs typeface="Times New Roman" panose="02020603050405020304" pitchFamily="18" charset="0"/>
                </a:rPr>
                <a:t>nov</a:t>
              </a:r>
              <a:r>
                <a:rPr lang="fr-FR" sz="1000" i="1" u="sng" dirty="0" err="1">
                  <a:effectLst/>
                  <a:ea typeface="Calibri" panose="020F0502020204030204" pitchFamily="34" charset="0"/>
                  <a:cs typeface="Times New Roman" panose="02020603050405020304" pitchFamily="18" charset="0"/>
                </a:rPr>
                <a:t>èy</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trakter</a:t>
              </a:r>
              <a:r>
                <a:rPr lang="fr-FR" sz="1000" i="1" dirty="0">
                  <a:effectLst/>
                  <a:ea typeface="Calibri" panose="020F0502020204030204" pitchFamily="34" charset="0"/>
                  <a:cs typeface="Times New Roman" panose="02020603050405020304" pitchFamily="18" charset="0"/>
                </a:rPr>
                <a:t>.</a:t>
              </a:r>
              <a:endParaRPr lang="fr-FR" sz="1000" dirty="0">
                <a:effectLst/>
                <a:ea typeface="Calibri" panose="020F0502020204030204" pitchFamily="34" charset="0"/>
                <a:cs typeface="Times New Roman" panose="02020603050405020304" pitchFamily="18" charset="0"/>
              </a:endParaRPr>
            </a:p>
            <a:p>
              <a:pPr>
                <a:lnSpc>
                  <a:spcPct val="115000"/>
                </a:lnSpc>
                <a:spcAft>
                  <a:spcPts val="1000"/>
                </a:spcAft>
                <a:buNone/>
              </a:pPr>
              <a:r>
                <a:rPr lang="fr-FR" sz="1000" i="1" dirty="0">
                  <a:effectLst/>
                  <a:ea typeface="Calibri" panose="020F0502020204030204" pitchFamily="34" charset="0"/>
                  <a:cs typeface="Times New Roman" panose="02020603050405020304" pitchFamily="18" charset="0"/>
                </a:rPr>
                <a:t>E </a:t>
              </a:r>
              <a:r>
                <a:rPr lang="fr-FR" sz="1000" i="1" dirty="0" err="1">
                  <a:effectLst/>
                  <a:ea typeface="Calibri" panose="020F0502020204030204" pitchFamily="34" charset="0"/>
                  <a:cs typeface="Times New Roman" panose="02020603050405020304" pitchFamily="18" charset="0"/>
                </a:rPr>
                <a:t>r’trove</a:t>
              </a:r>
              <a:r>
                <a:rPr lang="fr-FR" sz="1000" i="1" dirty="0">
                  <a:effectLst/>
                  <a:ea typeface="Calibri" panose="020F0502020204030204" pitchFamily="34" charset="0"/>
                  <a:cs typeface="Times New Roman" panose="02020603050405020304" pitchFamily="18" charset="0"/>
                </a:rPr>
                <a:t> lo </a:t>
              </a:r>
              <a:r>
                <a:rPr lang="fr-FR" sz="1000" i="1" dirty="0" err="1">
                  <a:effectLst/>
                  <a:ea typeface="Calibri" panose="020F0502020204030204" pitchFamily="34" charset="0"/>
                  <a:cs typeface="Times New Roman" panose="02020603050405020304" pitchFamily="18" charset="0"/>
                </a:rPr>
                <a:t>r’persannt</a:t>
              </a:r>
              <a:r>
                <a:rPr lang="fr-FR" sz="1000" i="1" u="sng" dirty="0" err="1">
                  <a:effectLst/>
                  <a:ea typeface="Calibri" panose="020F0502020204030204" pitchFamily="34" charset="0"/>
                  <a:cs typeface="Times New Roman" panose="02020603050405020304" pitchFamily="18" charset="0"/>
                </a:rPr>
                <a:t>an</a:t>
              </a:r>
              <a:r>
                <a:rPr lang="fr-FR" sz="1000" i="1" u="sng"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ke</a:t>
              </a:r>
              <a:r>
                <a:rPr lang="fr-FR" sz="1000" i="1" dirty="0">
                  <a:effectLst/>
                  <a:ea typeface="Calibri" panose="020F0502020204030204" pitchFamily="34" charset="0"/>
                  <a:cs typeface="Times New Roman" panose="02020603050405020304" pitchFamily="18" charset="0"/>
                </a:rPr>
                <a:t> li montre </a:t>
              </a:r>
              <a:r>
                <a:rPr lang="fr-FR" sz="1000" i="1" dirty="0" err="1">
                  <a:effectLst/>
                  <a:ea typeface="Calibri" panose="020F0502020204030204" pitchFamily="34" charset="0"/>
                  <a:cs typeface="Times New Roman" panose="02020603050405020304" pitchFamily="18" charset="0"/>
                </a:rPr>
                <a:t>lè</a:t>
              </a:r>
              <a:r>
                <a:rPr lang="fr-FR" sz="1000" i="1" u="sng"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novèltè</a:t>
              </a:r>
              <a:r>
                <a:rPr lang="fr-FR" sz="1000" i="1" dirty="0">
                  <a:effectLst/>
                  <a:ea typeface="Calibri" panose="020F0502020204030204" pitchFamily="34" charset="0"/>
                  <a:cs typeface="Times New Roman" panose="02020603050405020304" pitchFamily="18" charset="0"/>
                </a:rPr>
                <a:t>. Ma fou, not </a:t>
              </a:r>
              <a:r>
                <a:rPr lang="fr-FR" sz="1000" i="1" dirty="0" err="1">
                  <a:effectLst/>
                  <a:ea typeface="Calibri" panose="020F0502020204030204" pitchFamily="34" charset="0"/>
                  <a:cs typeface="Times New Roman" panose="02020603050405020304" pitchFamily="18" charset="0"/>
                </a:rPr>
                <a:t>morkèr</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trove</a:t>
              </a:r>
              <a:r>
                <a:rPr lang="fr-FR" sz="1000" i="1" dirty="0">
                  <a:effectLst/>
                  <a:ea typeface="Calibri" panose="020F0502020204030204" pitchFamily="34" charset="0"/>
                  <a:cs typeface="Times New Roman" panose="02020603050405020304" pitchFamily="18" charset="0"/>
                </a:rPr>
                <a:t> i </a:t>
              </a:r>
              <a:r>
                <a:rPr lang="fr-FR" sz="1000" i="1" dirty="0" err="1">
                  <a:effectLst/>
                  <a:ea typeface="Calibri" panose="020F0502020204030204" pitchFamily="34" charset="0"/>
                  <a:cs typeface="Times New Roman" panose="02020603050405020304" pitchFamily="18" charset="0"/>
                </a:rPr>
                <a:t>trakt</a:t>
              </a:r>
              <a:r>
                <a:rPr lang="fr-FR" sz="1000" i="1" u="sng" dirty="0" err="1">
                  <a:effectLst/>
                  <a:ea typeface="Calibri" panose="020F0502020204030204" pitchFamily="34" charset="0"/>
                  <a:cs typeface="Times New Roman" panose="02020603050405020304" pitchFamily="18" charset="0"/>
                </a:rPr>
                <a:t>er</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ke</a:t>
              </a:r>
              <a:r>
                <a:rPr lang="fr-FR" sz="1000" i="1" dirty="0">
                  <a:effectLst/>
                  <a:ea typeface="Calibri" panose="020F0502020204030204" pitchFamily="34" charset="0"/>
                  <a:cs typeface="Times New Roman" panose="02020603050405020304" pitchFamily="18" charset="0"/>
                </a:rPr>
                <a:t> li </a:t>
              </a:r>
              <a:r>
                <a:rPr lang="fr-FR" sz="1000" i="1" dirty="0" err="1">
                  <a:effectLst/>
                  <a:ea typeface="Calibri" panose="020F0502020204030204" pitchFamily="34" charset="0"/>
                  <a:cs typeface="Times New Roman" panose="02020603050405020304" pitchFamily="18" charset="0"/>
                </a:rPr>
                <a:t>pièjo</a:t>
              </a:r>
              <a:r>
                <a:rPr lang="fr-FR" sz="1000" i="1" dirty="0">
                  <a:effectLst/>
                  <a:ea typeface="Calibri" panose="020F0502020204030204" pitchFamily="34" charset="0"/>
                  <a:cs typeface="Times New Roman" panose="02020603050405020304" pitchFamily="18" charset="0"/>
                </a:rPr>
                <a:t> b</a:t>
              </a:r>
              <a:r>
                <a:rPr lang="fr-FR" sz="1000" i="1" u="sng" dirty="0">
                  <a:effectLst/>
                  <a:ea typeface="Calibri" panose="020F0502020204030204" pitchFamily="34" charset="0"/>
                  <a:cs typeface="Times New Roman" panose="02020603050405020304" pitchFamily="18" charset="0"/>
                </a:rPr>
                <a:t>é</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tou</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djet</a:t>
              </a:r>
              <a:r>
                <a:rPr lang="fr-FR" sz="1000" i="1" dirty="0">
                  <a:effectLst/>
                  <a:ea typeface="Calibri" panose="020F0502020204030204" pitchFamily="34" charset="0"/>
                  <a:cs typeface="Times New Roman" panose="02020603050405020304" pitchFamily="18" charset="0"/>
                </a:rPr>
                <a:t> sou </a:t>
              </a:r>
              <a:r>
                <a:rPr lang="fr-FR" sz="1000" i="1" dirty="0" err="1">
                  <a:effectLst/>
                  <a:ea typeface="Calibri" panose="020F0502020204030204" pitchFamily="34" charset="0"/>
                  <a:cs typeface="Times New Roman" panose="02020603050405020304" pitchFamily="18" charset="0"/>
                </a:rPr>
                <a:t>k’li</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fa</a:t>
              </a:r>
              <a:r>
                <a:rPr lang="fr-FR" sz="1000" i="1" u="sng" dirty="0" err="1">
                  <a:effectLst/>
                  <a:ea typeface="Calibri" panose="020F0502020204030204" pitchFamily="34" charset="0"/>
                  <a:cs typeface="Times New Roman" panose="02020603050405020304" pitchFamily="18" charset="0"/>
                </a:rPr>
                <a:t>lo</a:t>
              </a:r>
              <a:r>
                <a:rPr lang="fr-FR" sz="1000" i="1" dirty="0">
                  <a:effectLst/>
                  <a:ea typeface="Calibri" panose="020F0502020204030204" pitchFamily="34" charset="0"/>
                  <a:cs typeface="Times New Roman" panose="02020603050405020304" pitchFamily="18" charset="0"/>
                </a:rPr>
                <a:t>. E </a:t>
              </a:r>
              <a:r>
                <a:rPr lang="fr-FR" sz="1000" i="1" dirty="0" err="1">
                  <a:effectLst/>
                  <a:ea typeface="Calibri" panose="020F0502020204030204" pitchFamily="34" charset="0"/>
                  <a:cs typeface="Times New Roman" panose="02020603050405020304" pitchFamily="18" charset="0"/>
                </a:rPr>
                <a:t>dmande</a:t>
              </a:r>
              <a:r>
                <a:rPr lang="fr-FR" sz="1000" i="1" dirty="0">
                  <a:effectLst/>
                  <a:ea typeface="Calibri" panose="020F0502020204030204" pitchFamily="34" charset="0"/>
                  <a:cs typeface="Times New Roman" panose="02020603050405020304" pitchFamily="18" charset="0"/>
                </a:rPr>
                <a:t> lo </a:t>
              </a:r>
              <a:r>
                <a:rPr lang="fr-FR" sz="1000" i="1" dirty="0" err="1">
                  <a:effectLst/>
                  <a:ea typeface="Calibri" panose="020F0502020204030204" pitchFamily="34" charset="0"/>
                  <a:cs typeface="Times New Roman" panose="02020603050405020304" pitchFamily="18" charset="0"/>
                </a:rPr>
                <a:t>prèy</a:t>
              </a:r>
              <a:r>
                <a:rPr lang="fr-FR" sz="1000" i="1" dirty="0">
                  <a:effectLst/>
                  <a:ea typeface="Calibri" panose="020F0502020204030204" pitchFamily="34" charset="0"/>
                  <a:cs typeface="Times New Roman" panose="02020603050405020304" pitchFamily="18" charset="0"/>
                </a:rPr>
                <a:t> o </a:t>
              </a:r>
              <a:r>
                <a:rPr lang="fr-FR" sz="1000" i="1" dirty="0" err="1">
                  <a:effectLst/>
                  <a:ea typeface="Calibri" panose="020F0502020204030204" pitchFamily="34" charset="0"/>
                  <a:cs typeface="Times New Roman" panose="02020603050405020304" pitchFamily="18" charset="0"/>
                </a:rPr>
                <a:t>r’persannt</a:t>
              </a:r>
              <a:r>
                <a:rPr lang="fr-FR" sz="1000" i="1" u="sng" dirty="0" err="1">
                  <a:effectLst/>
                  <a:ea typeface="Calibri" panose="020F0502020204030204" pitchFamily="34" charset="0"/>
                  <a:cs typeface="Times New Roman" panose="02020603050405020304" pitchFamily="18" charset="0"/>
                </a:rPr>
                <a:t>an</a:t>
              </a:r>
              <a:r>
                <a:rPr lang="fr-FR" sz="1000" i="1" u="sng" dirty="0">
                  <a:effectLst/>
                  <a:ea typeface="Calibri" panose="020F0502020204030204" pitchFamily="34" charset="0"/>
                  <a:cs typeface="Times New Roman" panose="02020603050405020304" pitchFamily="18" charset="0"/>
                </a:rPr>
                <a:t>.</a:t>
              </a:r>
              <a:endParaRPr lang="fr-FR" sz="1000" dirty="0">
                <a:effectLst/>
                <a:ea typeface="Calibri" panose="020F0502020204030204" pitchFamily="34" charset="0"/>
                <a:cs typeface="Times New Roman" panose="02020603050405020304" pitchFamily="18" charset="0"/>
              </a:endParaRPr>
            </a:p>
            <a:p>
              <a:pPr>
                <a:lnSpc>
                  <a:spcPct val="115000"/>
                </a:lnSpc>
                <a:spcAft>
                  <a:spcPts val="1000"/>
                </a:spcAft>
                <a:buNone/>
              </a:pPr>
              <a:r>
                <a:rPr lang="fr-FR" sz="1000" i="1" dirty="0">
                  <a:effectLst/>
                  <a:ea typeface="Calibri" panose="020F0502020204030204" pitchFamily="34" charset="0"/>
                  <a:cs typeface="Times New Roman" panose="02020603050405020304" pitchFamily="18" charset="0"/>
                </a:rPr>
                <a:t>« L’</a:t>
              </a:r>
              <a:r>
                <a:rPr lang="fr-FR" sz="1000" i="1" dirty="0" err="1">
                  <a:effectLst/>
                  <a:ea typeface="Calibri" panose="020F0502020204030204" pitchFamily="34" charset="0"/>
                  <a:cs typeface="Times New Roman" panose="02020603050405020304" pitchFamily="18" charset="0"/>
                </a:rPr>
                <a:t>a</a:t>
              </a:r>
              <a:r>
                <a:rPr lang="fr-FR" sz="1000" i="1" u="sng" dirty="0" err="1">
                  <a:effectLst/>
                  <a:ea typeface="Calibri" panose="020F0502020204030204" pitchFamily="34" charset="0"/>
                  <a:cs typeface="Times New Roman" panose="02020603050405020304" pitchFamily="18" charset="0"/>
                </a:rPr>
                <a:t>u</a:t>
              </a:r>
              <a:r>
                <a:rPr lang="fr-FR" sz="1000" i="1" dirty="0" err="1">
                  <a:effectLst/>
                  <a:ea typeface="Calibri" panose="020F0502020204030204" pitchFamily="34" charset="0"/>
                  <a:cs typeface="Times New Roman" panose="02020603050405020304" pitchFamily="18" charset="0"/>
                </a:rPr>
                <a:t>t</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lat</a:t>
              </a:r>
              <a:r>
                <a:rPr lang="fr-FR" sz="1000" i="1" dirty="0">
                  <a:effectLst/>
                  <a:ea typeface="Calibri" panose="020F0502020204030204" pitchFamily="34" charset="0"/>
                  <a:cs typeface="Times New Roman" panose="02020603050405020304" pitchFamily="18" charset="0"/>
                </a:rPr>
                <a:t> sa </a:t>
              </a:r>
              <a:r>
                <a:rPr lang="fr-FR" sz="1000" i="1" dirty="0" err="1">
                  <a:effectLst/>
                  <a:ea typeface="Calibri" panose="020F0502020204030204" pitchFamily="34" charset="0"/>
                  <a:cs typeface="Times New Roman" panose="02020603050405020304" pitchFamily="18" charset="0"/>
                </a:rPr>
                <a:t>sep</a:t>
              </a:r>
              <a:r>
                <a:rPr lang="fr-FR" sz="1000" i="1" u="sng" dirty="0" err="1">
                  <a:effectLst/>
                  <a:ea typeface="Calibri" panose="020F0502020204030204" pitchFamily="34" charset="0"/>
                  <a:cs typeface="Times New Roman" panose="02020603050405020304" pitchFamily="18" charset="0"/>
                </a:rPr>
                <a:t>tan</a:t>
              </a:r>
              <a:r>
                <a:rPr lang="fr-FR" sz="1000" i="1" dirty="0" err="1">
                  <a:effectLst/>
                  <a:ea typeface="Calibri" panose="020F0502020204030204" pitchFamily="34" charset="0"/>
                  <a:cs typeface="Times New Roman" panose="02020603050405020304" pitchFamily="18" charset="0"/>
                </a:rPr>
                <a:t>t</a:t>
              </a:r>
              <a:r>
                <a:rPr lang="fr-FR" sz="1000" i="1" dirty="0">
                  <a:effectLst/>
                  <a:ea typeface="Calibri" panose="020F0502020204030204" pitchFamily="34" charset="0"/>
                  <a:cs typeface="Times New Roman" panose="02020603050405020304" pitchFamily="18" charset="0"/>
                </a:rPr>
                <a:t> mil </a:t>
              </a:r>
              <a:r>
                <a:rPr lang="fr-FR" sz="1000" i="1" dirty="0" err="1">
                  <a:effectLst/>
                  <a:ea typeface="Calibri" panose="020F0502020204030204" pitchFamily="34" charset="0"/>
                  <a:cs typeface="Times New Roman" panose="02020603050405020304" pitchFamily="18" charset="0"/>
                </a:rPr>
                <a:t>lif</a:t>
              </a:r>
              <a:r>
                <a:rPr lang="fr-FR" sz="1000" i="1" dirty="0">
                  <a:effectLst/>
                  <a:ea typeface="Calibri" panose="020F0502020204030204" pitchFamily="34" charset="0"/>
                  <a:cs typeface="Times New Roman" panose="02020603050405020304" pitchFamily="18" charset="0"/>
                </a:rPr>
                <a:t> » </a:t>
              </a:r>
              <a:r>
                <a:rPr lang="fr-FR" sz="1000" i="1" dirty="0" err="1">
                  <a:effectLst/>
                  <a:ea typeface="Calibri" panose="020F0502020204030204" pitchFamily="34" charset="0"/>
                  <a:cs typeface="Times New Roman" panose="02020603050405020304" pitchFamily="18" charset="0"/>
                </a:rPr>
                <a:t>deje</a:t>
              </a:r>
              <a:r>
                <a:rPr lang="fr-FR" sz="1000" i="1" dirty="0">
                  <a:effectLst/>
                  <a:ea typeface="Calibri" panose="020F0502020204030204" pitchFamily="34" charset="0"/>
                  <a:cs typeface="Times New Roman" panose="02020603050405020304" pitchFamily="18" charset="0"/>
                </a:rPr>
                <a:t> lo </a:t>
              </a:r>
              <a:r>
                <a:rPr lang="fr-FR" sz="1000" i="1" dirty="0" err="1">
                  <a:effectLst/>
                  <a:ea typeface="Calibri" panose="020F0502020204030204" pitchFamily="34" charset="0"/>
                  <a:cs typeface="Times New Roman" panose="02020603050405020304" pitchFamily="18" charset="0"/>
                </a:rPr>
                <a:t>r’persannt</a:t>
              </a:r>
              <a:r>
                <a:rPr lang="fr-FR" sz="1000" i="1" u="sng" dirty="0" err="1">
                  <a:effectLst/>
                  <a:ea typeface="Calibri" panose="020F0502020204030204" pitchFamily="34" charset="0"/>
                  <a:cs typeface="Times New Roman" panose="02020603050405020304" pitchFamily="18" charset="0"/>
                </a:rPr>
                <a:t>an</a:t>
              </a:r>
              <a:r>
                <a:rPr lang="fr-FR" sz="1000" i="1" dirty="0">
                  <a:effectLst/>
                  <a:ea typeface="Calibri" panose="020F0502020204030204" pitchFamily="34" charset="0"/>
                  <a:cs typeface="Times New Roman" panose="02020603050405020304" pitchFamily="18" charset="0"/>
                </a:rPr>
                <a:t>.</a:t>
              </a:r>
              <a:endParaRPr lang="fr-FR" sz="1000" dirty="0">
                <a:effectLst/>
                <a:ea typeface="Calibri" panose="020F0502020204030204" pitchFamily="34" charset="0"/>
                <a:cs typeface="Times New Roman" panose="02020603050405020304" pitchFamily="18" charset="0"/>
              </a:endParaRPr>
            </a:p>
            <a:p>
              <a:pPr>
                <a:lnSpc>
                  <a:spcPct val="115000"/>
                </a:lnSpc>
                <a:spcAft>
                  <a:spcPts val="1000"/>
                </a:spcAft>
                <a:buNone/>
              </a:pPr>
              <a:r>
                <a:rPr lang="fr-FR" sz="1000" i="1" dirty="0">
                  <a:effectLst/>
                  <a:ea typeface="Calibri" panose="020F0502020204030204" pitchFamily="34" charset="0"/>
                  <a:cs typeface="Times New Roman" panose="02020603050405020304" pitchFamily="18" charset="0"/>
                </a:rPr>
                <a:t>Lo </a:t>
              </a:r>
              <a:r>
                <a:rPr lang="fr-FR" sz="1000" i="1" dirty="0" err="1">
                  <a:effectLst/>
                  <a:ea typeface="Calibri" panose="020F0502020204030204" pitchFamily="34" charset="0"/>
                  <a:cs typeface="Times New Roman" panose="02020603050405020304" pitchFamily="18" charset="0"/>
                </a:rPr>
                <a:t>mor</a:t>
              </a:r>
              <a:r>
                <a:rPr lang="fr-FR" sz="1000" i="1" u="sng" dirty="0" err="1">
                  <a:effectLst/>
                  <a:ea typeface="Calibri" panose="020F0502020204030204" pitchFamily="34" charset="0"/>
                  <a:cs typeface="Times New Roman" panose="02020603050405020304" pitchFamily="18" charset="0"/>
                </a:rPr>
                <a:t>kè</a:t>
              </a:r>
              <a:r>
                <a:rPr lang="fr-FR" sz="1000" i="1" dirty="0" err="1">
                  <a:effectLst/>
                  <a:ea typeface="Calibri" panose="020F0502020204030204" pitchFamily="34" charset="0"/>
                  <a:cs typeface="Times New Roman" panose="02020603050405020304" pitchFamily="18" charset="0"/>
                </a:rPr>
                <a:t>r</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rèdjèvle</a:t>
              </a:r>
              <a:r>
                <a:rPr lang="fr-FR" sz="1000" i="1" dirty="0">
                  <a:effectLst/>
                  <a:ea typeface="Calibri" panose="020F0502020204030204" pitchFamily="34" charset="0"/>
                  <a:cs typeface="Times New Roman" panose="02020603050405020304" pitchFamily="18" charset="0"/>
                </a:rPr>
                <a:t> in </a:t>
              </a:r>
              <a:r>
                <a:rPr lang="fr-FR" sz="1000" i="1" dirty="0" err="1">
                  <a:effectLst/>
                  <a:ea typeface="Calibri" panose="020F0502020204030204" pitchFamily="34" charset="0"/>
                  <a:cs typeface="Times New Roman" panose="02020603050405020304" pitchFamily="18" charset="0"/>
                </a:rPr>
                <a:t>p</a:t>
              </a:r>
              <a:r>
                <a:rPr lang="fr-FR" sz="1000" i="1" u="sng" dirty="0" err="1">
                  <a:effectLst/>
                  <a:ea typeface="Calibri" panose="020F0502020204030204" pitchFamily="34" charset="0"/>
                  <a:cs typeface="Times New Roman" panose="02020603050405020304" pitchFamily="18" charset="0"/>
                </a:rPr>
                <a:t>au</a:t>
              </a:r>
              <a:r>
                <a:rPr lang="fr-FR" sz="1000" i="1" dirty="0" err="1">
                  <a:effectLst/>
                  <a:ea typeface="Calibri" panose="020F0502020204030204" pitchFamily="34" charset="0"/>
                  <a:cs typeface="Times New Roman" panose="02020603050405020304" pitchFamily="18" charset="0"/>
                </a:rPr>
                <a:t>w</a:t>
              </a:r>
              <a:r>
                <a:rPr lang="fr-FR" sz="1000" i="1" dirty="0">
                  <a:effectLst/>
                  <a:ea typeface="Calibri" panose="020F0502020204030204" pitchFamily="34" charset="0"/>
                  <a:cs typeface="Times New Roman" panose="02020603050405020304" pitchFamily="18" charset="0"/>
                </a:rPr>
                <a:t> po z-</a:t>
              </a:r>
              <a:r>
                <a:rPr lang="fr-FR" sz="1000" i="1" dirty="0" err="1">
                  <a:effectLst/>
                  <a:ea typeface="Calibri" panose="020F0502020204030204" pitchFamily="34" charset="0"/>
                  <a:cs typeface="Times New Roman" panose="02020603050405020304" pitchFamily="18" charset="0"/>
                </a:rPr>
                <a:t>avou</a:t>
              </a:r>
              <a:r>
                <a:rPr lang="fr-FR" sz="1000" i="1" dirty="0">
                  <a:effectLst/>
                  <a:ea typeface="Calibri" panose="020F0502020204030204" pitchFamily="34" charset="0"/>
                  <a:cs typeface="Times New Roman" panose="02020603050405020304" pitchFamily="18" charset="0"/>
                </a:rPr>
                <a:t> i </a:t>
              </a:r>
              <a:r>
                <a:rPr lang="fr-FR" sz="1000" i="1" dirty="0" err="1">
                  <a:effectLst/>
                  <a:ea typeface="Calibri" panose="020F0502020204030204" pitchFamily="34" charset="0"/>
                  <a:cs typeface="Times New Roman" panose="02020603050405020304" pitchFamily="18" charset="0"/>
                </a:rPr>
                <a:t>moyou</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prèy</a:t>
              </a:r>
              <a:r>
                <a:rPr lang="fr-FR" sz="1000" i="1" dirty="0">
                  <a:effectLst/>
                  <a:ea typeface="Calibri" panose="020F0502020204030204" pitchFamily="34" charset="0"/>
                  <a:cs typeface="Times New Roman" panose="02020603050405020304" pitchFamily="18" charset="0"/>
                </a:rPr>
                <a:t>…è </a:t>
              </a:r>
              <a:r>
                <a:rPr lang="fr-FR" sz="1000" i="1" dirty="0" err="1">
                  <a:effectLst/>
                  <a:ea typeface="Calibri" panose="020F0502020204030204" pitchFamily="34" charset="0"/>
                  <a:cs typeface="Times New Roman" panose="02020603050405020304" pitchFamily="18" charset="0"/>
                </a:rPr>
                <a:t>fèyan</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lè</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tchir</a:t>
              </a:r>
              <a:r>
                <a:rPr lang="fr-FR" sz="1000" i="1" dirty="0">
                  <a:effectLst/>
                  <a:ea typeface="Calibri" panose="020F0502020204030204" pitchFamily="34" charset="0"/>
                  <a:cs typeface="Times New Roman" panose="02020603050405020304" pitchFamily="18" charset="0"/>
                </a:rPr>
                <a:t> de </a:t>
              </a:r>
              <a:r>
                <a:rPr lang="fr-FR" sz="1000" i="1" dirty="0" err="1">
                  <a:effectLst/>
                  <a:ea typeface="Calibri" panose="020F0502020204030204" pitchFamily="34" charset="0"/>
                  <a:cs typeface="Times New Roman" panose="02020603050405020304" pitchFamily="18" charset="0"/>
                </a:rPr>
                <a:t>nalè</a:t>
              </a:r>
              <a:endParaRPr lang="fr-FR" sz="1000" dirty="0">
                <a:effectLst/>
                <a:ea typeface="Calibri" panose="020F0502020204030204" pitchFamily="34" charset="0"/>
                <a:cs typeface="Times New Roman" panose="02020603050405020304" pitchFamily="18" charset="0"/>
              </a:endParaRPr>
            </a:p>
            <a:p>
              <a:pPr>
                <a:lnSpc>
                  <a:spcPct val="115000"/>
                </a:lnSpc>
                <a:spcAft>
                  <a:spcPts val="1000"/>
                </a:spcAft>
                <a:buNone/>
              </a:pPr>
              <a:r>
                <a:rPr lang="fr-FR" sz="1000" i="1" dirty="0">
                  <a:effectLst/>
                  <a:ea typeface="Calibri" panose="020F0502020204030204" pitchFamily="34" charset="0"/>
                  <a:cs typeface="Times New Roman" panose="02020603050405020304" pitchFamily="18" charset="0"/>
                </a:rPr>
                <a:t>Lo </a:t>
              </a:r>
              <a:r>
                <a:rPr lang="fr-FR" sz="1000" i="1" dirty="0" err="1">
                  <a:effectLst/>
                  <a:ea typeface="Calibri" panose="020F0502020204030204" pitchFamily="34" charset="0"/>
                  <a:cs typeface="Times New Roman" panose="02020603050405020304" pitchFamily="18" charset="0"/>
                </a:rPr>
                <a:t>r’persannt</a:t>
              </a:r>
              <a:r>
                <a:rPr lang="fr-FR" sz="1000" i="1" u="sng" dirty="0" err="1">
                  <a:effectLst/>
                  <a:ea typeface="Calibri" panose="020F0502020204030204" pitchFamily="34" charset="0"/>
                  <a:cs typeface="Times New Roman" panose="02020603050405020304" pitchFamily="18" charset="0"/>
                </a:rPr>
                <a:t>an</a:t>
              </a:r>
              <a:r>
                <a:rPr lang="fr-FR" sz="1000" i="1" u="sng" dirty="0">
                  <a:effectLst/>
                  <a:ea typeface="Calibri" panose="020F0502020204030204" pitchFamily="34" charset="0"/>
                  <a:cs typeface="Times New Roman" panose="02020603050405020304" pitchFamily="18" charset="0"/>
                </a:rPr>
                <a:t> </a:t>
              </a:r>
              <a:r>
                <a:rPr lang="fr-FR" sz="1000" i="1" dirty="0">
                  <a:effectLst/>
                  <a:ea typeface="Calibri" panose="020F0502020204030204" pitchFamily="34" charset="0"/>
                  <a:cs typeface="Times New Roman" panose="02020603050405020304" pitchFamily="18" charset="0"/>
                </a:rPr>
                <a:t>devise i </a:t>
              </a:r>
              <a:r>
                <a:rPr lang="fr-FR" sz="1000" i="1" dirty="0" err="1">
                  <a:effectLst/>
                  <a:ea typeface="Calibri" panose="020F0502020204030204" pitchFamily="34" charset="0"/>
                  <a:cs typeface="Times New Roman" panose="02020603050405020304" pitchFamily="18" charset="0"/>
                </a:rPr>
                <a:t>pauw</a:t>
              </a:r>
              <a:r>
                <a:rPr lang="fr-FR" sz="1000" i="1" dirty="0">
                  <a:effectLst/>
                  <a:ea typeface="Calibri" panose="020F0502020204030204" pitchFamily="34" charset="0"/>
                  <a:cs typeface="Times New Roman" panose="02020603050405020304" pitchFamily="18" charset="0"/>
                </a:rPr>
                <a:t> :</a:t>
              </a:r>
              <a:endParaRPr lang="fr-FR" sz="1000" dirty="0">
                <a:effectLst/>
                <a:ea typeface="Calibri" panose="020F0502020204030204" pitchFamily="34" charset="0"/>
                <a:cs typeface="Times New Roman" panose="02020603050405020304" pitchFamily="18" charset="0"/>
              </a:endParaRPr>
            </a:p>
            <a:p>
              <a:pPr>
                <a:lnSpc>
                  <a:spcPct val="115000"/>
                </a:lnSpc>
                <a:spcAft>
                  <a:spcPts val="1000"/>
                </a:spcAft>
                <a:buNone/>
              </a:pPr>
              <a:r>
                <a:rPr lang="fr-FR" sz="1000" i="1" dirty="0">
                  <a:effectLst/>
                  <a:ea typeface="Calibri" panose="020F0502020204030204" pitchFamily="34" charset="0"/>
                  <a:cs typeface="Times New Roman" panose="02020603050405020304" pitchFamily="18" charset="0"/>
                </a:rPr>
                <a:t>« Monsieur je peux vous faire une remise » </a:t>
              </a:r>
              <a:r>
                <a:rPr lang="fr-FR" sz="1000" i="1" dirty="0" err="1">
                  <a:effectLst/>
                  <a:ea typeface="Calibri" panose="020F0502020204030204" pitchFamily="34" charset="0"/>
                  <a:cs typeface="Times New Roman" panose="02020603050405020304" pitchFamily="18" charset="0"/>
                </a:rPr>
                <a:t>ké</a:t>
              </a:r>
              <a:r>
                <a:rPr lang="fr-FR" sz="1000" i="1" dirty="0">
                  <a:effectLst/>
                  <a:ea typeface="Calibri" panose="020F0502020204030204" pitchFamily="34" charset="0"/>
                  <a:cs typeface="Times New Roman" panose="02020603050405020304" pitchFamily="18" charset="0"/>
                </a:rPr>
                <a:t> l’i </a:t>
              </a:r>
              <a:r>
                <a:rPr lang="fr-FR" sz="1000" i="1" dirty="0" err="1">
                  <a:effectLst/>
                  <a:ea typeface="Calibri" panose="020F0502020204030204" pitchFamily="34" charset="0"/>
                  <a:cs typeface="Times New Roman" panose="02020603050405020304" pitchFamily="18" charset="0"/>
                </a:rPr>
                <a:t>dje</a:t>
              </a:r>
              <a:endParaRPr lang="fr-FR" sz="1000" dirty="0">
                <a:effectLst/>
                <a:ea typeface="Calibri" panose="020F0502020204030204" pitchFamily="34" charset="0"/>
                <a:cs typeface="Times New Roman" panose="02020603050405020304" pitchFamily="18" charset="0"/>
              </a:endParaRPr>
            </a:p>
            <a:p>
              <a:pPr>
                <a:lnSpc>
                  <a:spcPct val="115000"/>
                </a:lnSpc>
                <a:spcAft>
                  <a:spcPts val="1000"/>
                </a:spcAft>
                <a:buNone/>
              </a:pPr>
              <a:r>
                <a:rPr lang="fr-FR" sz="1000" i="1" dirty="0">
                  <a:effectLst/>
                  <a:ea typeface="Calibri" panose="020F0502020204030204" pitchFamily="34" charset="0"/>
                  <a:cs typeface="Times New Roman" panose="02020603050405020304" pitchFamily="18" charset="0"/>
                </a:rPr>
                <a:t>« O bé ay bé sur </a:t>
              </a:r>
              <a:r>
                <a:rPr lang="fr-FR" sz="1000" i="1" dirty="0" err="1">
                  <a:effectLst/>
                  <a:ea typeface="Calibri" panose="020F0502020204030204" pitchFamily="34" charset="0"/>
                  <a:cs typeface="Times New Roman" panose="02020603050405020304" pitchFamily="18" charset="0"/>
                </a:rPr>
                <a:t>dje</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vou</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mè</a:t>
              </a:r>
              <a:r>
                <a:rPr lang="fr-FR" sz="1000" i="1" dirty="0">
                  <a:effectLst/>
                  <a:ea typeface="Calibri" panose="020F0502020204030204" pitchFamily="34" charset="0"/>
                  <a:cs typeface="Times New Roman" panose="02020603050405020304" pitchFamily="18" charset="0"/>
                </a:rPr>
                <a:t> s’n’a mi </a:t>
              </a:r>
              <a:r>
                <a:rPr lang="fr-FR" sz="1000" i="1" dirty="0" err="1">
                  <a:effectLst/>
                  <a:ea typeface="Calibri" panose="020F0502020204030204" pitchFamily="34" charset="0"/>
                  <a:cs typeface="Times New Roman" panose="02020603050405020304" pitchFamily="18" charset="0"/>
                </a:rPr>
                <a:t>lè</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p</a:t>
              </a:r>
              <a:r>
                <a:rPr lang="fr-FR" sz="1000" i="1" u="sng" dirty="0" err="1">
                  <a:effectLst/>
                  <a:ea typeface="Calibri" panose="020F0502020204030204" pitchFamily="34" charset="0"/>
                  <a:cs typeface="Times New Roman" panose="02020603050405020304" pitchFamily="18" charset="0"/>
                </a:rPr>
                <a:t>au</a:t>
              </a:r>
              <a:r>
                <a:rPr lang="fr-FR" sz="1000" i="1" dirty="0" err="1">
                  <a:effectLst/>
                  <a:ea typeface="Calibri" panose="020F0502020204030204" pitchFamily="34" charset="0"/>
                  <a:cs typeface="Times New Roman" panose="02020603050405020304" pitchFamily="18" charset="0"/>
                </a:rPr>
                <a:t>n</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djè</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dja</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èn</a:t>
              </a:r>
              <a:r>
                <a:rPr lang="fr-FR" sz="1000" i="1" dirty="0">
                  <a:effectLst/>
                  <a:ea typeface="Calibri" panose="020F0502020204030204" pitchFamily="34" charset="0"/>
                  <a:cs typeface="Times New Roman" panose="02020603050405020304" pitchFamily="18" charset="0"/>
                </a:rPr>
                <a:t> </a:t>
              </a:r>
              <a:r>
                <a:rPr lang="fr-FR" sz="1000" i="1" dirty="0" err="1">
                  <a:effectLst/>
                  <a:ea typeface="Calibri" panose="020F0502020204030204" pitchFamily="34" charset="0"/>
                  <a:cs typeface="Times New Roman" panose="02020603050405020304" pitchFamily="18" charset="0"/>
                </a:rPr>
                <a:t>èchway</a:t>
              </a:r>
              <a:r>
                <a:rPr lang="fr-FR" sz="1000" i="1" dirty="0">
                  <a:effectLst/>
                  <a:ea typeface="Calibri" panose="020F0502020204030204" pitchFamily="34" charset="0"/>
                  <a:cs typeface="Times New Roman" panose="02020603050405020304" pitchFamily="18" charset="0"/>
                </a:rPr>
                <a:t> po lo </a:t>
              </a:r>
              <a:r>
                <a:rPr lang="fr-FR" sz="1000" i="1" dirty="0" err="1">
                  <a:effectLst/>
                  <a:ea typeface="Calibri" panose="020F0502020204030204" pitchFamily="34" charset="0"/>
                  <a:cs typeface="Times New Roman" panose="02020603050405020304" pitchFamily="18" charset="0"/>
                </a:rPr>
                <a:t>botè</a:t>
              </a:r>
              <a:r>
                <a:rPr lang="fr-FR" sz="1000" i="1" dirty="0">
                  <a:effectLst/>
                  <a:ea typeface="Calibri" panose="020F0502020204030204" pitchFamily="34" charset="0"/>
                  <a:cs typeface="Times New Roman" panose="02020603050405020304" pitchFamily="18" charset="0"/>
                </a:rPr>
                <a:t> d’da ….. »</a:t>
              </a:r>
              <a:endParaRPr lang="fr-FR" sz="1000" dirty="0">
                <a:effectLst/>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BB0A4D55-9976-31CB-3FCE-6EC6DA0EC535}"/>
                </a:ext>
              </a:extLst>
            </p:cNvPr>
            <p:cNvSpPr txBox="1"/>
            <p:nvPr/>
          </p:nvSpPr>
          <p:spPr>
            <a:xfrm>
              <a:off x="3732663" y="1152294"/>
              <a:ext cx="2504837" cy="3425618"/>
            </a:xfrm>
            <a:prstGeom prst="rect">
              <a:avLst/>
            </a:prstGeom>
            <a:noFill/>
          </p:spPr>
          <p:txBody>
            <a:bodyPr wrap="square">
              <a:spAutoFit/>
            </a:bodyPr>
            <a:lstStyle/>
            <a:p>
              <a:pPr>
                <a:lnSpc>
                  <a:spcPct val="115000"/>
                </a:lnSpc>
                <a:spcAft>
                  <a:spcPts val="1000"/>
                </a:spcAft>
                <a:buNone/>
              </a:pPr>
              <a:r>
                <a:rPr lang="fr-FR" sz="1000" i="1" dirty="0">
                  <a:effectLst/>
                  <a:ea typeface="Calibri" panose="020F0502020204030204" pitchFamily="34" charset="0"/>
                  <a:cs typeface="Times New Roman" panose="02020603050405020304" pitchFamily="18" charset="0"/>
                </a:rPr>
                <a:t>C’est un paysan qui va au salon de l’agriculture à Paris pour voir les nouvelles machines et les nouveaux tracteurs. </a:t>
              </a:r>
            </a:p>
            <a:p>
              <a:pPr>
                <a:lnSpc>
                  <a:spcPct val="115000"/>
                </a:lnSpc>
                <a:spcAft>
                  <a:spcPts val="1000"/>
                </a:spcAft>
                <a:buNone/>
              </a:pPr>
              <a:r>
                <a:rPr lang="fr-FR" sz="1000" i="1" dirty="0">
                  <a:effectLst/>
                  <a:ea typeface="Calibri" panose="020F0502020204030204" pitchFamily="34" charset="0"/>
                  <a:cs typeface="Times New Roman" panose="02020603050405020304" pitchFamily="18" charset="0"/>
                </a:rPr>
                <a:t>Il retrouve le représentant qui lui présente les nouveautés. Ma foi notre paysan trouve un tracteur qui lui plaisait bien et tout juste ce qu’il lui fallait. Il demande le prix au représentant.</a:t>
              </a:r>
            </a:p>
            <a:p>
              <a:pPr>
                <a:lnSpc>
                  <a:spcPct val="115000"/>
                </a:lnSpc>
                <a:spcAft>
                  <a:spcPts val="1000"/>
                </a:spcAft>
                <a:buNone/>
              </a:pPr>
              <a:r>
                <a:rPr lang="fr-FR" sz="1000" i="1" dirty="0">
                  <a:effectLst/>
                  <a:ea typeface="Calibri" panose="020F0502020204030204" pitchFamily="34" charset="0"/>
                  <a:cs typeface="Times New Roman" panose="02020603050405020304" pitchFamily="18" charset="0"/>
                </a:rPr>
                <a:t> « Celui-là c’est soixante-dix mille Euros ! » lui répond le représentant. Le paysan fait un peu la tête et discute fermement pour avoir un meilleur prix, faisant mine de s’en aller. </a:t>
              </a:r>
            </a:p>
            <a:p>
              <a:pPr>
                <a:lnSpc>
                  <a:spcPct val="115000"/>
                </a:lnSpc>
                <a:spcAft>
                  <a:spcPts val="1000"/>
                </a:spcAft>
                <a:buNone/>
              </a:pPr>
              <a:r>
                <a:rPr lang="fr-FR" sz="1000" i="1" dirty="0">
                  <a:effectLst/>
                  <a:ea typeface="Calibri" panose="020F0502020204030204" pitchFamily="34" charset="0"/>
                  <a:cs typeface="Times New Roman" panose="02020603050405020304" pitchFamily="18" charset="0"/>
                </a:rPr>
                <a:t>Le représentant réfléchit et lui dit ; « Monsieur je peux vous faire une remise… »</a:t>
              </a:r>
              <a:endParaRPr lang="fr-FR" sz="1000" dirty="0">
                <a:effectLst/>
                <a:ea typeface="Calibri" panose="020F0502020204030204" pitchFamily="34" charset="0"/>
                <a:cs typeface="Times New Roman" panose="02020603050405020304" pitchFamily="18" charset="0"/>
              </a:endParaRPr>
            </a:p>
            <a:p>
              <a:pPr>
                <a:lnSpc>
                  <a:spcPct val="115000"/>
                </a:lnSpc>
                <a:spcAft>
                  <a:spcPts val="1000"/>
                </a:spcAft>
                <a:buNone/>
              </a:pPr>
              <a:r>
                <a:rPr lang="fr-FR" sz="1000" i="1" dirty="0">
                  <a:effectLst/>
                  <a:ea typeface="Calibri" panose="020F0502020204030204" pitchFamily="34" charset="0"/>
                  <a:cs typeface="Times New Roman" panose="02020603050405020304" pitchFamily="18" charset="0"/>
                </a:rPr>
                <a:t>« Oh oui bien sûr je vois mais ce n’est pas la peine j’ai déjà une remise pour le loger… »</a:t>
              </a:r>
              <a:endParaRPr lang="fr-FR" sz="1000" dirty="0">
                <a:effectLst/>
                <a:ea typeface="Calibri" panose="020F0502020204030204" pitchFamily="34" charset="0"/>
                <a:cs typeface="Times New Roman" panose="02020603050405020304" pitchFamily="18" charset="0"/>
              </a:endParaRPr>
            </a:p>
          </p:txBody>
        </p:sp>
      </p:grpSp>
      <p:sp>
        <p:nvSpPr>
          <p:cNvPr id="9" name="ZoneTexte 8">
            <a:extLst>
              <a:ext uri="{FF2B5EF4-FFF2-40B4-BE49-F238E27FC236}">
                <a16:creationId xmlns:a16="http://schemas.microsoft.com/office/drawing/2014/main" id="{0A6F8F0D-90D9-8A78-B964-A349F2009080}"/>
              </a:ext>
            </a:extLst>
          </p:cNvPr>
          <p:cNvSpPr txBox="1"/>
          <p:nvPr/>
        </p:nvSpPr>
        <p:spPr>
          <a:xfrm>
            <a:off x="791737" y="1672382"/>
            <a:ext cx="5445457" cy="276999"/>
          </a:xfrm>
          <a:prstGeom prst="rect">
            <a:avLst/>
          </a:prstGeom>
          <a:noFill/>
        </p:spPr>
        <p:txBody>
          <a:bodyPr wrap="square" rtlCol="0">
            <a:spAutoFit/>
          </a:bodyPr>
          <a:lstStyle/>
          <a:p>
            <a:r>
              <a:rPr lang="fr-FR" sz="1200" b="1" dirty="0"/>
              <a:t>La minute de patois : jeux de mots</a:t>
            </a:r>
          </a:p>
        </p:txBody>
      </p:sp>
      <p:grpSp>
        <p:nvGrpSpPr>
          <p:cNvPr id="15" name="Groupe 14">
            <a:extLst>
              <a:ext uri="{FF2B5EF4-FFF2-40B4-BE49-F238E27FC236}">
                <a16:creationId xmlns:a16="http://schemas.microsoft.com/office/drawing/2014/main" id="{55D76674-5D90-C2BD-2398-E7C8358D063B}"/>
              </a:ext>
            </a:extLst>
          </p:cNvPr>
          <p:cNvGrpSpPr/>
          <p:nvPr/>
        </p:nvGrpSpPr>
        <p:grpSpPr>
          <a:xfrm>
            <a:off x="791737" y="6358541"/>
            <a:ext cx="5594777" cy="1823686"/>
            <a:chOff x="791736" y="5348607"/>
            <a:chExt cx="5594777" cy="1823686"/>
          </a:xfrm>
        </p:grpSpPr>
        <p:sp>
          <p:nvSpPr>
            <p:cNvPr id="10" name="ZoneTexte 9">
              <a:extLst>
                <a:ext uri="{FF2B5EF4-FFF2-40B4-BE49-F238E27FC236}">
                  <a16:creationId xmlns:a16="http://schemas.microsoft.com/office/drawing/2014/main" id="{812C3A2E-F585-24B0-31EA-9F91705A651E}"/>
                </a:ext>
              </a:extLst>
            </p:cNvPr>
            <p:cNvSpPr txBox="1"/>
            <p:nvPr/>
          </p:nvSpPr>
          <p:spPr>
            <a:xfrm>
              <a:off x="791737" y="5348607"/>
              <a:ext cx="5445457" cy="276999"/>
            </a:xfrm>
            <a:prstGeom prst="rect">
              <a:avLst/>
            </a:prstGeom>
            <a:noFill/>
          </p:spPr>
          <p:txBody>
            <a:bodyPr wrap="square" rtlCol="0">
              <a:spAutoFit/>
            </a:bodyPr>
            <a:lstStyle/>
            <a:p>
              <a:r>
                <a:rPr lang="fr-FR" sz="1200" b="1" i="1" dirty="0"/>
                <a:t>Un bon repas</a:t>
              </a:r>
            </a:p>
          </p:txBody>
        </p:sp>
        <p:sp>
          <p:nvSpPr>
            <p:cNvPr id="12" name="ZoneTexte 11">
              <a:extLst>
                <a:ext uri="{FF2B5EF4-FFF2-40B4-BE49-F238E27FC236}">
                  <a16:creationId xmlns:a16="http://schemas.microsoft.com/office/drawing/2014/main" id="{68E454D0-B296-FFE9-A5BB-487F1EE98383}"/>
                </a:ext>
              </a:extLst>
            </p:cNvPr>
            <p:cNvSpPr txBox="1"/>
            <p:nvPr/>
          </p:nvSpPr>
          <p:spPr>
            <a:xfrm>
              <a:off x="791736" y="5605087"/>
              <a:ext cx="2637264" cy="1525931"/>
            </a:xfrm>
            <a:prstGeom prst="rect">
              <a:avLst/>
            </a:prstGeom>
            <a:noFill/>
          </p:spPr>
          <p:txBody>
            <a:bodyPr wrap="square">
              <a:spAutoFit/>
            </a:bodyPr>
            <a:lstStyle/>
            <a:p>
              <a:pPr>
                <a:lnSpc>
                  <a:spcPct val="115000"/>
                </a:lnSpc>
                <a:spcAft>
                  <a:spcPts val="800"/>
                </a:spcAft>
                <a:buNone/>
              </a:pPr>
              <a:r>
                <a:rPr lang="fr-FR" sz="1000" i="1" kern="100" dirty="0">
                  <a:effectLst/>
                  <a:ea typeface="Aptos" panose="020B0004020202020204" pitchFamily="34" charset="0"/>
                  <a:cs typeface="Times New Roman" panose="02020603050405020304" pitchFamily="18" charset="0"/>
                </a:rPr>
                <a:t>Lo </a:t>
              </a:r>
              <a:r>
                <a:rPr lang="fr-FR" sz="1000" i="1" kern="100" dirty="0" err="1">
                  <a:effectLst/>
                  <a:ea typeface="Aptos" panose="020B0004020202020204" pitchFamily="34" charset="0"/>
                  <a:cs typeface="Times New Roman" panose="02020603050405020304" pitchFamily="18" charset="0"/>
                </a:rPr>
                <a:t>kwa</a:t>
              </a:r>
              <a:r>
                <a:rPr lang="fr-FR" sz="1000" i="1" kern="100" dirty="0">
                  <a:effectLst/>
                  <a:ea typeface="Aptos" panose="020B0004020202020204" pitchFamily="34" charset="0"/>
                  <a:cs typeface="Times New Roman" panose="02020603050405020304" pitchFamily="18" charset="0"/>
                </a:rPr>
                <a:t> d’</a:t>
              </a:r>
              <a:r>
                <a:rPr lang="fr-FR" sz="1000" i="1" kern="100" dirty="0" err="1">
                  <a:effectLst/>
                  <a:ea typeface="Aptos" panose="020B0004020202020204" pitchFamily="34" charset="0"/>
                  <a:cs typeface="Times New Roman" panose="02020603050405020304" pitchFamily="18" charset="0"/>
                </a:rPr>
                <a:t>hour</a:t>
              </a:r>
              <a:r>
                <a:rPr lang="fr-FR" sz="1000" i="1" kern="100" dirty="0">
                  <a:effectLst/>
                  <a:ea typeface="Aptos" panose="020B0004020202020204" pitchFamily="34" charset="0"/>
                  <a:cs typeface="Times New Roman" panose="02020603050405020304" pitchFamily="18" charset="0"/>
                </a:rPr>
                <a:t> de </a:t>
              </a:r>
              <a:r>
                <a:rPr lang="fr-FR" sz="1000" i="1" kern="100" dirty="0" err="1">
                  <a:effectLst/>
                  <a:ea typeface="Aptos" panose="020B0004020202020204" pitchFamily="34" charset="0"/>
                  <a:cs typeface="Times New Roman" panose="02020603050405020304" pitchFamily="18" charset="0"/>
                </a:rPr>
                <a:t>patwè</a:t>
              </a:r>
              <a:endParaRPr lang="fr-FR" sz="1000" i="1" kern="100" dirty="0">
                <a:effectLst/>
                <a:ea typeface="Aptos" panose="020B0004020202020204" pitchFamily="34" charset="0"/>
                <a:cs typeface="Times New Roman" panose="02020603050405020304" pitchFamily="18" charset="0"/>
              </a:endParaRPr>
            </a:p>
            <a:p>
              <a:pPr>
                <a:lnSpc>
                  <a:spcPct val="115000"/>
                </a:lnSpc>
                <a:spcAft>
                  <a:spcPts val="800"/>
                </a:spcAft>
                <a:buNone/>
              </a:pPr>
              <a:r>
                <a:rPr lang="fr-FR" sz="1000" i="1" kern="100" dirty="0">
                  <a:effectLst/>
                  <a:ea typeface="Aptos" panose="020B0004020202020204" pitchFamily="34" charset="0"/>
                  <a:cs typeface="Times New Roman" panose="02020603050405020304" pitchFamily="18" charset="0"/>
                </a:rPr>
                <a:t>I bon </a:t>
              </a:r>
              <a:r>
                <a:rPr lang="fr-FR" sz="1000" i="1" kern="100" dirty="0" err="1">
                  <a:effectLst/>
                  <a:ea typeface="Aptos" panose="020B0004020202020204" pitchFamily="34" charset="0"/>
                  <a:cs typeface="Times New Roman" panose="02020603050405020304" pitchFamily="18" charset="0"/>
                </a:rPr>
                <a:t>rpè</a:t>
              </a:r>
              <a:endParaRPr lang="fr-FR" sz="1000" i="1" kern="100" dirty="0">
                <a:effectLst/>
                <a:ea typeface="Aptos" panose="020B0004020202020204" pitchFamily="34" charset="0"/>
                <a:cs typeface="Times New Roman" panose="02020603050405020304" pitchFamily="18" charset="0"/>
              </a:endParaRPr>
            </a:p>
            <a:p>
              <a:pPr>
                <a:lnSpc>
                  <a:spcPct val="115000"/>
                </a:lnSpc>
                <a:spcAft>
                  <a:spcPts val="800"/>
                </a:spcAft>
                <a:buNone/>
              </a:pPr>
              <a:r>
                <a:rPr lang="fr-FR" sz="1000" i="1" kern="100" dirty="0">
                  <a:effectLst/>
                  <a:ea typeface="Aptos" panose="020B0004020202020204" pitchFamily="34" charset="0"/>
                  <a:cs typeface="Times New Roman" panose="02020603050405020304" pitchFamily="18" charset="0"/>
                </a:rPr>
                <a:t> S’a lo </a:t>
              </a:r>
              <a:r>
                <a:rPr lang="fr-FR" sz="1000" i="1" kern="100" dirty="0" err="1">
                  <a:effectLst/>
                  <a:ea typeface="Aptos" panose="020B0004020202020204" pitchFamily="34" charset="0"/>
                  <a:cs typeface="Times New Roman" panose="02020603050405020304" pitchFamily="18" charset="0"/>
                </a:rPr>
                <a:t>rpè</a:t>
              </a:r>
              <a:r>
                <a:rPr lang="fr-FR" sz="1000" i="1" kern="100" dirty="0">
                  <a:effectLst/>
                  <a:ea typeface="Aptos" panose="020B0004020202020204" pitchFamily="34" charset="0"/>
                  <a:cs typeface="Times New Roman" panose="02020603050405020304" pitchFamily="18" charset="0"/>
                </a:rPr>
                <a:t> d’</a:t>
              </a:r>
              <a:r>
                <a:rPr lang="fr-FR" sz="1000" i="1" kern="100" dirty="0" err="1">
                  <a:effectLst/>
                  <a:ea typeface="Aptos" panose="020B0004020202020204" pitchFamily="34" charset="0"/>
                  <a:cs typeface="Times New Roman" panose="02020603050405020304" pitchFamily="18" charset="0"/>
                </a:rPr>
                <a:t>komunio</a:t>
              </a:r>
              <a:r>
                <a:rPr lang="fr-FR" sz="1000" i="1" kern="100" dirty="0">
                  <a:effectLst/>
                  <a:ea typeface="Aptos" panose="020B0004020202020204" pitchFamily="34" charset="0"/>
                  <a:cs typeface="Times New Roman" panose="02020603050405020304" pitchFamily="18" charset="0"/>
                </a:rPr>
                <a:t> do </a:t>
              </a:r>
              <a:r>
                <a:rPr lang="fr-FR" sz="1000" i="1" kern="100" dirty="0" err="1">
                  <a:effectLst/>
                  <a:ea typeface="Aptos" panose="020B0004020202020204" pitchFamily="34" charset="0"/>
                  <a:cs typeface="Times New Roman" panose="02020603050405020304" pitchFamily="18" charset="0"/>
                </a:rPr>
                <a:t>djèn</a:t>
              </a:r>
              <a:r>
                <a:rPr lang="fr-FR" sz="1000" i="1" kern="100" dirty="0">
                  <a:effectLst/>
                  <a:ea typeface="Aptos" panose="020B0004020202020204" pitchFamily="34" charset="0"/>
                  <a:cs typeface="Times New Roman" panose="02020603050405020304" pitchFamily="18" charset="0"/>
                </a:rPr>
                <a:t> Justin, </a:t>
              </a:r>
              <a:r>
                <a:rPr lang="fr-FR" sz="1000" i="1" kern="100" dirty="0" err="1">
                  <a:effectLst/>
                  <a:ea typeface="Aptos" panose="020B0004020202020204" pitchFamily="34" charset="0"/>
                  <a:cs typeface="Times New Roman" panose="02020603050405020304" pitchFamily="18" charset="0"/>
                </a:rPr>
                <a:t>èl</a:t>
              </a:r>
              <a:r>
                <a:rPr lang="fr-FR" sz="1000" i="1" kern="100" dirty="0">
                  <a:effectLst/>
                  <a:ea typeface="Aptos" panose="020B0004020202020204" pitchFamily="34" charset="0"/>
                  <a:cs typeface="Times New Roman" panose="02020603050405020304" pitchFamily="18" charset="0"/>
                </a:rPr>
                <a:t> i do lapin </a:t>
              </a:r>
              <a:r>
                <a:rPr lang="fr-FR" sz="1000" i="1" kern="100" dirty="0" err="1">
                  <a:effectLst/>
                  <a:ea typeface="Aptos" panose="020B0004020202020204" pitchFamily="34" charset="0"/>
                  <a:cs typeface="Times New Roman" panose="02020603050405020304" pitchFamily="18" charset="0"/>
                </a:rPr>
                <a:t>évo</a:t>
              </a:r>
              <a:r>
                <a:rPr lang="fr-FR" sz="1000" i="1" kern="100" dirty="0">
                  <a:effectLst/>
                  <a:ea typeface="Aptos" panose="020B0004020202020204" pitchFamily="34" charset="0"/>
                  <a:cs typeface="Times New Roman" panose="02020603050405020304" pitchFamily="18" charset="0"/>
                </a:rPr>
                <a:t> dé </a:t>
              </a:r>
              <a:r>
                <a:rPr lang="fr-FR" sz="1000" i="1" kern="100" dirty="0" err="1">
                  <a:effectLst/>
                  <a:ea typeface="Aptos" panose="020B0004020202020204" pitchFamily="34" charset="0"/>
                  <a:cs typeface="Times New Roman" panose="02020603050405020304" pitchFamily="18" charset="0"/>
                </a:rPr>
                <a:t>nout</a:t>
              </a:r>
              <a:r>
                <a:rPr lang="fr-FR" sz="1000" i="1" kern="100" dirty="0">
                  <a:effectLst/>
                  <a:ea typeface="Aptos" panose="020B0004020202020204" pitchFamily="34" charset="0"/>
                  <a:cs typeface="Times New Roman" panose="02020603050405020304" pitchFamily="18" charset="0"/>
                </a:rPr>
                <a:t>, </a:t>
              </a:r>
              <a:r>
                <a:rPr lang="fr-FR" sz="1000" i="1" kern="100" dirty="0" err="1">
                  <a:effectLst/>
                  <a:ea typeface="Aptos" panose="020B0004020202020204" pitchFamily="34" charset="0"/>
                  <a:cs typeface="Times New Roman" panose="02020603050405020304" pitchFamily="18" charset="0"/>
                </a:rPr>
                <a:t>ènn</a:t>
              </a:r>
              <a:r>
                <a:rPr lang="fr-FR" sz="1000" i="1" kern="100" dirty="0">
                  <a:effectLst/>
                  <a:ea typeface="Aptos" panose="020B0004020202020204" pitchFamily="34" charset="0"/>
                  <a:cs typeface="Times New Roman" panose="02020603050405020304" pitchFamily="18" charset="0"/>
                </a:rPr>
                <a:t> </a:t>
              </a:r>
              <a:r>
                <a:rPr lang="fr-FR" sz="1000" i="1" kern="100" dirty="0" err="1">
                  <a:effectLst/>
                  <a:ea typeface="Aptos" panose="020B0004020202020204" pitchFamily="34" charset="0"/>
                  <a:cs typeface="Times New Roman" panose="02020603050405020304" pitchFamily="18" charset="0"/>
                </a:rPr>
                <a:t>bonn</a:t>
              </a:r>
              <a:r>
                <a:rPr lang="fr-FR" sz="1000" i="1" kern="100" dirty="0">
                  <a:effectLst/>
                  <a:ea typeface="Aptos" panose="020B0004020202020204" pitchFamily="34" charset="0"/>
                  <a:cs typeface="Times New Roman" panose="02020603050405020304" pitchFamily="18" charset="0"/>
                </a:rPr>
                <a:t> </a:t>
              </a:r>
              <a:r>
                <a:rPr lang="fr-FR" sz="1000" i="1" kern="100" dirty="0" err="1">
                  <a:effectLst/>
                  <a:ea typeface="Aptos" panose="020B0004020202020204" pitchFamily="34" charset="0"/>
                  <a:cs typeface="Times New Roman" panose="02020603050405020304" pitchFamily="18" charset="0"/>
                </a:rPr>
                <a:t>saus</a:t>
              </a:r>
              <a:r>
                <a:rPr lang="fr-FR" sz="1000" i="1" kern="100" dirty="0">
                  <a:effectLst/>
                  <a:ea typeface="Aptos" panose="020B0004020202020204" pitchFamily="34" charset="0"/>
                  <a:cs typeface="Times New Roman" panose="02020603050405020304" pitchFamily="18" charset="0"/>
                </a:rPr>
                <a:t>…. Lo </a:t>
              </a:r>
              <a:r>
                <a:rPr lang="fr-FR" sz="1000" i="1" kern="100" dirty="0" err="1">
                  <a:effectLst/>
                  <a:ea typeface="Aptos" panose="020B0004020202020204" pitchFamily="34" charset="0"/>
                  <a:cs typeface="Times New Roman" panose="02020603050405020304" pitchFamily="18" charset="0"/>
                </a:rPr>
                <a:t>parè</a:t>
              </a:r>
              <a:r>
                <a:rPr lang="fr-FR" sz="1000" i="1" kern="100" dirty="0">
                  <a:effectLst/>
                  <a:ea typeface="Aptos" panose="020B0004020202020204" pitchFamily="34" charset="0"/>
                  <a:cs typeface="Times New Roman" panose="02020603050405020304" pitchFamily="18" charset="0"/>
                </a:rPr>
                <a:t> </a:t>
              </a:r>
              <a:r>
                <a:rPr lang="fr-FR" sz="1000" i="1" kern="100" dirty="0" err="1">
                  <a:effectLst/>
                  <a:ea typeface="Aptos" panose="020B0004020202020204" pitchFamily="34" charset="0"/>
                  <a:cs typeface="Times New Roman" panose="02020603050405020304" pitchFamily="18" charset="0"/>
                </a:rPr>
                <a:t>dmand</a:t>
              </a:r>
              <a:r>
                <a:rPr lang="fr-FR" sz="1000" i="1" kern="100" dirty="0">
                  <a:effectLst/>
                  <a:ea typeface="Aptos" panose="020B0004020202020204" pitchFamily="34" charset="0"/>
                  <a:cs typeface="Times New Roman" panose="02020603050405020304" pitchFamily="18" charset="0"/>
                </a:rPr>
                <a:t> è Justin :« Sa ti </a:t>
              </a:r>
              <a:r>
                <a:rPr lang="fr-FR" sz="1000" i="1" kern="100" dirty="0" err="1">
                  <a:effectLst/>
                  <a:ea typeface="Aptos" panose="020B0004020202020204" pitchFamily="34" charset="0"/>
                  <a:cs typeface="Times New Roman" panose="02020603050405020304" pitchFamily="18" charset="0"/>
                </a:rPr>
                <a:t>ké</a:t>
              </a:r>
              <a:r>
                <a:rPr lang="fr-FR" sz="1000" i="1" kern="100" dirty="0">
                  <a:effectLst/>
                  <a:ea typeface="Aptos" panose="020B0004020202020204" pitchFamily="34" charset="0"/>
                  <a:cs typeface="Times New Roman" panose="02020603050405020304" pitchFamily="18" charset="0"/>
                </a:rPr>
                <a:t> </a:t>
              </a:r>
              <a:r>
                <a:rPr lang="fr-FR" sz="1000" i="1" kern="100" dirty="0" err="1">
                  <a:effectLst/>
                  <a:ea typeface="Aptos" panose="020B0004020202020204" pitchFamily="34" charset="0"/>
                  <a:cs typeface="Times New Roman" panose="02020603050405020304" pitchFamily="18" charset="0"/>
                </a:rPr>
                <a:t>twè</a:t>
              </a:r>
              <a:r>
                <a:rPr lang="fr-FR" sz="1000" i="1" kern="100" dirty="0">
                  <a:effectLst/>
                  <a:ea typeface="Aptos" panose="020B0004020202020204" pitchFamily="34" charset="0"/>
                  <a:cs typeface="Times New Roman" panose="02020603050405020304" pitchFamily="18" charset="0"/>
                </a:rPr>
                <a:t> lo lapin la ? » « </a:t>
              </a:r>
              <a:r>
                <a:rPr lang="fr-FR" sz="1000" i="1" kern="100" dirty="0" err="1">
                  <a:effectLst/>
                  <a:ea typeface="Aptos" panose="020B0004020202020204" pitchFamily="34" charset="0"/>
                  <a:cs typeface="Times New Roman" panose="02020603050405020304" pitchFamily="18" charset="0"/>
                </a:rPr>
                <a:t>Nyan</a:t>
              </a:r>
              <a:r>
                <a:rPr lang="fr-FR" sz="1000" i="1" kern="100" dirty="0">
                  <a:effectLst/>
                  <a:ea typeface="Aptos" panose="020B0004020202020204" pitchFamily="34" charset="0"/>
                  <a:cs typeface="Times New Roman" panose="02020603050405020304" pitchFamily="18" charset="0"/>
                </a:rPr>
                <a:t> sa mo </a:t>
              </a:r>
              <a:r>
                <a:rPr lang="fr-FR" sz="1000" i="1" kern="100" dirty="0" err="1">
                  <a:effectLst/>
                  <a:ea typeface="Aptos" panose="020B0004020202020204" pitchFamily="34" charset="0"/>
                  <a:cs typeface="Times New Roman" panose="02020603050405020304" pitchFamily="18" charset="0"/>
                </a:rPr>
                <a:t>pér</a:t>
              </a:r>
              <a:r>
                <a:rPr lang="fr-FR" sz="1000" i="1" kern="100" dirty="0">
                  <a:effectLst/>
                  <a:ea typeface="Aptos" panose="020B0004020202020204" pitchFamily="34" charset="0"/>
                  <a:cs typeface="Times New Roman" panose="02020603050405020304" pitchFamily="18" charset="0"/>
                </a:rPr>
                <a:t> , s’a </a:t>
              </a:r>
              <a:r>
                <a:rPr lang="fr-FR" sz="1000" i="1" kern="100" dirty="0" err="1">
                  <a:effectLst/>
                  <a:ea typeface="Aptos" panose="020B0004020202020204" pitchFamily="34" charset="0"/>
                  <a:cs typeface="Times New Roman" panose="02020603050405020304" pitchFamily="18" charset="0"/>
                </a:rPr>
                <a:t>mè</a:t>
              </a:r>
              <a:r>
                <a:rPr lang="fr-FR" sz="1000" i="1" kern="100" dirty="0">
                  <a:effectLst/>
                  <a:ea typeface="Aptos" panose="020B0004020202020204" pitchFamily="34" charset="0"/>
                  <a:cs typeface="Times New Roman" panose="02020603050405020304" pitchFamily="18" charset="0"/>
                </a:rPr>
                <a:t> </a:t>
              </a:r>
              <a:r>
                <a:rPr lang="fr-FR" sz="1000" i="1" kern="100" dirty="0" err="1">
                  <a:effectLst/>
                  <a:ea typeface="Aptos" panose="020B0004020202020204" pitchFamily="34" charset="0"/>
                  <a:cs typeface="Times New Roman" panose="02020603050405020304" pitchFamily="18" charset="0"/>
                </a:rPr>
                <a:t>mér</a:t>
              </a:r>
              <a:r>
                <a:rPr lang="fr-FR" sz="1000" i="1" kern="100" dirty="0">
                  <a:effectLst/>
                  <a:ea typeface="Aptos" panose="020B0004020202020204" pitchFamily="34" charset="0"/>
                  <a:cs typeface="Times New Roman" panose="02020603050405020304" pitchFamily="18" charset="0"/>
                </a:rPr>
                <a:t> </a:t>
              </a:r>
              <a:r>
                <a:rPr lang="fr-FR" sz="1000" i="1" kern="100" dirty="0" err="1">
                  <a:effectLst/>
                  <a:ea typeface="Aptos" panose="020B0004020202020204" pitchFamily="34" charset="0"/>
                  <a:cs typeface="Times New Roman" panose="02020603050405020304" pitchFamily="18" charset="0"/>
                </a:rPr>
                <a:t>ke</a:t>
              </a:r>
              <a:r>
                <a:rPr lang="fr-FR" sz="1000" i="1" kern="100" dirty="0">
                  <a:effectLst/>
                  <a:ea typeface="Aptos" panose="020B0004020202020204" pitchFamily="34" charset="0"/>
                  <a:cs typeface="Times New Roman" panose="02020603050405020304" pitchFamily="18" charset="0"/>
                </a:rPr>
                <a:t> l’é </a:t>
              </a:r>
              <a:r>
                <a:rPr lang="fr-FR" sz="1000" i="1" kern="100" dirty="0" err="1">
                  <a:effectLst/>
                  <a:ea typeface="Aptos" panose="020B0004020202020204" pitchFamily="34" charset="0"/>
                  <a:cs typeface="Times New Roman" panose="02020603050405020304" pitchFamily="18" charset="0"/>
                </a:rPr>
                <a:t>kmandè</a:t>
              </a:r>
              <a:r>
                <a:rPr lang="fr-FR" sz="1000" i="1" kern="100" dirty="0">
                  <a:effectLst/>
                  <a:ea typeface="Aptos" panose="020B0004020202020204" pitchFamily="34" charset="0"/>
                  <a:cs typeface="Times New Roman" panose="02020603050405020304" pitchFamily="18" charset="0"/>
                </a:rPr>
                <a:t>, </a:t>
              </a:r>
              <a:r>
                <a:rPr lang="fr-FR" sz="1000" i="1" kern="100" dirty="0" err="1">
                  <a:effectLst/>
                  <a:ea typeface="Aptos" panose="020B0004020202020204" pitchFamily="34" charset="0"/>
                  <a:cs typeface="Times New Roman" panose="02020603050405020304" pitchFamily="18" charset="0"/>
                </a:rPr>
                <a:t>èl</a:t>
              </a:r>
              <a:r>
                <a:rPr lang="fr-FR" sz="1000" i="1" kern="100" dirty="0">
                  <a:effectLst/>
                  <a:ea typeface="Aptos" panose="020B0004020202020204" pitchFamily="34" charset="0"/>
                  <a:cs typeface="Times New Roman" panose="02020603050405020304" pitchFamily="18" charset="0"/>
                </a:rPr>
                <a:t> li é di : té </a:t>
              </a:r>
              <a:r>
                <a:rPr lang="fr-FR" sz="1000" i="1" kern="100" dirty="0" err="1">
                  <a:effectLst/>
                  <a:ea typeface="Aptos" panose="020B0004020202020204" pitchFamily="34" charset="0"/>
                  <a:cs typeface="Times New Roman" panose="02020603050405020304" pitchFamily="18" charset="0"/>
                </a:rPr>
                <a:t>ké</a:t>
              </a:r>
              <a:r>
                <a:rPr lang="fr-FR" sz="1000" i="1" kern="100" dirty="0">
                  <a:effectLst/>
                  <a:ea typeface="Aptos" panose="020B0004020202020204" pitchFamily="34" charset="0"/>
                  <a:cs typeface="Times New Roman" panose="02020603050405020304" pitchFamily="18" charset="0"/>
                </a:rPr>
                <a:t> d’lo </a:t>
              </a:r>
              <a:r>
                <a:rPr lang="fr-FR" sz="1000" i="1" kern="100" dirty="0" err="1">
                  <a:effectLst/>
                  <a:ea typeface="Aptos" panose="020B0004020202020204" pitchFamily="34" charset="0"/>
                  <a:cs typeface="Times New Roman" panose="02020603050405020304" pitchFamily="18" charset="0"/>
                </a:rPr>
                <a:t>twè</a:t>
              </a:r>
              <a:r>
                <a:rPr lang="fr-FR" sz="1000" i="1" kern="100" dirty="0">
                  <a:effectLst/>
                  <a:ea typeface="Aptos" panose="020B0004020202020204" pitchFamily="34" charset="0"/>
                  <a:cs typeface="Times New Roman" panose="02020603050405020304" pitchFamily="18" charset="0"/>
                </a:rPr>
                <a:t> </a:t>
              </a:r>
              <a:r>
                <a:rPr lang="fr-FR" sz="1000" i="1" kern="100" dirty="0" err="1">
                  <a:effectLst/>
                  <a:ea typeface="Aptos" panose="020B0004020202020204" pitchFamily="34" charset="0"/>
                  <a:cs typeface="Times New Roman" panose="02020603050405020304" pitchFamily="18" charset="0"/>
                </a:rPr>
                <a:t>énn</a:t>
              </a:r>
              <a:r>
                <a:rPr lang="fr-FR" sz="1000" i="1" kern="100" dirty="0">
                  <a:effectLst/>
                  <a:ea typeface="Aptos" panose="020B0004020202020204" pitchFamily="34" charset="0"/>
                  <a:cs typeface="Times New Roman" panose="02020603050405020304" pitchFamily="18" charset="0"/>
                </a:rPr>
                <a:t> </a:t>
              </a:r>
              <a:r>
                <a:rPr lang="fr-FR" sz="1000" i="1" kern="100" dirty="0" err="1">
                  <a:effectLst/>
                  <a:ea typeface="Aptos" panose="020B0004020202020204" pitchFamily="34" charset="0"/>
                  <a:cs typeface="Times New Roman" panose="02020603050405020304" pitchFamily="18" charset="0"/>
                </a:rPr>
                <a:t>pra</a:t>
              </a:r>
              <a:r>
                <a:rPr lang="fr-FR" sz="1000" i="1" kern="100" dirty="0">
                  <a:effectLst/>
                  <a:ea typeface="Aptos" panose="020B0004020202020204" pitchFamily="34" charset="0"/>
                  <a:cs typeface="Times New Roman" panose="02020603050405020304" pitchFamily="18" charset="0"/>
                </a:rPr>
                <a:t> pu d’</a:t>
              </a:r>
              <a:r>
                <a:rPr lang="fr-FR" sz="1000" i="1" kern="100" dirty="0" err="1">
                  <a:effectLst/>
                  <a:ea typeface="Aptos" panose="020B0004020202020204" pitchFamily="34" charset="0"/>
                  <a:cs typeface="Times New Roman" panose="02020603050405020304" pitchFamily="18" charset="0"/>
                </a:rPr>
                <a:t>rèt</a:t>
              </a:r>
              <a:r>
                <a:rPr lang="fr-FR" sz="1000" i="1" kern="100" dirty="0">
                  <a:effectLst/>
                  <a:ea typeface="Aptos" panose="020B0004020202020204" pitchFamily="34" charset="0"/>
                  <a:cs typeface="Times New Roman" panose="02020603050405020304" pitchFamily="18" charset="0"/>
                </a:rPr>
                <a:t> non pu !</a:t>
              </a:r>
            </a:p>
          </p:txBody>
        </p:sp>
        <p:sp>
          <p:nvSpPr>
            <p:cNvPr id="14" name="ZoneTexte 13">
              <a:extLst>
                <a:ext uri="{FF2B5EF4-FFF2-40B4-BE49-F238E27FC236}">
                  <a16:creationId xmlns:a16="http://schemas.microsoft.com/office/drawing/2014/main" id="{24E2B5CB-C94A-A775-516D-C87FF6C2614D}"/>
                </a:ext>
              </a:extLst>
            </p:cNvPr>
            <p:cNvSpPr txBox="1"/>
            <p:nvPr/>
          </p:nvSpPr>
          <p:spPr>
            <a:xfrm>
              <a:off x="3732663" y="5748955"/>
              <a:ext cx="2653850" cy="1423338"/>
            </a:xfrm>
            <a:prstGeom prst="rect">
              <a:avLst/>
            </a:prstGeom>
            <a:noFill/>
          </p:spPr>
          <p:txBody>
            <a:bodyPr wrap="square">
              <a:spAutoFit/>
            </a:bodyPr>
            <a:lstStyle/>
            <a:p>
              <a:pPr>
                <a:lnSpc>
                  <a:spcPct val="115000"/>
                </a:lnSpc>
                <a:spcAft>
                  <a:spcPts val="800"/>
                </a:spcAft>
                <a:buNone/>
              </a:pPr>
              <a:r>
                <a:rPr lang="fr-FR" sz="1000" i="1" kern="100" dirty="0">
                  <a:effectLst/>
                  <a:ea typeface="Aptos" panose="020B0004020202020204" pitchFamily="34" charset="0"/>
                  <a:cs typeface="Times New Roman" panose="02020603050405020304" pitchFamily="18" charset="0"/>
                </a:rPr>
                <a:t>Un bon repas</a:t>
              </a:r>
            </a:p>
            <a:p>
              <a:pPr>
                <a:lnSpc>
                  <a:spcPct val="115000"/>
                </a:lnSpc>
                <a:spcAft>
                  <a:spcPts val="800"/>
                </a:spcAft>
                <a:buNone/>
              </a:pPr>
              <a:r>
                <a:rPr lang="fr-FR" sz="1000" i="1" kern="100" dirty="0">
                  <a:effectLst/>
                  <a:ea typeface="Aptos" panose="020B0004020202020204" pitchFamily="34" charset="0"/>
                  <a:cs typeface="Times New Roman" panose="02020603050405020304" pitchFamily="18" charset="0"/>
                </a:rPr>
                <a:t>C’est le repas de communion du jeune Justin ; il y a du lapin avec des nouilles et une bonne sauce…. Le parrain demande à Justin : « c’est toi qui a tué le lapin ? Non </a:t>
              </a:r>
              <a:r>
                <a:rPr lang="fr-FR" sz="1000" i="1" kern="100" dirty="0" err="1">
                  <a:effectLst/>
                  <a:ea typeface="Aptos" panose="020B0004020202020204" pitchFamily="34" charset="0"/>
                  <a:cs typeface="Times New Roman" panose="02020603050405020304" pitchFamily="18" charset="0"/>
                </a:rPr>
                <a:t>non</a:t>
              </a:r>
              <a:r>
                <a:rPr lang="fr-FR" sz="1000" i="1" kern="100" dirty="0">
                  <a:effectLst/>
                  <a:ea typeface="Aptos" panose="020B0004020202020204" pitchFamily="34" charset="0"/>
                  <a:cs typeface="Times New Roman" panose="02020603050405020304" pitchFamily="18" charset="0"/>
                </a:rPr>
                <a:t> c’est mon père, c’est ma mère qui lui a demandé : tu n’as qu’à le tuer il ne prend quand même plus de souris ! »</a:t>
              </a:r>
            </a:p>
          </p:txBody>
        </p:sp>
      </p:grpSp>
      <p:pic>
        <p:nvPicPr>
          <p:cNvPr id="17" name="Picture 2">
            <a:extLst>
              <a:ext uri="{FF2B5EF4-FFF2-40B4-BE49-F238E27FC236}">
                <a16:creationId xmlns:a16="http://schemas.microsoft.com/office/drawing/2014/main" id="{0CA2077B-0471-B911-277C-CAF5E0790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9640" y="673212"/>
            <a:ext cx="1750882" cy="119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8" name="ZoneTexte 17">
            <a:extLst>
              <a:ext uri="{FF2B5EF4-FFF2-40B4-BE49-F238E27FC236}">
                <a16:creationId xmlns:a16="http://schemas.microsoft.com/office/drawing/2014/main" id="{C996CD3F-DCF9-82D8-177C-47E7D385A8F5}"/>
              </a:ext>
            </a:extLst>
          </p:cNvPr>
          <p:cNvSpPr txBox="1"/>
          <p:nvPr/>
        </p:nvSpPr>
        <p:spPr>
          <a:xfrm>
            <a:off x="2947916" y="102777"/>
            <a:ext cx="1125941" cy="215444"/>
          </a:xfrm>
          <a:prstGeom prst="rect">
            <a:avLst/>
          </a:prstGeom>
          <a:noFill/>
        </p:spPr>
        <p:txBody>
          <a:bodyPr wrap="square" rtlCol="0">
            <a:spAutoFit/>
          </a:bodyPr>
          <a:lstStyle/>
          <a:p>
            <a:r>
              <a:rPr lang="fr-FR" sz="800" dirty="0">
                <a:solidFill>
                  <a:schemeClr val="bg1">
                    <a:lumMod val="85000"/>
                  </a:schemeClr>
                </a:solidFill>
              </a:rPr>
              <a:t>La page de patois</a:t>
            </a:r>
          </a:p>
        </p:txBody>
      </p:sp>
    </p:spTree>
    <p:extLst>
      <p:ext uri="{BB962C8B-B14F-4D97-AF65-F5344CB8AC3E}">
        <p14:creationId xmlns:p14="http://schemas.microsoft.com/office/powerpoint/2010/main" val="133858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15B5774-C4E1-D9B6-6D2D-7534EE88D4A4}"/>
              </a:ext>
            </a:extLst>
          </p:cNvPr>
          <p:cNvSpPr>
            <a:spLocks noGrp="1"/>
          </p:cNvSpPr>
          <p:nvPr>
            <p:ph type="sldNum" sz="quarter" idx="12"/>
          </p:nvPr>
        </p:nvSpPr>
        <p:spPr/>
        <p:txBody>
          <a:bodyPr/>
          <a:lstStyle/>
          <a:p>
            <a:fld id="{BE9B5FA4-89F7-4BC1-B6B1-D5529FDE714B}" type="slidenum">
              <a:rPr lang="fr-FR" smtClean="0"/>
              <a:t>25</a:t>
            </a:fld>
            <a:endParaRPr lang="fr-FR"/>
          </a:p>
        </p:txBody>
      </p:sp>
      <p:sp>
        <p:nvSpPr>
          <p:cNvPr id="3" name="Espace réservé du pied de page 2">
            <a:extLst>
              <a:ext uri="{FF2B5EF4-FFF2-40B4-BE49-F238E27FC236}">
                <a16:creationId xmlns:a16="http://schemas.microsoft.com/office/drawing/2014/main" id="{DAEBF037-2034-3662-C644-7486E4BE544B}"/>
              </a:ext>
            </a:extLst>
          </p:cNvPr>
          <p:cNvSpPr>
            <a:spLocks noGrp="1"/>
          </p:cNvSpPr>
          <p:nvPr>
            <p:ph type="ftr" sz="quarter" idx="11"/>
          </p:nvPr>
        </p:nvSpPr>
        <p:spPr/>
        <p:txBody>
          <a:bodyPr/>
          <a:lstStyle/>
          <a:p>
            <a:r>
              <a:rPr lang="fr-FR"/>
              <a:t>Bulletin municipal / septembre 2025</a:t>
            </a:r>
            <a:endParaRPr lang="fr-FR" dirty="0"/>
          </a:p>
        </p:txBody>
      </p:sp>
      <p:sp>
        <p:nvSpPr>
          <p:cNvPr id="5" name="ZoneTexte 4">
            <a:extLst>
              <a:ext uri="{FF2B5EF4-FFF2-40B4-BE49-F238E27FC236}">
                <a16:creationId xmlns:a16="http://schemas.microsoft.com/office/drawing/2014/main" id="{2E0B000C-FA89-A94F-12BB-5906F8788E91}"/>
              </a:ext>
            </a:extLst>
          </p:cNvPr>
          <p:cNvSpPr txBox="1"/>
          <p:nvPr/>
        </p:nvSpPr>
        <p:spPr>
          <a:xfrm>
            <a:off x="504904" y="992041"/>
            <a:ext cx="3960767" cy="984885"/>
          </a:xfrm>
          <a:prstGeom prst="rect">
            <a:avLst/>
          </a:prstGeom>
          <a:noFill/>
        </p:spPr>
        <p:txBody>
          <a:bodyPr wrap="square" rtlCol="0">
            <a:spAutoFit/>
          </a:bodyPr>
          <a:lstStyle/>
          <a:p>
            <a:r>
              <a:rPr lang="fr-FR" sz="1400" b="1" dirty="0"/>
              <a:t>Naissances</a:t>
            </a:r>
          </a:p>
          <a:p>
            <a:r>
              <a:rPr lang="fr-FR" sz="1100" kern="100" dirty="0">
                <a:latin typeface="Calibri" panose="020F0502020204030204" pitchFamily="34" charset="0"/>
                <a:ea typeface="Calibri" panose="020F0502020204030204" pitchFamily="34" charset="0"/>
                <a:cs typeface="Times New Roman" panose="02020603050405020304" pitchFamily="18" charset="0"/>
              </a:rPr>
              <a:t>26 juin :	</a:t>
            </a:r>
            <a:r>
              <a:rPr lang="fr-FR" sz="1100" b="1" kern="100" dirty="0">
                <a:latin typeface="Calibri" panose="020F0502020204030204" pitchFamily="34" charset="0"/>
                <a:ea typeface="Calibri" panose="020F0502020204030204" pitchFamily="34" charset="0"/>
                <a:cs typeface="Times New Roman" panose="02020603050405020304" pitchFamily="18" charset="0"/>
              </a:rPr>
              <a:t>	Elio </a:t>
            </a:r>
            <a:r>
              <a:rPr lang="fr-FR" sz="1100" kern="100" dirty="0">
                <a:latin typeface="Calibri" panose="020F0502020204030204" pitchFamily="34" charset="0"/>
                <a:ea typeface="Calibri" panose="020F0502020204030204" pitchFamily="34" charset="0"/>
                <a:cs typeface="Times New Roman" panose="02020603050405020304" pitchFamily="18" charset="0"/>
              </a:rPr>
              <a:t>de Anne DI FOGLIO</a:t>
            </a:r>
          </a:p>
          <a:p>
            <a:r>
              <a:rPr lang="fr-FR" sz="1100" kern="100" dirty="0">
                <a:effectLst/>
                <a:latin typeface="Calibri" panose="020F0502020204030204" pitchFamily="34" charset="0"/>
                <a:ea typeface="Calibri" panose="020F0502020204030204" pitchFamily="34" charset="0"/>
                <a:cs typeface="Times New Roman" panose="02020603050405020304" pitchFamily="18" charset="0"/>
              </a:rPr>
              <a:t>9 juillet : 	</a:t>
            </a:r>
            <a:r>
              <a:rPr lang="fr-FR" sz="1100" b="1" kern="100" dirty="0" err="1">
                <a:effectLst/>
                <a:latin typeface="Calibri" panose="020F0502020204030204" pitchFamily="34" charset="0"/>
                <a:ea typeface="Calibri" panose="020F0502020204030204" pitchFamily="34" charset="0"/>
                <a:cs typeface="Times New Roman" panose="02020603050405020304" pitchFamily="18" charset="0"/>
              </a:rPr>
              <a:t>Imrân</a:t>
            </a: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 de Salma MOHAMED et Dieu DAMOUR</a:t>
            </a:r>
          </a:p>
          <a:p>
            <a:r>
              <a:rPr lang="fr-FR" sz="1100" kern="100" dirty="0">
                <a:effectLst/>
                <a:latin typeface="Calibri" panose="020F0502020204030204" pitchFamily="34" charset="0"/>
                <a:ea typeface="Calibri" panose="020F0502020204030204" pitchFamily="34" charset="0"/>
                <a:cs typeface="Times New Roman" panose="02020603050405020304" pitchFamily="18" charset="0"/>
              </a:rPr>
              <a:t>16 juillet :	</a:t>
            </a:r>
            <a:r>
              <a:rPr lang="fr-FR" sz="1100" b="1" kern="100" dirty="0">
                <a:effectLst/>
                <a:latin typeface="Calibri" panose="020F0502020204030204" pitchFamily="34" charset="0"/>
                <a:ea typeface="Calibri" panose="020F0502020204030204" pitchFamily="34" charset="0"/>
                <a:cs typeface="Times New Roman" panose="02020603050405020304" pitchFamily="18" charset="0"/>
              </a:rPr>
              <a:t>Basile </a:t>
            </a: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de Sophie WEIBEL et Xavier GROSSKLAUS</a:t>
            </a:r>
            <a:br>
              <a:rPr lang="fr-FR" sz="1100" b="1" kern="100" dirty="0">
                <a:effectLst/>
                <a:latin typeface="Calibri" panose="020F0502020204030204" pitchFamily="34" charset="0"/>
                <a:ea typeface="Calibri" panose="020F0502020204030204" pitchFamily="34" charset="0"/>
                <a:cs typeface="Times New Roman" panose="02020603050405020304" pitchFamily="18" charset="0"/>
              </a:rPr>
            </a:b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E6A70512-A42E-0B57-9633-E663AF0B2C82}"/>
              </a:ext>
            </a:extLst>
          </p:cNvPr>
          <p:cNvSpPr txBox="1"/>
          <p:nvPr/>
        </p:nvSpPr>
        <p:spPr>
          <a:xfrm>
            <a:off x="504904" y="1923223"/>
            <a:ext cx="3960767" cy="646331"/>
          </a:xfrm>
          <a:prstGeom prst="rect">
            <a:avLst/>
          </a:prstGeom>
          <a:noFill/>
        </p:spPr>
        <p:txBody>
          <a:bodyPr wrap="square" rtlCol="0">
            <a:spAutoFit/>
          </a:bodyPr>
          <a:lstStyle/>
          <a:p>
            <a:r>
              <a:rPr lang="fr-FR" sz="1400" b="1" dirty="0"/>
              <a:t>Mariages</a:t>
            </a:r>
          </a:p>
          <a:p>
            <a:r>
              <a:rPr lang="fr-FR" sz="1100" kern="100" dirty="0">
                <a:effectLst/>
                <a:latin typeface="Calibri" panose="020F0502020204030204" pitchFamily="34" charset="0"/>
                <a:ea typeface="Calibri" panose="020F0502020204030204" pitchFamily="34" charset="0"/>
                <a:cs typeface="Times New Roman" panose="02020603050405020304" pitchFamily="18" charset="0"/>
              </a:rPr>
              <a:t>20 juin :	             Samantha BUTSCHER et </a:t>
            </a:r>
            <a:r>
              <a:rPr lang="fr-FR" sz="1100" kern="100" dirty="0" err="1">
                <a:effectLst/>
                <a:latin typeface="Calibri" panose="020F0502020204030204" pitchFamily="34" charset="0"/>
                <a:ea typeface="Calibri" panose="020F0502020204030204" pitchFamily="34" charset="0"/>
                <a:cs typeface="Times New Roman" panose="02020603050405020304" pitchFamily="18" charset="0"/>
              </a:rPr>
              <a:t>Jango</a:t>
            </a: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 BODIN 	</a:t>
            </a:r>
          </a:p>
          <a:p>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46655597-CF66-1B83-3B15-5DB0C19D8C0B}"/>
              </a:ext>
            </a:extLst>
          </p:cNvPr>
          <p:cNvSpPr txBox="1"/>
          <p:nvPr/>
        </p:nvSpPr>
        <p:spPr>
          <a:xfrm>
            <a:off x="504905" y="2493218"/>
            <a:ext cx="3960767" cy="1154162"/>
          </a:xfrm>
          <a:prstGeom prst="rect">
            <a:avLst/>
          </a:prstGeom>
          <a:noFill/>
        </p:spPr>
        <p:txBody>
          <a:bodyPr wrap="square" rtlCol="0">
            <a:spAutoFit/>
          </a:bodyPr>
          <a:lstStyle/>
          <a:p>
            <a:r>
              <a:rPr lang="fr-FR" sz="1400" b="1" dirty="0"/>
              <a:t>Décès</a:t>
            </a:r>
          </a:p>
          <a:p>
            <a:r>
              <a:rPr lang="fr-FR" sz="1100" kern="100" dirty="0">
                <a:effectLst/>
                <a:latin typeface="Calibri" panose="020F0502020204030204" pitchFamily="34" charset="0"/>
                <a:ea typeface="Calibri" panose="020F0502020204030204" pitchFamily="34" charset="0"/>
                <a:cs typeface="Times New Roman" panose="02020603050405020304" pitchFamily="18" charset="0"/>
              </a:rPr>
              <a:t>10 juin : 	Catherine KEMPF née MEYER		64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27 juin : 	Micheline RAUCH née BRUNSPERGER	94 ans</a:t>
            </a:r>
          </a:p>
          <a:p>
            <a:r>
              <a:rPr lang="fr-FR" sz="1100" kern="100" dirty="0">
                <a:latin typeface="Calibri" panose="020F0502020204030204" pitchFamily="34" charset="0"/>
                <a:ea typeface="Calibri" panose="020F0502020204030204" pitchFamily="34" charset="0"/>
                <a:cs typeface="Times New Roman" panose="02020603050405020304" pitchFamily="18" charset="0"/>
              </a:rPr>
              <a:t>5 juillet :	Yolande BRETON née MINOUX		74 ans</a:t>
            </a:r>
          </a:p>
          <a:p>
            <a:r>
              <a:rPr lang="fr-FR" sz="1100" kern="100" dirty="0">
                <a:latin typeface="Calibri" panose="020F0502020204030204" pitchFamily="34" charset="0"/>
                <a:ea typeface="Calibri" panose="020F0502020204030204" pitchFamily="34" charset="0"/>
                <a:cs typeface="Times New Roman" panose="02020603050405020304" pitchFamily="18" charset="0"/>
              </a:rPr>
              <a:t>21 juillet :	Roland DEPARIS				92 ans</a:t>
            </a:r>
          </a:p>
          <a:p>
            <a:r>
              <a:rPr lang="fr-FR" sz="1100" kern="100" dirty="0">
                <a:effectLst/>
                <a:latin typeface="Calibri" panose="020F0502020204030204" pitchFamily="34" charset="0"/>
                <a:ea typeface="Calibri" panose="020F0502020204030204" pitchFamily="34" charset="0"/>
                <a:cs typeface="Times New Roman" panose="02020603050405020304" pitchFamily="18" charset="0"/>
              </a:rPr>
              <a:t>5 </a:t>
            </a:r>
            <a:r>
              <a:rPr lang="fr-FR" sz="1100" kern="100" dirty="0">
                <a:latin typeface="Calibri" panose="020F0502020204030204" pitchFamily="34" charset="0"/>
                <a:ea typeface="Calibri" panose="020F0502020204030204" pitchFamily="34" charset="0"/>
                <a:cs typeface="Times New Roman" panose="02020603050405020304" pitchFamily="18" charset="0"/>
              </a:rPr>
              <a:t>septembre : 	Elsa SIEGRIST née STAMMLER		99 ans</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D312A0F8-D337-E452-84A8-3B318F8BEB0C}"/>
              </a:ext>
            </a:extLst>
          </p:cNvPr>
          <p:cNvSpPr txBox="1"/>
          <p:nvPr/>
        </p:nvSpPr>
        <p:spPr>
          <a:xfrm>
            <a:off x="504905" y="528247"/>
            <a:ext cx="3748116" cy="392159"/>
          </a:xfrm>
          <a:prstGeom prst="rect">
            <a:avLst/>
          </a:prstGeom>
          <a:noFill/>
        </p:spPr>
        <p:txBody>
          <a:bodyPr wrap="square">
            <a:spAutoFit/>
          </a:bodyPr>
          <a:lstStyle/>
          <a:p>
            <a:pPr>
              <a:lnSpc>
                <a:spcPct val="115000"/>
              </a:lnSpc>
              <a:spcAft>
                <a:spcPts val="1000"/>
              </a:spcAft>
              <a:buNone/>
            </a:pPr>
            <a:r>
              <a:rPr lang="fr-FR" b="1" dirty="0">
                <a:effectLst/>
                <a:latin typeface="Calibri" panose="020F0502020204030204" pitchFamily="34" charset="0"/>
                <a:ea typeface="Calibri" panose="020F0502020204030204" pitchFamily="34" charset="0"/>
                <a:cs typeface="Times New Roman" panose="02020603050405020304" pitchFamily="18" charset="0"/>
              </a:rPr>
              <a:t>ETAT CIVIL</a:t>
            </a:r>
          </a:p>
        </p:txBody>
      </p:sp>
      <p:sp>
        <p:nvSpPr>
          <p:cNvPr id="15" name="ZoneTexte 14">
            <a:extLst>
              <a:ext uri="{FF2B5EF4-FFF2-40B4-BE49-F238E27FC236}">
                <a16:creationId xmlns:a16="http://schemas.microsoft.com/office/drawing/2014/main" id="{68AA14DD-91A7-7B36-456D-839FDF6F0D0B}"/>
              </a:ext>
            </a:extLst>
          </p:cNvPr>
          <p:cNvSpPr txBox="1"/>
          <p:nvPr/>
        </p:nvSpPr>
        <p:spPr>
          <a:xfrm>
            <a:off x="535018" y="3781146"/>
            <a:ext cx="3748116" cy="392159"/>
          </a:xfrm>
          <a:prstGeom prst="rect">
            <a:avLst/>
          </a:prstGeom>
          <a:noFill/>
        </p:spPr>
        <p:txBody>
          <a:bodyPr wrap="square">
            <a:spAutoFit/>
          </a:bodyPr>
          <a:lstStyle/>
          <a:p>
            <a:pPr>
              <a:lnSpc>
                <a:spcPct val="115000"/>
              </a:lnSpc>
              <a:spcAft>
                <a:spcPts val="1000"/>
              </a:spcAft>
              <a:buNone/>
            </a:pPr>
            <a:r>
              <a:rPr lang="fr-FR" b="1" dirty="0">
                <a:effectLst/>
                <a:latin typeface="Calibri" panose="020F0502020204030204" pitchFamily="34" charset="0"/>
                <a:ea typeface="Calibri" panose="020F0502020204030204" pitchFamily="34" charset="0"/>
                <a:cs typeface="Times New Roman" panose="02020603050405020304" pitchFamily="18" charset="0"/>
              </a:rPr>
              <a:t>ANNIVERSAIRES</a:t>
            </a:r>
          </a:p>
        </p:txBody>
      </p:sp>
      <p:sp>
        <p:nvSpPr>
          <p:cNvPr id="18" name="ZoneTexte 17">
            <a:extLst>
              <a:ext uri="{FF2B5EF4-FFF2-40B4-BE49-F238E27FC236}">
                <a16:creationId xmlns:a16="http://schemas.microsoft.com/office/drawing/2014/main" id="{C21B8966-6AA7-C0C1-0FC3-3FD1BFE196C7}"/>
              </a:ext>
            </a:extLst>
          </p:cNvPr>
          <p:cNvSpPr txBox="1"/>
          <p:nvPr/>
        </p:nvSpPr>
        <p:spPr>
          <a:xfrm>
            <a:off x="424313" y="4164246"/>
            <a:ext cx="3257140" cy="2904000"/>
          </a:xfrm>
          <a:prstGeom prst="rect">
            <a:avLst/>
          </a:prstGeom>
          <a:noFill/>
        </p:spPr>
        <p:txBody>
          <a:bodyPr wrap="square">
            <a:spAutoFit/>
          </a:bodyPr>
          <a:lstStyle/>
          <a:p>
            <a:pPr>
              <a:lnSpc>
                <a:spcPct val="107000"/>
              </a:lnSpc>
              <a:spcAft>
                <a:spcPts val="800"/>
              </a:spcAft>
              <a:buNone/>
            </a:pPr>
            <a:r>
              <a:rPr lang="fr-FR" sz="1100" u="sng" kern="100" dirty="0">
                <a:effectLst/>
                <a:latin typeface="Calibri" panose="020F0502020204030204" pitchFamily="34" charset="0"/>
                <a:ea typeface="Calibri" panose="020F0502020204030204" pitchFamily="34" charset="0"/>
                <a:cs typeface="Times New Roman" panose="02020603050405020304" pitchFamily="18" charset="0"/>
              </a:rPr>
              <a:t>Septembre</a:t>
            </a:r>
          </a:p>
          <a:p>
            <a:pPr>
              <a:lnSpc>
                <a:spcPct val="107000"/>
              </a:lnSpc>
              <a:spcAft>
                <a:spcPts val="800"/>
              </a:spcAft>
              <a:buNone/>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4	Michèle GEORGES		80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5	Christian OREFICE		82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8	Marie-Louise LAMAZE		91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9	Adèle BADER			91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9	Domingo FERNANDEZ		80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12 	Josette MARCHAND		86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13	Marie-France ARNAL		80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17 	Bruno SCHMITT			87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18	Thérèse DIDIERJEAN		92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19 	Roland PICHLER			83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23	André BUREL			81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30	Marie-Odile DIDIERJEAN	86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30	Odette MEYER			96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 name="Image 22">
            <a:extLst>
              <a:ext uri="{FF2B5EF4-FFF2-40B4-BE49-F238E27FC236}">
                <a16:creationId xmlns:a16="http://schemas.microsoft.com/office/drawing/2014/main" id="{A126858F-D94C-2AFF-D705-322705D7960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48285" y="676371"/>
            <a:ext cx="1297172" cy="867996"/>
          </a:xfrm>
          <a:prstGeom prst="rect">
            <a:avLst/>
          </a:prstGeom>
        </p:spPr>
      </p:pic>
      <p:pic>
        <p:nvPicPr>
          <p:cNvPr id="25" name="Image 24">
            <a:extLst>
              <a:ext uri="{FF2B5EF4-FFF2-40B4-BE49-F238E27FC236}">
                <a16:creationId xmlns:a16="http://schemas.microsoft.com/office/drawing/2014/main" id="{8CC487BB-B799-160A-61FB-4FA8B0B97DA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850057" y="2852182"/>
            <a:ext cx="1301994" cy="867996"/>
          </a:xfrm>
          <a:prstGeom prst="rect">
            <a:avLst/>
          </a:prstGeom>
        </p:spPr>
      </p:pic>
      <p:pic>
        <p:nvPicPr>
          <p:cNvPr id="27" name="Image 26">
            <a:extLst>
              <a:ext uri="{FF2B5EF4-FFF2-40B4-BE49-F238E27FC236}">
                <a16:creationId xmlns:a16="http://schemas.microsoft.com/office/drawing/2014/main" id="{6BA3F5D8-7670-5FFE-CFA9-A31606AC947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850057" y="1837573"/>
            <a:ext cx="1295400" cy="864108"/>
          </a:xfrm>
          <a:prstGeom prst="rect">
            <a:avLst/>
          </a:prstGeom>
        </p:spPr>
      </p:pic>
      <p:sp>
        <p:nvSpPr>
          <p:cNvPr id="4" name="ZoneTexte 3">
            <a:extLst>
              <a:ext uri="{FF2B5EF4-FFF2-40B4-BE49-F238E27FC236}">
                <a16:creationId xmlns:a16="http://schemas.microsoft.com/office/drawing/2014/main" id="{2D06FD4C-F92D-9123-8CC0-627D90F275CF}"/>
              </a:ext>
            </a:extLst>
          </p:cNvPr>
          <p:cNvSpPr txBox="1"/>
          <p:nvPr/>
        </p:nvSpPr>
        <p:spPr>
          <a:xfrm>
            <a:off x="3600860" y="4173305"/>
            <a:ext cx="2971390" cy="3266279"/>
          </a:xfrm>
          <a:prstGeom prst="rect">
            <a:avLst/>
          </a:prstGeom>
          <a:noFill/>
        </p:spPr>
        <p:txBody>
          <a:bodyPr wrap="square">
            <a:spAutoFit/>
          </a:bodyPr>
          <a:lstStyle/>
          <a:p>
            <a:pPr>
              <a:lnSpc>
                <a:spcPct val="107000"/>
              </a:lnSpc>
              <a:spcAft>
                <a:spcPts val="800"/>
              </a:spcAft>
              <a:buNone/>
            </a:pPr>
            <a:r>
              <a:rPr lang="fr-FR" sz="1100" u="sng" kern="100" dirty="0">
                <a:effectLst/>
                <a:latin typeface="Calibri" panose="020F0502020204030204" pitchFamily="34" charset="0"/>
                <a:ea typeface="Calibri" panose="020F0502020204030204" pitchFamily="34" charset="0"/>
                <a:cs typeface="Times New Roman" panose="02020603050405020304" pitchFamily="18" charset="0"/>
              </a:rPr>
              <a:t>Octobre</a:t>
            </a:r>
          </a:p>
          <a:p>
            <a:pPr>
              <a:lnSpc>
                <a:spcPct val="107000"/>
              </a:lnSpc>
              <a:spcAft>
                <a:spcPts val="800"/>
              </a:spcAft>
              <a:buNone/>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1	Marthe PIERREVELCIN	85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1	Bernadette BRESTEAU	85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4	Gérard REMY		90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6	Liliane DEMANGE	92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8	Adrienne DEPARIS	93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11	Odile KIEFFER		83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12	André DUMEL		94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21	Maria ANCEL		88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21	Germaine MARCO	93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22	Pierre ESCHBACH	80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23	Marguerite NAUDIN	85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24	Suzanne HENRY		92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25	Pierre ANTOINE		82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27	Gérard MICLO		87 ans	</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DB4159DB-02F6-271A-1655-2B2144825C25}"/>
              </a:ext>
            </a:extLst>
          </p:cNvPr>
          <p:cNvSpPr txBox="1"/>
          <p:nvPr/>
        </p:nvSpPr>
        <p:spPr>
          <a:xfrm>
            <a:off x="439369" y="7077305"/>
            <a:ext cx="3257140" cy="1998304"/>
          </a:xfrm>
          <a:prstGeom prst="rect">
            <a:avLst/>
          </a:prstGeom>
          <a:noFill/>
        </p:spPr>
        <p:txBody>
          <a:bodyPr wrap="square">
            <a:spAutoFit/>
          </a:bodyPr>
          <a:lstStyle/>
          <a:p>
            <a:pPr>
              <a:lnSpc>
                <a:spcPct val="107000"/>
              </a:lnSpc>
              <a:spcAft>
                <a:spcPts val="800"/>
              </a:spcAft>
              <a:buNone/>
            </a:pPr>
            <a:r>
              <a:rPr lang="fr-FR" sz="1100" u="sng" kern="100" dirty="0">
                <a:effectLst/>
                <a:latin typeface="Calibri" panose="020F0502020204030204" pitchFamily="34" charset="0"/>
                <a:ea typeface="Calibri" panose="020F0502020204030204" pitchFamily="34" charset="0"/>
                <a:cs typeface="Times New Roman" panose="02020603050405020304" pitchFamily="18" charset="0"/>
              </a:rPr>
              <a:t>Novembre</a:t>
            </a:r>
          </a:p>
          <a:p>
            <a:pPr>
              <a:lnSpc>
                <a:spcPct val="107000"/>
              </a:lnSpc>
              <a:spcAft>
                <a:spcPts val="800"/>
              </a:spcAft>
              <a:buNone/>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1	André BEDEZ			94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1	Suzy GUERIN			101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2	Gilbert DEWAS			83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12	</a:t>
            </a:r>
            <a:r>
              <a:rPr lang="fr-FR" sz="1100" kern="100" dirty="0" err="1">
                <a:effectLst/>
                <a:latin typeface="Calibri" panose="020F0502020204030204" pitchFamily="34" charset="0"/>
                <a:ea typeface="Calibri" panose="020F0502020204030204" pitchFamily="34" charset="0"/>
                <a:cs typeface="Times New Roman" panose="02020603050405020304" pitchFamily="18" charset="0"/>
              </a:rPr>
              <a:t>Tecla</a:t>
            </a: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 STEINMETZ		91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26	Odile PARMENTIER		94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28	Bernadette AHMED		83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29 	Jeanine GOULBY		80 ans</a:t>
            </a: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br>
              <a:rPr lang="fr-FR" sz="1100" kern="100" dirty="0">
                <a:effectLst/>
                <a:latin typeface="Calibri" panose="020F0502020204030204" pitchFamily="34" charset="0"/>
                <a:ea typeface="Calibri" panose="020F0502020204030204" pitchFamily="34" charset="0"/>
                <a:cs typeface="Times New Roman" panose="02020603050405020304" pitchFamily="18" charset="0"/>
              </a:rPr>
            </a:b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ED97479A-FA67-2EA5-7D5B-C6A4738F30DF}"/>
              </a:ext>
            </a:extLst>
          </p:cNvPr>
          <p:cNvSpPr txBox="1"/>
          <p:nvPr/>
        </p:nvSpPr>
        <p:spPr>
          <a:xfrm>
            <a:off x="2947916" y="102777"/>
            <a:ext cx="1125941" cy="215444"/>
          </a:xfrm>
          <a:prstGeom prst="rect">
            <a:avLst/>
          </a:prstGeom>
          <a:noFill/>
        </p:spPr>
        <p:txBody>
          <a:bodyPr wrap="square" rtlCol="0">
            <a:spAutoFit/>
          </a:bodyPr>
          <a:lstStyle/>
          <a:p>
            <a:r>
              <a:rPr lang="fr-FR" sz="800" dirty="0">
                <a:solidFill>
                  <a:schemeClr val="bg1">
                    <a:lumMod val="85000"/>
                  </a:schemeClr>
                </a:solidFill>
              </a:rPr>
              <a:t>Etat civil</a:t>
            </a:r>
          </a:p>
        </p:txBody>
      </p:sp>
      <p:pic>
        <p:nvPicPr>
          <p:cNvPr id="13" name="Image 12">
            <a:extLst>
              <a:ext uri="{FF2B5EF4-FFF2-40B4-BE49-F238E27FC236}">
                <a16:creationId xmlns:a16="http://schemas.microsoft.com/office/drawing/2014/main" id="{96DEDD84-25B5-3E15-9421-45EC205B13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40528" y="7330871"/>
            <a:ext cx="2205869" cy="1303812"/>
          </a:xfrm>
          <a:prstGeom prst="rect">
            <a:avLst/>
          </a:prstGeom>
        </p:spPr>
      </p:pic>
    </p:spTree>
    <p:extLst>
      <p:ext uri="{BB962C8B-B14F-4D97-AF65-F5344CB8AC3E}">
        <p14:creationId xmlns:p14="http://schemas.microsoft.com/office/powerpoint/2010/main" val="2400612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7BBA547-AC90-96E6-A27E-F6C4D03EE366}"/>
              </a:ext>
            </a:extLst>
          </p:cNvPr>
          <p:cNvSpPr txBox="1"/>
          <p:nvPr/>
        </p:nvSpPr>
        <p:spPr>
          <a:xfrm>
            <a:off x="493296" y="678098"/>
            <a:ext cx="5943600" cy="338554"/>
          </a:xfrm>
          <a:prstGeom prst="rect">
            <a:avLst/>
          </a:prstGeom>
          <a:noFill/>
        </p:spPr>
        <p:txBody>
          <a:bodyPr wrap="square" rtlCol="0">
            <a:spAutoFit/>
          </a:bodyPr>
          <a:lstStyle/>
          <a:p>
            <a:pPr algn="ctr"/>
            <a:r>
              <a:rPr lang="fr-FR" sz="1600" b="1" dirty="0"/>
              <a:t>Calendrier des manifestations</a:t>
            </a:r>
          </a:p>
        </p:txBody>
      </p:sp>
      <p:sp>
        <p:nvSpPr>
          <p:cNvPr id="3" name="ZoneTexte 2">
            <a:extLst>
              <a:ext uri="{FF2B5EF4-FFF2-40B4-BE49-F238E27FC236}">
                <a16:creationId xmlns:a16="http://schemas.microsoft.com/office/drawing/2014/main" id="{8988909B-13EE-C223-CE71-383E8A2E826C}"/>
              </a:ext>
            </a:extLst>
          </p:cNvPr>
          <p:cNvSpPr txBox="1"/>
          <p:nvPr/>
        </p:nvSpPr>
        <p:spPr>
          <a:xfrm>
            <a:off x="493296" y="1221621"/>
            <a:ext cx="5943600" cy="5139869"/>
          </a:xfrm>
          <a:prstGeom prst="rect">
            <a:avLst/>
          </a:prstGeom>
          <a:solidFill>
            <a:schemeClr val="accent5">
              <a:lumMod val="40000"/>
              <a:lumOff val="60000"/>
            </a:schemeClr>
          </a:solidFill>
        </p:spPr>
        <p:txBody>
          <a:bodyPr wrap="square" rtlCol="0">
            <a:spAutoFit/>
          </a:bodyPr>
          <a:lstStyle/>
          <a:p>
            <a:endParaRPr lang="fr-FR" sz="1600" dirty="0"/>
          </a:p>
          <a:p>
            <a:r>
              <a:rPr lang="fr-FR" sz="1200" dirty="0"/>
              <a:t>20 &amp; 21 septembre : 		</a:t>
            </a:r>
            <a:r>
              <a:rPr lang="fr-FR" sz="1200" b="1" dirty="0"/>
              <a:t>Journées du patrimoine</a:t>
            </a:r>
          </a:p>
          <a:p>
            <a:r>
              <a:rPr lang="fr-FR" sz="1200" b="1" dirty="0"/>
              <a:t>				</a:t>
            </a:r>
            <a:r>
              <a:rPr lang="fr-FR" sz="1200" dirty="0"/>
              <a:t>(voir programme)</a:t>
            </a:r>
          </a:p>
          <a:p>
            <a:endParaRPr lang="fr-FR" sz="1200" b="1" dirty="0"/>
          </a:p>
          <a:p>
            <a:r>
              <a:rPr lang="fr-FR" sz="1200" dirty="0"/>
              <a:t>27 septembre : 		</a:t>
            </a:r>
            <a:r>
              <a:rPr lang="fr-FR" sz="1200" b="1" dirty="0" err="1"/>
              <a:t>Festi’Lap’Food</a:t>
            </a:r>
            <a:r>
              <a:rPr lang="fr-FR" sz="1200" b="1" dirty="0"/>
              <a:t> – Le festival des Food Trucks</a:t>
            </a:r>
            <a:br>
              <a:rPr lang="fr-FR" sz="1200" dirty="0"/>
            </a:br>
            <a:r>
              <a:rPr lang="fr-FR" sz="1200" dirty="0"/>
              <a:t>				Parc Hélène Parmentier</a:t>
            </a:r>
          </a:p>
          <a:p>
            <a:endParaRPr lang="fr-FR" sz="1200" dirty="0"/>
          </a:p>
          <a:p>
            <a:r>
              <a:rPr lang="fr-FR" sz="1200" dirty="0"/>
              <a:t>4 et 5 octobre :		</a:t>
            </a:r>
            <a:r>
              <a:rPr lang="fr-FR" sz="1200" b="1" dirty="0"/>
              <a:t>Au fil des 50 ans</a:t>
            </a:r>
            <a:br>
              <a:rPr lang="fr-FR" sz="1200" dirty="0"/>
            </a:br>
            <a:r>
              <a:rPr lang="fr-FR" sz="1200" dirty="0"/>
              <a:t>				Exposition de Patchwork, broderie, couture…</a:t>
            </a:r>
            <a:br>
              <a:rPr lang="fr-FR" sz="1200" dirty="0"/>
            </a:br>
            <a:r>
              <a:rPr lang="fr-FR" sz="1200" dirty="0"/>
              <a:t>				Salle des Loisirs</a:t>
            </a:r>
          </a:p>
          <a:p>
            <a:endParaRPr lang="fr-FR" sz="1200" dirty="0"/>
          </a:p>
          <a:p>
            <a:r>
              <a:rPr lang="fr-FR" sz="1200" dirty="0"/>
              <a:t>5 octobre :			</a:t>
            </a:r>
            <a:r>
              <a:rPr lang="fr-FR" sz="1200" b="1" dirty="0"/>
              <a:t>Munster en fête</a:t>
            </a:r>
          </a:p>
          <a:p>
            <a:r>
              <a:rPr lang="fr-FR" sz="1200" b="1" dirty="0"/>
              <a:t>				</a:t>
            </a:r>
            <a:r>
              <a:rPr lang="fr-FR" sz="1200" dirty="0"/>
              <a:t>(voir programme)</a:t>
            </a:r>
          </a:p>
          <a:p>
            <a:endParaRPr lang="fr-FR" sz="1200" dirty="0"/>
          </a:p>
          <a:p>
            <a:r>
              <a:rPr lang="fr-FR" sz="1200" dirty="0"/>
              <a:t>15 octobre :			</a:t>
            </a:r>
            <a:r>
              <a:rPr lang="fr-FR" sz="1200" b="1" dirty="0"/>
              <a:t>Spectacle de contes d’Innocent </a:t>
            </a:r>
            <a:r>
              <a:rPr lang="fr-FR" sz="1200" b="1" dirty="0" err="1"/>
              <a:t>Yapi</a:t>
            </a:r>
            <a:r>
              <a:rPr lang="fr-FR" sz="1200" b="1" dirty="0"/>
              <a:t> : l’arbre et le roi</a:t>
            </a:r>
          </a:p>
          <a:p>
            <a:r>
              <a:rPr lang="fr-FR" sz="1200" dirty="0"/>
              <a:t>				Salle des Loisirs</a:t>
            </a:r>
          </a:p>
          <a:p>
            <a:endParaRPr lang="fr-FR" sz="1200" dirty="0"/>
          </a:p>
          <a:p>
            <a:r>
              <a:rPr lang="fr-FR" sz="1200" dirty="0"/>
              <a:t>18 &amp;19 octobre :		</a:t>
            </a:r>
            <a:r>
              <a:rPr lang="fr-FR" sz="1200" b="1" dirty="0"/>
              <a:t>Octobre Rose</a:t>
            </a:r>
            <a:br>
              <a:rPr lang="fr-FR" sz="1200" dirty="0"/>
            </a:br>
            <a:r>
              <a:rPr lang="fr-FR" sz="1200" dirty="0"/>
              <a:t>				Animations diverses et randonnée</a:t>
            </a:r>
          </a:p>
          <a:p>
            <a:endParaRPr lang="fr-FR" sz="1200" dirty="0"/>
          </a:p>
          <a:p>
            <a:r>
              <a:rPr lang="fr-FR" sz="1200" dirty="0"/>
              <a:t>18 octobre :			</a:t>
            </a:r>
            <a:r>
              <a:rPr lang="fr-FR" sz="1200" b="1" dirty="0"/>
              <a:t>Spectacle / débat </a:t>
            </a:r>
            <a:r>
              <a:rPr lang="fr-FR" sz="1200" b="1" dirty="0" err="1"/>
              <a:t>Mokthar</a:t>
            </a:r>
            <a:r>
              <a:rPr lang="fr-FR" sz="1200" b="1" dirty="0"/>
              <a:t> va chercher ses papiers à 					Paris</a:t>
            </a:r>
          </a:p>
          <a:p>
            <a:r>
              <a:rPr lang="fr-FR" sz="1200" b="1" dirty="0"/>
              <a:t>				</a:t>
            </a:r>
            <a:r>
              <a:rPr lang="fr-FR" sz="1200" dirty="0"/>
              <a:t>Domaine de </a:t>
            </a:r>
            <a:r>
              <a:rPr lang="fr-FR" sz="1200" dirty="0" err="1"/>
              <a:t>Beubois</a:t>
            </a:r>
            <a:r>
              <a:rPr lang="fr-FR" sz="1200" dirty="0"/>
              <a:t> Orbey</a:t>
            </a:r>
          </a:p>
          <a:p>
            <a:endParaRPr lang="fr-FR" sz="1200" dirty="0"/>
          </a:p>
          <a:p>
            <a:r>
              <a:rPr lang="fr-FR" sz="1200" dirty="0"/>
              <a:t>15 novembre :			</a:t>
            </a:r>
            <a:r>
              <a:rPr lang="fr-FR" sz="1200" b="1" dirty="0"/>
              <a:t>Festival </a:t>
            </a:r>
            <a:r>
              <a:rPr lang="fr-FR" sz="1200" b="1" dirty="0" err="1"/>
              <a:t>Azilo</a:t>
            </a:r>
            <a:r>
              <a:rPr lang="fr-FR" sz="1200" b="1" dirty="0"/>
              <a:t> – Talents en exil</a:t>
            </a:r>
            <a:br>
              <a:rPr lang="fr-FR" sz="1200" dirty="0"/>
            </a:br>
            <a:r>
              <a:rPr lang="fr-FR" sz="1200" dirty="0"/>
              <a:t>				Foyer Saint-Martin / Salle des Loisirs</a:t>
            </a:r>
          </a:p>
        </p:txBody>
      </p:sp>
      <p:grpSp>
        <p:nvGrpSpPr>
          <p:cNvPr id="9" name="Groupe 8">
            <a:extLst>
              <a:ext uri="{FF2B5EF4-FFF2-40B4-BE49-F238E27FC236}">
                <a16:creationId xmlns:a16="http://schemas.microsoft.com/office/drawing/2014/main" id="{F41FE497-CFD3-0C34-17EF-18305ECDB10D}"/>
              </a:ext>
            </a:extLst>
          </p:cNvPr>
          <p:cNvGrpSpPr/>
          <p:nvPr/>
        </p:nvGrpSpPr>
        <p:grpSpPr>
          <a:xfrm>
            <a:off x="469232" y="6320205"/>
            <a:ext cx="6123297" cy="1895186"/>
            <a:chOff x="481264" y="7357435"/>
            <a:chExt cx="6123297" cy="1895186"/>
          </a:xfrm>
        </p:grpSpPr>
        <p:pic>
          <p:nvPicPr>
            <p:cNvPr id="5" name="Image 4">
              <a:extLst>
                <a:ext uri="{FF2B5EF4-FFF2-40B4-BE49-F238E27FC236}">
                  <a16:creationId xmlns:a16="http://schemas.microsoft.com/office/drawing/2014/main" id="{C58289FB-283E-DC2B-EBEC-2BBF61AE1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28" y="7357435"/>
              <a:ext cx="1352381" cy="885714"/>
            </a:xfrm>
            <a:prstGeom prst="rect">
              <a:avLst/>
            </a:prstGeom>
          </p:spPr>
        </p:pic>
        <p:sp>
          <p:nvSpPr>
            <p:cNvPr id="6" name="ZoneTexte 5">
              <a:extLst>
                <a:ext uri="{FF2B5EF4-FFF2-40B4-BE49-F238E27FC236}">
                  <a16:creationId xmlns:a16="http://schemas.microsoft.com/office/drawing/2014/main" id="{4C4C813C-5DD9-031B-C3DC-3229AC3B1CAB}"/>
                </a:ext>
              </a:extLst>
            </p:cNvPr>
            <p:cNvSpPr txBox="1"/>
            <p:nvPr/>
          </p:nvSpPr>
          <p:spPr>
            <a:xfrm>
              <a:off x="2203425" y="7593215"/>
              <a:ext cx="4401136" cy="415498"/>
            </a:xfrm>
            <a:prstGeom prst="rect">
              <a:avLst/>
            </a:prstGeom>
            <a:noFill/>
          </p:spPr>
          <p:txBody>
            <a:bodyPr wrap="square" rtlCol="0">
              <a:spAutoFit/>
            </a:bodyPr>
            <a:lstStyle/>
            <a:p>
              <a:r>
                <a:rPr lang="fr-FR" sz="1050" dirty="0"/>
                <a:t>Retrouvez tous les numéros du Lien, en couleur, sur notre site</a:t>
              </a:r>
              <a:br>
                <a:rPr lang="fr-FR" sz="1050" dirty="0"/>
              </a:br>
              <a:r>
                <a:rPr lang="fr-FR" sz="1050" dirty="0">
                  <a:hlinkClick r:id="rId3"/>
                </a:rPr>
                <a:t>www.lapoutroie.fr</a:t>
              </a:r>
              <a:r>
                <a:rPr lang="fr-FR" sz="1050" dirty="0"/>
                <a:t> / rubrique vie municipale</a:t>
              </a:r>
            </a:p>
          </p:txBody>
        </p:sp>
        <p:sp>
          <p:nvSpPr>
            <p:cNvPr id="7" name="ZoneTexte 6">
              <a:extLst>
                <a:ext uri="{FF2B5EF4-FFF2-40B4-BE49-F238E27FC236}">
                  <a16:creationId xmlns:a16="http://schemas.microsoft.com/office/drawing/2014/main" id="{69663117-0BDB-E4B5-2018-04CCC52BC8B7}"/>
                </a:ext>
              </a:extLst>
            </p:cNvPr>
            <p:cNvSpPr txBox="1"/>
            <p:nvPr/>
          </p:nvSpPr>
          <p:spPr>
            <a:xfrm>
              <a:off x="481264" y="8352375"/>
              <a:ext cx="5943600" cy="900246"/>
            </a:xfrm>
            <a:prstGeom prst="rect">
              <a:avLst/>
            </a:prstGeom>
            <a:noFill/>
          </p:spPr>
          <p:txBody>
            <a:bodyPr wrap="square" rtlCol="0">
              <a:spAutoFit/>
            </a:bodyPr>
            <a:lstStyle/>
            <a:p>
              <a:r>
                <a:rPr lang="fr-FR" sz="1050" dirty="0"/>
                <a:t>La mairie peut disposer d’informations importantes à communiquer rapidement aux habitants, N’hésitez  pas à consulter régulièrement :</a:t>
              </a:r>
            </a:p>
            <a:p>
              <a:pPr marL="171450" indent="-171450">
                <a:buFontTx/>
                <a:buChar char="-"/>
              </a:pPr>
              <a:r>
                <a:rPr lang="fr-FR" sz="1050" dirty="0"/>
                <a:t>Notre site </a:t>
              </a:r>
              <a:r>
                <a:rPr lang="fr-FR" sz="1050" dirty="0">
                  <a:hlinkClick r:id="rId3"/>
                </a:rPr>
                <a:t>www.lapoutroie.fr</a:t>
              </a:r>
              <a:endParaRPr lang="fr-FR" sz="1050" dirty="0"/>
            </a:p>
            <a:p>
              <a:pPr marL="171450" indent="-171450">
                <a:buFontTx/>
                <a:buChar char="-"/>
              </a:pPr>
              <a:r>
                <a:rPr lang="fr-FR" sz="1050" dirty="0"/>
                <a:t>La page Facebook Lapoutroie Alsace</a:t>
              </a:r>
            </a:p>
            <a:p>
              <a:pPr marL="171450" indent="-171450">
                <a:buFontTx/>
                <a:buChar char="-"/>
              </a:pPr>
              <a:r>
                <a:rPr lang="fr-FR" sz="1050" dirty="0"/>
                <a:t>Lettre d’actualités hebdomadaire disponible par mail sur demande à mairie@lapoutroie.fr</a:t>
              </a:r>
            </a:p>
          </p:txBody>
        </p:sp>
      </p:grpSp>
      <p:sp>
        <p:nvSpPr>
          <p:cNvPr id="4" name="Espace réservé du numéro de diapositive 3">
            <a:extLst>
              <a:ext uri="{FF2B5EF4-FFF2-40B4-BE49-F238E27FC236}">
                <a16:creationId xmlns:a16="http://schemas.microsoft.com/office/drawing/2014/main" id="{AC20B971-82C6-1E3A-B7AD-CC95974C3CAB}"/>
              </a:ext>
            </a:extLst>
          </p:cNvPr>
          <p:cNvSpPr>
            <a:spLocks noGrp="1"/>
          </p:cNvSpPr>
          <p:nvPr>
            <p:ph type="sldNum" sz="quarter" idx="12"/>
          </p:nvPr>
        </p:nvSpPr>
        <p:spPr/>
        <p:txBody>
          <a:bodyPr/>
          <a:lstStyle/>
          <a:p>
            <a:fld id="{BE9B5FA4-89F7-4BC1-B6B1-D5529FDE714B}" type="slidenum">
              <a:rPr lang="fr-FR" smtClean="0"/>
              <a:t>26</a:t>
            </a:fld>
            <a:endParaRPr lang="fr-FR"/>
          </a:p>
        </p:txBody>
      </p:sp>
      <p:sp>
        <p:nvSpPr>
          <p:cNvPr id="8" name="Espace réservé du pied de page 7">
            <a:extLst>
              <a:ext uri="{FF2B5EF4-FFF2-40B4-BE49-F238E27FC236}">
                <a16:creationId xmlns:a16="http://schemas.microsoft.com/office/drawing/2014/main" id="{0773ED67-A908-B224-7F24-A761563842BF}"/>
              </a:ext>
            </a:extLst>
          </p:cNvPr>
          <p:cNvSpPr>
            <a:spLocks noGrp="1"/>
          </p:cNvSpPr>
          <p:nvPr>
            <p:ph type="ftr" sz="quarter" idx="11"/>
          </p:nvPr>
        </p:nvSpPr>
        <p:spPr/>
        <p:txBody>
          <a:bodyPr/>
          <a:lstStyle/>
          <a:p>
            <a:r>
              <a:rPr lang="fr-FR"/>
              <a:t>Bulletin municipal / septembre 2025</a:t>
            </a:r>
          </a:p>
        </p:txBody>
      </p:sp>
      <p:grpSp>
        <p:nvGrpSpPr>
          <p:cNvPr id="12" name="Groupe 11">
            <a:extLst>
              <a:ext uri="{FF2B5EF4-FFF2-40B4-BE49-F238E27FC236}">
                <a16:creationId xmlns:a16="http://schemas.microsoft.com/office/drawing/2014/main" id="{1C0D4144-DB36-E892-7A8E-EBD57E35D028}"/>
              </a:ext>
            </a:extLst>
          </p:cNvPr>
          <p:cNvGrpSpPr/>
          <p:nvPr/>
        </p:nvGrpSpPr>
        <p:grpSpPr>
          <a:xfrm>
            <a:off x="469232" y="8369279"/>
            <a:ext cx="5967664" cy="707886"/>
            <a:chOff x="445168" y="8041733"/>
            <a:chExt cx="5967664" cy="707886"/>
          </a:xfrm>
        </p:grpSpPr>
        <p:sp>
          <p:nvSpPr>
            <p:cNvPr id="10" name="ZoneTexte 9">
              <a:extLst>
                <a:ext uri="{FF2B5EF4-FFF2-40B4-BE49-F238E27FC236}">
                  <a16:creationId xmlns:a16="http://schemas.microsoft.com/office/drawing/2014/main" id="{226A846C-53C3-A471-CC32-00AE42BE5FA6}"/>
                </a:ext>
              </a:extLst>
            </p:cNvPr>
            <p:cNvSpPr txBox="1"/>
            <p:nvPr/>
          </p:nvSpPr>
          <p:spPr>
            <a:xfrm>
              <a:off x="445168" y="8041733"/>
              <a:ext cx="3712191" cy="553998"/>
            </a:xfrm>
            <a:prstGeom prst="rect">
              <a:avLst/>
            </a:prstGeom>
            <a:noFill/>
          </p:spPr>
          <p:txBody>
            <a:bodyPr wrap="square" rtlCol="0">
              <a:spAutoFit/>
            </a:bodyPr>
            <a:lstStyle/>
            <a:p>
              <a:pPr algn="ctr"/>
              <a:r>
                <a:rPr lang="fr-FR" sz="1000" i="1" dirty="0"/>
                <a:t>Bulletin municipal édité par la Commune de Lapoutroie</a:t>
              </a:r>
              <a:br>
                <a:rPr lang="fr-FR" sz="1000" i="1" dirty="0"/>
              </a:br>
              <a:r>
                <a:rPr lang="fr-FR" sz="1000" i="1" dirty="0"/>
                <a:t>Directeur de la publication : Philippe GIRARDIN</a:t>
              </a:r>
              <a:br>
                <a:rPr lang="fr-FR" sz="1000" i="1" dirty="0"/>
              </a:br>
              <a:r>
                <a:rPr lang="fr-FR" sz="1000" i="1" dirty="0"/>
                <a:t>Directrice de la rédaction : Claude ERNY</a:t>
              </a:r>
            </a:p>
          </p:txBody>
        </p:sp>
        <p:sp>
          <p:nvSpPr>
            <p:cNvPr id="11" name="ZoneTexte 10">
              <a:extLst>
                <a:ext uri="{FF2B5EF4-FFF2-40B4-BE49-F238E27FC236}">
                  <a16:creationId xmlns:a16="http://schemas.microsoft.com/office/drawing/2014/main" id="{B558839C-197F-9061-2A3F-5E15F032A0F6}"/>
                </a:ext>
              </a:extLst>
            </p:cNvPr>
            <p:cNvSpPr txBox="1"/>
            <p:nvPr/>
          </p:nvSpPr>
          <p:spPr>
            <a:xfrm>
              <a:off x="3892843" y="8041733"/>
              <a:ext cx="2519989" cy="707886"/>
            </a:xfrm>
            <a:prstGeom prst="rect">
              <a:avLst/>
            </a:prstGeom>
            <a:noFill/>
          </p:spPr>
          <p:txBody>
            <a:bodyPr wrap="square" rtlCol="0">
              <a:spAutoFit/>
            </a:bodyPr>
            <a:lstStyle/>
            <a:p>
              <a:pPr algn="ctr"/>
              <a:r>
                <a:rPr lang="fr-FR" sz="1000" i="1" dirty="0"/>
                <a:t>Mairie de Lapoutroie</a:t>
              </a:r>
            </a:p>
            <a:p>
              <a:pPr algn="ctr"/>
              <a:r>
                <a:rPr lang="fr-FR" sz="1000" i="1" dirty="0"/>
                <a:t>39, rue du Général </a:t>
              </a:r>
              <a:r>
                <a:rPr lang="fr-FR" sz="1000" i="1" dirty="0" err="1"/>
                <a:t>Dufieux</a:t>
              </a:r>
              <a:endParaRPr lang="fr-FR" sz="1000" i="1" dirty="0"/>
            </a:p>
            <a:p>
              <a:pPr algn="ctr"/>
              <a:r>
                <a:rPr lang="fr-FR" sz="1000" i="1" dirty="0"/>
                <a:t>68650 LAPOUTROIE</a:t>
              </a:r>
            </a:p>
            <a:p>
              <a:pPr algn="ctr"/>
              <a:r>
                <a:rPr lang="fr-FR" sz="1000" i="1" dirty="0"/>
                <a:t>Tél : 03.89.47.50.10 / mairie@lapoutroie.fr</a:t>
              </a:r>
            </a:p>
          </p:txBody>
        </p:sp>
      </p:grpSp>
    </p:spTree>
    <p:extLst>
      <p:ext uri="{BB962C8B-B14F-4D97-AF65-F5344CB8AC3E}">
        <p14:creationId xmlns:p14="http://schemas.microsoft.com/office/powerpoint/2010/main" val="2207896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6DB1D3D-7007-8CD4-01C4-3A384C105457}"/>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3E6EF90A-1206-6DF6-26E2-21069B339E99}"/>
              </a:ext>
            </a:extLst>
          </p:cNvPr>
          <p:cNvSpPr>
            <a:spLocks noGrp="1"/>
          </p:cNvSpPr>
          <p:nvPr>
            <p:ph type="sldNum" sz="quarter" idx="12"/>
          </p:nvPr>
        </p:nvSpPr>
        <p:spPr/>
        <p:txBody>
          <a:bodyPr/>
          <a:lstStyle/>
          <a:p>
            <a:fld id="{BE9B5FA4-89F7-4BC1-B6B1-D5529FDE714B}" type="slidenum">
              <a:rPr lang="fr-FR" smtClean="0"/>
              <a:t>3</a:t>
            </a:fld>
            <a:endParaRPr lang="fr-FR"/>
          </a:p>
        </p:txBody>
      </p:sp>
      <p:sp>
        <p:nvSpPr>
          <p:cNvPr id="24" name="ZoneTexte 23">
            <a:extLst>
              <a:ext uri="{FF2B5EF4-FFF2-40B4-BE49-F238E27FC236}">
                <a16:creationId xmlns:a16="http://schemas.microsoft.com/office/drawing/2014/main" id="{BCB25EC8-23CD-D7ED-B802-EDBFD34C9EDA}"/>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municipale</a:t>
            </a:r>
          </a:p>
        </p:txBody>
      </p:sp>
      <p:sp>
        <p:nvSpPr>
          <p:cNvPr id="25" name="ZoneTexte 24">
            <a:extLst>
              <a:ext uri="{FF2B5EF4-FFF2-40B4-BE49-F238E27FC236}">
                <a16:creationId xmlns:a16="http://schemas.microsoft.com/office/drawing/2014/main" id="{0DBDE530-7AB8-94D6-9BC6-1FF378DF1817}"/>
              </a:ext>
            </a:extLst>
          </p:cNvPr>
          <p:cNvSpPr txBox="1"/>
          <p:nvPr/>
        </p:nvSpPr>
        <p:spPr>
          <a:xfrm>
            <a:off x="603995" y="578314"/>
            <a:ext cx="5124096" cy="307777"/>
          </a:xfrm>
          <a:prstGeom prst="rect">
            <a:avLst/>
          </a:prstGeom>
          <a:noFill/>
        </p:spPr>
        <p:txBody>
          <a:bodyPr wrap="square">
            <a:spAutoFit/>
          </a:bodyPr>
          <a:lstStyle/>
          <a:p>
            <a:pPr>
              <a:buNone/>
            </a:pPr>
            <a:r>
              <a:rPr lang="fr-FR" sz="1400" b="1" dirty="0">
                <a:effectLst/>
                <a:latin typeface="Calibri" panose="020F0502020204030204" pitchFamily="34" charset="0"/>
                <a:ea typeface="Aptos" panose="020B0004020202020204" pitchFamily="34" charset="0"/>
              </a:rPr>
              <a:t>Les travaux au périscolaire </a:t>
            </a:r>
            <a:endParaRPr lang="fr-FR" sz="1400" dirty="0">
              <a:effectLst/>
              <a:latin typeface="Calibri" panose="020F0502020204030204" pitchFamily="34" charset="0"/>
              <a:ea typeface="Aptos" panose="020B0004020202020204" pitchFamily="34" charset="0"/>
            </a:endParaRPr>
          </a:p>
        </p:txBody>
      </p:sp>
      <p:sp>
        <p:nvSpPr>
          <p:cNvPr id="27" name="ZoneTexte 26">
            <a:extLst>
              <a:ext uri="{FF2B5EF4-FFF2-40B4-BE49-F238E27FC236}">
                <a16:creationId xmlns:a16="http://schemas.microsoft.com/office/drawing/2014/main" id="{91C9EF6F-9329-1431-7F39-02BCD893646D}"/>
              </a:ext>
            </a:extLst>
          </p:cNvPr>
          <p:cNvSpPr txBox="1"/>
          <p:nvPr/>
        </p:nvSpPr>
        <p:spPr>
          <a:xfrm>
            <a:off x="603995" y="890923"/>
            <a:ext cx="5721741" cy="2862322"/>
          </a:xfrm>
          <a:prstGeom prst="rect">
            <a:avLst/>
          </a:prstGeom>
          <a:noFill/>
        </p:spPr>
        <p:txBody>
          <a:bodyPr wrap="square">
            <a:spAutoFit/>
          </a:bodyPr>
          <a:lstStyle/>
          <a:p>
            <a:pPr algn="just">
              <a:buNone/>
            </a:pPr>
            <a:r>
              <a:rPr lang="en-US" sz="1000" dirty="0">
                <a:ea typeface="Arial Unicode MS" panose="020B0604020202020204" pitchFamily="34" charset="-128"/>
              </a:rPr>
              <a:t>L</a:t>
            </a:r>
            <a:r>
              <a:rPr lang="en-US" sz="1000" dirty="0">
                <a:effectLst/>
                <a:ea typeface="Arial Unicode MS" panose="020B0604020202020204" pitchFamily="34" charset="-128"/>
              </a:rPr>
              <a:t>es travaux pour </a:t>
            </a:r>
            <a:r>
              <a:rPr lang="en-US" sz="1000" dirty="0" err="1">
                <a:effectLst/>
                <a:ea typeface="Arial Unicode MS" panose="020B0604020202020204" pitchFamily="34" charset="-128"/>
              </a:rPr>
              <a:t>créer</a:t>
            </a:r>
            <a:r>
              <a:rPr lang="en-US" sz="1000" dirty="0">
                <a:effectLst/>
                <a:ea typeface="Arial Unicode MS" panose="020B0604020202020204" pitchFamily="34" charset="-128"/>
              </a:rPr>
              <a:t> un lieu propre à la restauration du midi </a:t>
            </a:r>
            <a:r>
              <a:rPr lang="en-US" sz="1000" dirty="0" err="1">
                <a:effectLst/>
                <a:ea typeface="Arial Unicode MS" panose="020B0604020202020204" pitchFamily="34" charset="-128"/>
              </a:rPr>
              <a:t>débutent</a:t>
            </a:r>
            <a:r>
              <a:rPr lang="en-US" sz="1000" dirty="0">
                <a:effectLst/>
                <a:ea typeface="Arial Unicode MS" panose="020B0604020202020204" pitchFamily="34" charset="-128"/>
              </a:rPr>
              <a:t> </a:t>
            </a:r>
            <a:r>
              <a:rPr lang="en-US" sz="1000" dirty="0" err="1">
                <a:effectLst/>
                <a:ea typeface="Arial Unicode MS" panose="020B0604020202020204" pitchFamily="34" charset="-128"/>
              </a:rPr>
              <a:t>cet</a:t>
            </a:r>
            <a:r>
              <a:rPr lang="en-US" sz="1000" dirty="0">
                <a:effectLst/>
                <a:ea typeface="Arial Unicode MS" panose="020B0604020202020204" pitchFamily="34" charset="-128"/>
              </a:rPr>
              <a:t> </a:t>
            </a:r>
            <a:r>
              <a:rPr lang="en-US" sz="1000" dirty="0" err="1">
                <a:effectLst/>
                <a:ea typeface="Arial Unicode MS" panose="020B0604020202020204" pitchFamily="34" charset="-128"/>
              </a:rPr>
              <a:t>automne</a:t>
            </a:r>
            <a:r>
              <a:rPr lang="en-US" sz="1000" dirty="0">
                <a:effectLst/>
                <a:ea typeface="Arial Unicode MS" panose="020B0604020202020204" pitchFamily="34" charset="-128"/>
              </a:rPr>
              <a:t>. </a:t>
            </a:r>
          </a:p>
          <a:p>
            <a:pPr algn="just">
              <a:buNone/>
            </a:pPr>
            <a:endParaRPr lang="en-US" sz="800" dirty="0">
              <a:ea typeface="Arial Unicode MS" panose="020B0604020202020204" pitchFamily="34" charset="-128"/>
            </a:endParaRPr>
          </a:p>
          <a:p>
            <a:pPr algn="just">
              <a:buNone/>
            </a:pPr>
            <a:r>
              <a:rPr lang="fr-FR" sz="1000" dirty="0"/>
              <a:t>En effet, le périscolaire n’est plus adapté au taux de fréquentation du midi. Les locaux actuels sont utilisés autant pour la restauration que pour l’animation et sont limités à 49 places (dérogation provisoire de Jeunesse et sport en cours). L’année passée plusieurs fois ce seuil maximal a été approché.</a:t>
            </a:r>
          </a:p>
          <a:p>
            <a:pPr algn="just">
              <a:buNone/>
            </a:pPr>
            <a:endParaRPr lang="fr-FR" sz="1000" dirty="0"/>
          </a:p>
          <a:p>
            <a:pPr algn="just">
              <a:buNone/>
            </a:pPr>
            <a:r>
              <a:rPr lang="fr-FR" sz="1000" dirty="0"/>
              <a:t>Le projet est de développer l’offre d’accueil des midis et permettre de dépasser le seuil des 49 enfants accueillis, d’aménager une salle de restauration spécifique pouvant accueillir 70 enfants et d’en profiter pour rénover complètement le bloc sanitaire de l’école.</a:t>
            </a:r>
          </a:p>
          <a:p>
            <a:pPr algn="just">
              <a:buNone/>
            </a:pPr>
            <a:endParaRPr lang="fr-FR" sz="1000" dirty="0"/>
          </a:p>
          <a:p>
            <a:pPr algn="just">
              <a:buNone/>
            </a:pPr>
            <a:r>
              <a:rPr lang="fr-FR" sz="1000" dirty="0"/>
              <a:t>Une partie du préau actuel sera ainsi transformé en salle de restauration avec création d’un office de préparation des repas plus adapté aux contraintes sanitaires.</a:t>
            </a:r>
          </a:p>
          <a:p>
            <a:pPr algn="just">
              <a:buNone/>
            </a:pPr>
            <a:r>
              <a:rPr lang="fr-FR" sz="1000" dirty="0"/>
              <a:t>Les locaux du périscolaire actuels seront retravaillés avec un espace d’accueil des enfants et des parents à l’entrée du bâtiment - en lien direct avec la gestion administrative, la création de vestiaire pour l’équipe d’animation, l’aménagement de deux salles selon le type d’activités …</a:t>
            </a:r>
          </a:p>
          <a:p>
            <a:pPr algn="just">
              <a:buNone/>
            </a:pPr>
            <a:endParaRPr lang="fr-FR" sz="1000" dirty="0"/>
          </a:p>
          <a:p>
            <a:pPr algn="just">
              <a:buNone/>
            </a:pPr>
            <a:r>
              <a:rPr lang="fr-FR" sz="1000" dirty="0"/>
              <a:t>Les travaux débuteront à la fin du mois de septembre et s'étaleront sur toute l'année en privilégiant les vacances scolaires, pour une mise en service de l'ensemble à la rentrée 2026.</a:t>
            </a:r>
          </a:p>
        </p:txBody>
      </p:sp>
      <p:pic>
        <p:nvPicPr>
          <p:cNvPr id="5" name="Image 4">
            <a:extLst>
              <a:ext uri="{FF2B5EF4-FFF2-40B4-BE49-F238E27FC236}">
                <a16:creationId xmlns:a16="http://schemas.microsoft.com/office/drawing/2014/main" id="{C43FFA44-34A3-FA0E-2615-6B99349985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28" y="3712986"/>
            <a:ext cx="621331" cy="905273"/>
          </a:xfrm>
          <a:prstGeom prst="rect">
            <a:avLst/>
          </a:prstGeom>
        </p:spPr>
      </p:pic>
      <p:sp>
        <p:nvSpPr>
          <p:cNvPr id="7" name="ZoneTexte 6">
            <a:extLst>
              <a:ext uri="{FF2B5EF4-FFF2-40B4-BE49-F238E27FC236}">
                <a16:creationId xmlns:a16="http://schemas.microsoft.com/office/drawing/2014/main" id="{5593D358-175E-5A3E-39CD-63974CD1C435}"/>
              </a:ext>
            </a:extLst>
          </p:cNvPr>
          <p:cNvSpPr txBox="1"/>
          <p:nvPr/>
        </p:nvSpPr>
        <p:spPr>
          <a:xfrm>
            <a:off x="1358988" y="3897765"/>
            <a:ext cx="3619812" cy="553998"/>
          </a:xfrm>
          <a:prstGeom prst="rect">
            <a:avLst/>
          </a:prstGeom>
          <a:noFill/>
        </p:spPr>
        <p:txBody>
          <a:bodyPr wrap="square">
            <a:spAutoFit/>
          </a:bodyPr>
          <a:lstStyle/>
          <a:p>
            <a:pPr algn="just">
              <a:buNone/>
            </a:pPr>
            <a:r>
              <a:rPr lang="fr-FR" sz="1000" dirty="0"/>
              <a:t>Le coût du projet s’élève à 697 000 € (travaux et maitrise d’œuvre). Il est financé par une aide de la CAF d’un montant de 270 000 € et une aide de l’Etat au titre de la DETR pour 107 487 €.</a:t>
            </a:r>
          </a:p>
        </p:txBody>
      </p:sp>
      <p:pic>
        <p:nvPicPr>
          <p:cNvPr id="9" name="Image 8">
            <a:extLst>
              <a:ext uri="{FF2B5EF4-FFF2-40B4-BE49-F238E27FC236}">
                <a16:creationId xmlns:a16="http://schemas.microsoft.com/office/drawing/2014/main" id="{1E624A92-845B-40A1-F343-AF2AC28EE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694" y="3712986"/>
            <a:ext cx="1151664" cy="889983"/>
          </a:xfrm>
          <a:prstGeom prst="rect">
            <a:avLst/>
          </a:prstGeom>
        </p:spPr>
      </p:pic>
      <p:sp>
        <p:nvSpPr>
          <p:cNvPr id="16" name="ZoneTexte 15">
            <a:extLst>
              <a:ext uri="{FF2B5EF4-FFF2-40B4-BE49-F238E27FC236}">
                <a16:creationId xmlns:a16="http://schemas.microsoft.com/office/drawing/2014/main" id="{15B0D262-4811-38A0-BD6D-8F18C52D2BA4}"/>
              </a:ext>
            </a:extLst>
          </p:cNvPr>
          <p:cNvSpPr txBox="1"/>
          <p:nvPr/>
        </p:nvSpPr>
        <p:spPr>
          <a:xfrm>
            <a:off x="577951" y="4802125"/>
            <a:ext cx="5721741" cy="1397819"/>
          </a:xfrm>
          <a:prstGeom prst="rect">
            <a:avLst/>
          </a:prstGeom>
          <a:noFill/>
        </p:spPr>
        <p:txBody>
          <a:bodyPr wrap="square">
            <a:spAutoFit/>
          </a:bodyPr>
          <a:lstStyle/>
          <a:p>
            <a:pPr algn="just">
              <a:spcBef>
                <a:spcPts val="700"/>
              </a:spcBef>
              <a:spcAft>
                <a:spcPts val="600"/>
              </a:spcAft>
              <a:buNone/>
            </a:pPr>
            <a:r>
              <a:rPr lang="fr-FR" sz="1400" b="1" kern="150" dirty="0">
                <a:effectLst/>
              </a:rPr>
              <a:t>Des changements et de nouveaux projets au périscolaire de Lapoutroie</a:t>
            </a:r>
          </a:p>
          <a:p>
            <a:pPr algn="just">
              <a:spcAft>
                <a:spcPts val="700"/>
              </a:spcAft>
              <a:buNone/>
            </a:pPr>
            <a:r>
              <a:rPr lang="fr-FR" sz="1000" kern="150" dirty="0">
                <a:effectLst/>
                <a:ea typeface="NSimSun" panose="02010609030101010101" pitchFamily="49" charset="-122"/>
                <a:cs typeface="Arial" panose="020B0604020202020204" pitchFamily="34" charset="0"/>
              </a:rPr>
              <a:t>Cette année, le périscolaire de Lapoutroie a vu partir deux de ses animateurs </a:t>
            </a:r>
            <a:r>
              <a:rPr lang="fr-FR" sz="1000" b="1" kern="150" dirty="0">
                <a:effectLst/>
                <a:ea typeface="OpenSymbol"/>
                <a:cs typeface="OpenSymbol"/>
              </a:rPr>
              <a:t>Thomas</a:t>
            </a:r>
            <a:r>
              <a:rPr lang="fr-FR" sz="1000" kern="150" dirty="0">
                <a:effectLst/>
                <a:ea typeface="OpenSymbol"/>
                <a:cs typeface="OpenSymbol"/>
              </a:rPr>
              <a:t>, animateur permanent depuis 2022, </a:t>
            </a:r>
            <a:r>
              <a:rPr lang="fr-FR" sz="1000" b="1" kern="150" dirty="0">
                <a:effectLst/>
                <a:ea typeface="OpenSymbol"/>
                <a:cs typeface="OpenSymbol"/>
              </a:rPr>
              <a:t>Alice</a:t>
            </a:r>
            <a:r>
              <a:rPr lang="fr-FR" sz="1000" kern="150" dirty="0">
                <a:effectLst/>
                <a:ea typeface="OpenSymbol"/>
                <a:cs typeface="OpenSymbol"/>
              </a:rPr>
              <a:t>, animatrice sur les temps de midi durant l’année scolaire 2024/2025.</a:t>
            </a:r>
          </a:p>
          <a:p>
            <a:pPr algn="just">
              <a:spcAft>
                <a:spcPts val="700"/>
              </a:spcAft>
              <a:buNone/>
            </a:pPr>
            <a:r>
              <a:rPr lang="fr-FR" sz="1000" kern="150" dirty="0">
                <a:effectLst/>
                <a:ea typeface="NSimSun" panose="02010609030101010101" pitchFamily="49" charset="-122"/>
                <a:cs typeface="Arial" panose="020B0604020202020204" pitchFamily="34" charset="0"/>
              </a:rPr>
              <a:t>Les P’tits Welches les remercient chaleureusement pour leur investissement et leur souhaitent une belle continuation. L’équipe, déjà composée des deux maîtresses de maison </a:t>
            </a:r>
            <a:r>
              <a:rPr lang="fr-FR" sz="1000" b="1" kern="150" dirty="0">
                <a:effectLst/>
                <a:ea typeface="NSimSun" panose="02010609030101010101" pitchFamily="49" charset="-122"/>
                <a:cs typeface="Arial" panose="020B0604020202020204" pitchFamily="34" charset="0"/>
              </a:rPr>
              <a:t>Christelle C.</a:t>
            </a:r>
            <a:r>
              <a:rPr lang="fr-FR" sz="1000" kern="150" dirty="0">
                <a:effectLst/>
                <a:ea typeface="NSimSun" panose="02010609030101010101" pitchFamily="49" charset="-122"/>
                <a:cs typeface="Arial" panose="020B0604020202020204" pitchFamily="34" charset="0"/>
              </a:rPr>
              <a:t> et </a:t>
            </a:r>
            <a:r>
              <a:rPr lang="fr-FR" sz="1000" b="1" kern="150" dirty="0">
                <a:effectLst/>
                <a:ea typeface="NSimSun" panose="02010609030101010101" pitchFamily="49" charset="-122"/>
                <a:cs typeface="Arial" panose="020B0604020202020204" pitchFamily="34" charset="0"/>
              </a:rPr>
              <a:t>Christelle F.</a:t>
            </a:r>
            <a:r>
              <a:rPr lang="fr-FR" sz="1000" kern="150" dirty="0">
                <a:effectLst/>
                <a:ea typeface="NSimSun" panose="02010609030101010101" pitchFamily="49" charset="-122"/>
                <a:cs typeface="Arial" panose="020B0604020202020204" pitchFamily="34" charset="0"/>
              </a:rPr>
              <a:t>, ainsi que de </a:t>
            </a:r>
            <a:r>
              <a:rPr lang="fr-FR" sz="1000" b="1" kern="150" dirty="0">
                <a:effectLst/>
                <a:ea typeface="NSimSun" panose="02010609030101010101" pitchFamily="49" charset="-122"/>
                <a:cs typeface="Arial" panose="020B0604020202020204" pitchFamily="34" charset="0"/>
              </a:rPr>
              <a:t>Béatrice</a:t>
            </a:r>
            <a:r>
              <a:rPr lang="fr-FR" sz="1000" kern="150" dirty="0">
                <a:effectLst/>
                <a:ea typeface="NSimSun" panose="02010609030101010101" pitchFamily="49" charset="-122"/>
                <a:cs typeface="Arial" panose="020B0604020202020204" pitchFamily="34" charset="0"/>
              </a:rPr>
              <a:t>, la directrice, s’agrandit. Elle accueille désormais </a:t>
            </a:r>
            <a:r>
              <a:rPr lang="fr-FR" sz="1000" b="1" kern="150" dirty="0">
                <a:effectLst/>
                <a:ea typeface="NSimSun" panose="02010609030101010101" pitchFamily="49" charset="-122"/>
                <a:cs typeface="Arial" panose="020B0604020202020204" pitchFamily="34" charset="0"/>
              </a:rPr>
              <a:t>Corinne</a:t>
            </a:r>
            <a:r>
              <a:rPr lang="fr-FR" sz="1000" kern="150" dirty="0">
                <a:effectLst/>
                <a:ea typeface="NSimSun" panose="02010609030101010101" pitchFamily="49" charset="-122"/>
                <a:cs typeface="Arial" panose="020B0604020202020204" pitchFamily="34" charset="0"/>
              </a:rPr>
              <a:t>, animatrice sur les temps de midi, et </a:t>
            </a:r>
            <a:r>
              <a:rPr lang="fr-FR" sz="1000" b="1" kern="150" dirty="0">
                <a:effectLst/>
                <a:ea typeface="NSimSun" panose="02010609030101010101" pitchFamily="49" charset="-122"/>
                <a:cs typeface="Arial" panose="020B0604020202020204" pitchFamily="34" charset="0"/>
              </a:rPr>
              <a:t>Diane</a:t>
            </a:r>
            <a:r>
              <a:rPr lang="fr-FR" sz="1000" kern="150" dirty="0">
                <a:effectLst/>
                <a:ea typeface="NSimSun" panose="02010609030101010101" pitchFamily="49" charset="-122"/>
                <a:cs typeface="Arial" panose="020B0604020202020204" pitchFamily="34" charset="0"/>
              </a:rPr>
              <a:t>, animatrice permanente.</a:t>
            </a:r>
          </a:p>
        </p:txBody>
      </p:sp>
      <p:pic>
        <p:nvPicPr>
          <p:cNvPr id="17" name="Image2">
            <a:extLst>
              <a:ext uri="{FF2B5EF4-FFF2-40B4-BE49-F238E27FC236}">
                <a16:creationId xmlns:a16="http://schemas.microsoft.com/office/drawing/2014/main" id="{4E37403C-2DD5-FFBF-9507-06F7A92F4179}"/>
              </a:ext>
            </a:extLst>
          </p:cNvPr>
          <p:cNvPicPr/>
          <p:nvPr/>
        </p:nvPicPr>
        <p:blipFill>
          <a:blip r:embed="rId4">
            <a:lum/>
            <a:alphaModFix/>
          </a:blip>
          <a:srcRect t="14981"/>
          <a:stretch>
            <a:fillRect/>
          </a:stretch>
        </p:blipFill>
        <p:spPr>
          <a:xfrm>
            <a:off x="662028" y="6273619"/>
            <a:ext cx="953009" cy="1082156"/>
          </a:xfrm>
          <a:prstGeom prst="rect">
            <a:avLst/>
          </a:prstGeom>
          <a:ln>
            <a:noFill/>
            <a:prstDash/>
          </a:ln>
        </p:spPr>
      </p:pic>
      <p:sp>
        <p:nvSpPr>
          <p:cNvPr id="19" name="ZoneTexte 18">
            <a:extLst>
              <a:ext uri="{FF2B5EF4-FFF2-40B4-BE49-F238E27FC236}">
                <a16:creationId xmlns:a16="http://schemas.microsoft.com/office/drawing/2014/main" id="{5967570E-64A6-1D3B-9D9A-3D1753AFAD65}"/>
              </a:ext>
            </a:extLst>
          </p:cNvPr>
          <p:cNvSpPr txBox="1"/>
          <p:nvPr/>
        </p:nvSpPr>
        <p:spPr>
          <a:xfrm>
            <a:off x="1697907" y="6383810"/>
            <a:ext cx="4601784" cy="861774"/>
          </a:xfrm>
          <a:prstGeom prst="rect">
            <a:avLst/>
          </a:prstGeom>
          <a:noFill/>
        </p:spPr>
        <p:txBody>
          <a:bodyPr wrap="square">
            <a:spAutoFit/>
          </a:bodyPr>
          <a:lstStyle/>
          <a:p>
            <a:pPr algn="just">
              <a:spcAft>
                <a:spcPts val="1415"/>
              </a:spcAft>
              <a:buNone/>
            </a:pPr>
            <a:r>
              <a:rPr lang="fr-FR" sz="1000" kern="150" dirty="0">
                <a:effectLst/>
                <a:ea typeface="NSimSun" panose="02010609030101010101" pitchFamily="49" charset="-122"/>
                <a:cs typeface="Arial" panose="020B0604020202020204" pitchFamily="34" charset="0"/>
              </a:rPr>
              <a:t>« Je m’appelle Diane, j’ai 25 ans et je suis originaire de Colmar. J’ai toujours souhaité travailler auprès des enfants. Après un Master MEEF pour devenir professeur des écoles, j’ai découvert l’animation lors d’une expérience à Wintzenheim et cela m’a beaucoup plu. Résidant à Orbey, j’ai saisi l’opportunité de rejoindre le périscolaire de Lapoutroie. Sa taille humaine permet de mieux accompagner chaque enfant. »</a:t>
            </a:r>
          </a:p>
        </p:txBody>
      </p:sp>
      <p:sp>
        <p:nvSpPr>
          <p:cNvPr id="21" name="ZoneTexte 20">
            <a:extLst>
              <a:ext uri="{FF2B5EF4-FFF2-40B4-BE49-F238E27FC236}">
                <a16:creationId xmlns:a16="http://schemas.microsoft.com/office/drawing/2014/main" id="{3636749A-C89F-6AEC-CE1A-C72C63A2575F}"/>
              </a:ext>
            </a:extLst>
          </p:cNvPr>
          <p:cNvSpPr txBox="1"/>
          <p:nvPr/>
        </p:nvSpPr>
        <p:spPr>
          <a:xfrm>
            <a:off x="577951" y="7450365"/>
            <a:ext cx="5721740" cy="1746632"/>
          </a:xfrm>
          <a:prstGeom prst="rect">
            <a:avLst/>
          </a:prstGeom>
          <a:noFill/>
        </p:spPr>
        <p:txBody>
          <a:bodyPr wrap="square">
            <a:spAutoFit/>
          </a:bodyPr>
          <a:lstStyle/>
          <a:p>
            <a:pPr>
              <a:spcAft>
                <a:spcPts val="700"/>
              </a:spcAft>
              <a:buNone/>
            </a:pPr>
            <a:r>
              <a:rPr lang="fr-FR" sz="1000" kern="150" dirty="0">
                <a:effectLst/>
                <a:latin typeface="Calibri" panose="020F0502020204030204" pitchFamily="34" charset="0"/>
                <a:ea typeface="NSimSun" panose="02010609030101010101" pitchFamily="49" charset="-122"/>
                <a:cs typeface="Arial" panose="020B0604020202020204" pitchFamily="34" charset="0"/>
              </a:rPr>
              <a:t>Pour cette nouvelle année scolaire, l’équipe des P’tits Welches a choisi de travailler autour du thème des </a:t>
            </a:r>
            <a:r>
              <a:rPr lang="fr-FR" sz="1000" b="1" kern="150" dirty="0">
                <a:effectLst/>
                <a:latin typeface="Calibri" panose="020F0502020204030204" pitchFamily="34" charset="0"/>
                <a:ea typeface="NSimSun" panose="02010609030101010101" pitchFamily="49" charset="-122"/>
                <a:cs typeface="Arial" panose="020B0604020202020204" pitchFamily="34" charset="0"/>
              </a:rPr>
              <a:t>émotions</a:t>
            </a:r>
            <a:r>
              <a:rPr lang="fr-FR" sz="1000" kern="150" dirty="0">
                <a:effectLst/>
                <a:latin typeface="Calibri" panose="020F0502020204030204" pitchFamily="34" charset="0"/>
                <a:ea typeface="NSimSun" panose="02010609030101010101" pitchFamily="49" charset="-122"/>
                <a:cs typeface="Arial" panose="020B0604020202020204" pitchFamily="34" charset="0"/>
              </a:rPr>
              <a:t>.</a:t>
            </a:r>
          </a:p>
          <a:p>
            <a:pPr algn="just">
              <a:spcAft>
                <a:spcPts val="1415"/>
              </a:spcAft>
              <a:buNone/>
            </a:pPr>
            <a:r>
              <a:rPr lang="fr-FR" sz="1000" kern="150" dirty="0">
                <a:effectLst/>
                <a:latin typeface="Calibri" panose="020F0502020204030204" pitchFamily="34" charset="0"/>
                <a:ea typeface="NSimSun" panose="02010609030101010101" pitchFamily="49" charset="-122"/>
                <a:cs typeface="Arial" panose="020B0604020202020204" pitchFamily="34" charset="0"/>
              </a:rPr>
              <a:t>« Il nous semble essentiel d’aider les enfants à mieux comprendre ce qu’ils ressentent et à apprivoiser leurs réactions. Cela leur permettra d’améliorer leur connaissance d’eux-mêmes, de mieux comprendre les autres et de développer des relations saines avec les autres. »</a:t>
            </a:r>
            <a:endParaRPr lang="fr-FR" sz="1000" kern="150" dirty="0">
              <a:effectLst/>
              <a:latin typeface="Liberation Serif"/>
              <a:ea typeface="NSimSun" panose="02010609030101010101" pitchFamily="49" charset="-122"/>
              <a:cs typeface="Arial" panose="020B0604020202020204" pitchFamily="34" charset="0"/>
            </a:endParaRPr>
          </a:p>
          <a:p>
            <a:pPr algn="just">
              <a:spcAft>
                <a:spcPts val="700"/>
              </a:spcAft>
              <a:buNone/>
            </a:pPr>
            <a:r>
              <a:rPr lang="fr-FR" sz="1000" kern="150" dirty="0">
                <a:effectLst/>
                <a:latin typeface="Calibri" panose="020F0502020204030204" pitchFamily="34" charset="0"/>
                <a:ea typeface="NSimSun" panose="02010609030101010101" pitchFamily="49" charset="-122"/>
                <a:cs typeface="Arial" panose="020B0604020202020204" pitchFamily="34" charset="0"/>
              </a:rPr>
              <a:t>Ce projet sera enrichi de thématiques complémentaires telles que </a:t>
            </a:r>
            <a:r>
              <a:rPr lang="fr-FR" sz="1000" b="1" kern="150" dirty="0">
                <a:effectLst/>
                <a:latin typeface="Calibri" panose="020F0502020204030204" pitchFamily="34" charset="0"/>
                <a:ea typeface="NSimSun" panose="02010609030101010101" pitchFamily="49" charset="-122"/>
                <a:cs typeface="Arial" panose="020B0604020202020204" pitchFamily="34" charset="0"/>
              </a:rPr>
              <a:t>« savoir faire soi-même »</a:t>
            </a:r>
            <a:r>
              <a:rPr lang="fr-FR" sz="1000" kern="150" dirty="0">
                <a:effectLst/>
                <a:latin typeface="Calibri" panose="020F0502020204030204" pitchFamily="34" charset="0"/>
                <a:ea typeface="NSimSun" panose="02010609030101010101" pitchFamily="49" charset="-122"/>
                <a:cs typeface="Arial" panose="020B0604020202020204" pitchFamily="34" charset="0"/>
              </a:rPr>
              <a:t> et </a:t>
            </a:r>
            <a:r>
              <a:rPr lang="fr-FR" sz="1000" b="1" kern="150" dirty="0">
                <a:effectLst/>
                <a:latin typeface="Calibri" panose="020F0502020204030204" pitchFamily="34" charset="0"/>
                <a:ea typeface="NSimSun" panose="02010609030101010101" pitchFamily="49" charset="-122"/>
                <a:cs typeface="Arial" panose="020B0604020202020204" pitchFamily="34" charset="0"/>
              </a:rPr>
              <a:t>« apprendre à connaître son entourage »</a:t>
            </a:r>
            <a:r>
              <a:rPr lang="fr-FR" sz="1000" kern="150" dirty="0">
                <a:effectLst/>
                <a:latin typeface="Calibri" panose="020F0502020204030204" pitchFamily="34" charset="0"/>
                <a:ea typeface="NSimSun" panose="02010609030101010101" pitchFamily="49" charset="-122"/>
                <a:cs typeface="Arial" panose="020B0604020202020204" pitchFamily="34" charset="0"/>
              </a:rPr>
              <a:t>.</a:t>
            </a:r>
            <a:r>
              <a:rPr lang="fr-FR" sz="1000" kern="150" dirty="0">
                <a:latin typeface="Liberation Serif"/>
                <a:ea typeface="NSimSun" panose="02010609030101010101" pitchFamily="49" charset="-122"/>
                <a:cs typeface="Arial" panose="020B0604020202020204" pitchFamily="34" charset="0"/>
              </a:rPr>
              <a:t> </a:t>
            </a:r>
            <a:r>
              <a:rPr lang="fr-FR" sz="1000" kern="150" dirty="0">
                <a:effectLst/>
                <a:latin typeface="Calibri" panose="020F0502020204030204" pitchFamily="34" charset="0"/>
                <a:ea typeface="NSimSun" panose="02010609030101010101" pitchFamily="49" charset="-122"/>
                <a:cs typeface="Arial" panose="020B0604020202020204" pitchFamily="34" charset="0"/>
              </a:rPr>
              <a:t>Enfin, rappelons que l’accueil de loisirs sera ouvert à chaque petites vacances, </a:t>
            </a:r>
            <a:r>
              <a:rPr lang="fr-FR" sz="1000" b="1" kern="150" dirty="0">
                <a:effectLst/>
                <a:latin typeface="Calibri" panose="020F0502020204030204" pitchFamily="34" charset="0"/>
                <a:ea typeface="NSimSun" panose="02010609030101010101" pitchFamily="49" charset="-122"/>
                <a:cs typeface="Arial" panose="020B0604020202020204" pitchFamily="34" charset="0"/>
              </a:rPr>
              <a:t>durant la deuxième semaine</a:t>
            </a:r>
            <a:r>
              <a:rPr lang="fr-FR" sz="1000" kern="150" dirty="0">
                <a:effectLst/>
                <a:latin typeface="Calibri" panose="020F0502020204030204" pitchFamily="34" charset="0"/>
                <a:ea typeface="NSimSun" panose="02010609030101010101" pitchFamily="49" charset="-122"/>
                <a:cs typeface="Arial" panose="020B0604020202020204" pitchFamily="34" charset="0"/>
              </a:rPr>
              <a:t>. Le programme ainsi que les dossiers d’inscription seront disponibles au moins </a:t>
            </a:r>
            <a:r>
              <a:rPr lang="fr-FR" sz="1000" b="1" kern="150" dirty="0">
                <a:effectLst/>
                <a:latin typeface="Calibri" panose="020F0502020204030204" pitchFamily="34" charset="0"/>
                <a:ea typeface="NSimSun" panose="02010609030101010101" pitchFamily="49" charset="-122"/>
                <a:cs typeface="Arial" panose="020B0604020202020204" pitchFamily="34" charset="0"/>
              </a:rPr>
              <a:t>trois semaines avant chaque période</a:t>
            </a:r>
            <a:r>
              <a:rPr lang="fr-FR" sz="1000" kern="150" dirty="0">
                <a:effectLst/>
                <a:latin typeface="Calibri" panose="020F0502020204030204" pitchFamily="34" charset="0"/>
                <a:ea typeface="NSimSun" panose="02010609030101010101" pitchFamily="49" charset="-122"/>
                <a:cs typeface="Arial" panose="020B0604020202020204" pitchFamily="34" charset="0"/>
              </a:rPr>
              <a:t>.</a:t>
            </a:r>
            <a:endParaRPr lang="fr-FR" sz="1000" kern="150" dirty="0">
              <a:effectLst/>
              <a:latin typeface="Liberation Serif"/>
              <a:ea typeface="NSimSun" panose="02010609030101010101" pitchFamily="49" charset="-122"/>
              <a:cs typeface="Arial" panose="020B0604020202020204" pitchFamily="34" charset="0"/>
            </a:endParaRPr>
          </a:p>
        </p:txBody>
      </p:sp>
    </p:spTree>
    <p:extLst>
      <p:ext uri="{BB962C8B-B14F-4D97-AF65-F5344CB8AC3E}">
        <p14:creationId xmlns:p14="http://schemas.microsoft.com/office/powerpoint/2010/main" val="2315079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BE50B42-FF8D-E7AC-582E-A83B2CB87CDA}"/>
              </a:ext>
            </a:extLst>
          </p:cNvPr>
          <p:cNvSpPr>
            <a:spLocks noGrp="1"/>
          </p:cNvSpPr>
          <p:nvPr>
            <p:ph type="ftr" sz="quarter" idx="11"/>
          </p:nvPr>
        </p:nvSpPr>
        <p:spPr/>
        <p:txBody>
          <a:bodyPr/>
          <a:lstStyle/>
          <a:p>
            <a:r>
              <a:rPr lang="fr-FR" dirty="0"/>
              <a:t>Bulletin municipal / septembre 2025</a:t>
            </a:r>
          </a:p>
        </p:txBody>
      </p:sp>
      <p:sp>
        <p:nvSpPr>
          <p:cNvPr id="3" name="Espace réservé du numéro de diapositive 2">
            <a:extLst>
              <a:ext uri="{FF2B5EF4-FFF2-40B4-BE49-F238E27FC236}">
                <a16:creationId xmlns:a16="http://schemas.microsoft.com/office/drawing/2014/main" id="{EEC72F8A-605E-D024-EDB2-D22F166A3E89}"/>
              </a:ext>
            </a:extLst>
          </p:cNvPr>
          <p:cNvSpPr>
            <a:spLocks noGrp="1"/>
          </p:cNvSpPr>
          <p:nvPr>
            <p:ph type="sldNum" sz="quarter" idx="12"/>
          </p:nvPr>
        </p:nvSpPr>
        <p:spPr/>
        <p:txBody>
          <a:bodyPr/>
          <a:lstStyle/>
          <a:p>
            <a:fld id="{BE9B5FA4-89F7-4BC1-B6B1-D5529FDE714B}" type="slidenum">
              <a:rPr lang="fr-FR" smtClean="0"/>
              <a:t>4</a:t>
            </a:fld>
            <a:endParaRPr lang="fr-FR" dirty="0"/>
          </a:p>
        </p:txBody>
      </p:sp>
      <p:sp>
        <p:nvSpPr>
          <p:cNvPr id="16" name="Rectangle 6">
            <a:extLst>
              <a:ext uri="{FF2B5EF4-FFF2-40B4-BE49-F238E27FC236}">
                <a16:creationId xmlns:a16="http://schemas.microsoft.com/office/drawing/2014/main" id="{2B064BBD-D6A8-4BCE-62DB-A93F50396E09}"/>
              </a:ext>
            </a:extLst>
          </p:cNvPr>
          <p:cNvSpPr>
            <a:spLocks noChangeArrowheads="1"/>
          </p:cNvSpPr>
          <p:nvPr/>
        </p:nvSpPr>
        <p:spPr bwMode="auto">
          <a:xfrm>
            <a:off x="626896" y="4385469"/>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0" name="Rectangle : coins arrondis 19">
            <a:extLst>
              <a:ext uri="{FF2B5EF4-FFF2-40B4-BE49-F238E27FC236}">
                <a16:creationId xmlns:a16="http://schemas.microsoft.com/office/drawing/2014/main" id="{FB7164AC-5A22-B640-989C-8E5791560C8D}"/>
              </a:ext>
            </a:extLst>
          </p:cNvPr>
          <p:cNvSpPr/>
          <p:nvPr/>
        </p:nvSpPr>
        <p:spPr>
          <a:xfrm>
            <a:off x="531531" y="6156169"/>
            <a:ext cx="5699573"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F6756B3A-7D1F-4855-2B15-E02FF556B0A6}"/>
              </a:ext>
            </a:extLst>
          </p:cNvPr>
          <p:cNvSpPr txBox="1"/>
          <p:nvPr/>
        </p:nvSpPr>
        <p:spPr>
          <a:xfrm>
            <a:off x="445980" y="7009635"/>
            <a:ext cx="4262498" cy="1938992"/>
          </a:xfrm>
          <a:prstGeom prst="rect">
            <a:avLst/>
          </a:prstGeom>
          <a:noFill/>
        </p:spPr>
        <p:txBody>
          <a:bodyPr wrap="square">
            <a:spAutoFit/>
          </a:bodyPr>
          <a:lstStyle/>
          <a:p>
            <a:pPr algn="just">
              <a:buNone/>
            </a:pPr>
            <a:r>
              <a:rPr lang="fr-FR" sz="1000" dirty="0">
                <a:solidFill>
                  <a:srgbClr val="262628"/>
                </a:solidFill>
                <a:effectLst/>
                <a:ea typeface="Calibri" panose="020F0502020204030204" pitchFamily="34" charset="0"/>
              </a:rPr>
              <a:t>L'association "Atelier jus de pommes" de Lapoutroie vous propose de venir vous-même presser vos pommes et participer ensuite à l'embouteillage du jus de pommes au prix de 0.80€ le litre.  </a:t>
            </a:r>
          </a:p>
          <a:p>
            <a:pPr algn="just">
              <a:buNone/>
            </a:pPr>
            <a:endParaRPr lang="fr-FR" sz="1000" dirty="0">
              <a:effectLst/>
              <a:ea typeface="Calibri" panose="020F0502020204030204" pitchFamily="34" charset="0"/>
            </a:endParaRPr>
          </a:p>
          <a:p>
            <a:pPr algn="just">
              <a:buNone/>
            </a:pPr>
            <a:r>
              <a:rPr lang="fr-FR" sz="1000" dirty="0">
                <a:solidFill>
                  <a:srgbClr val="262628"/>
                </a:solidFill>
                <a:effectLst/>
                <a:ea typeface="Calibri" panose="020F0502020204030204" pitchFamily="34" charset="0"/>
              </a:rPr>
              <a:t>Il faut une quantité minimum de 80/100 kg de pommes et prévoir ses bouteilles de 1 litre à capsuler propre ou Bag in Box en vente sur place.</a:t>
            </a:r>
            <a:endParaRPr lang="fr-FR" sz="1000" dirty="0">
              <a:effectLst/>
              <a:ea typeface="Calibri" panose="020F0502020204030204" pitchFamily="34" charset="0"/>
            </a:endParaRPr>
          </a:p>
          <a:p>
            <a:pPr algn="just">
              <a:buNone/>
            </a:pPr>
            <a:r>
              <a:rPr lang="fr-FR" sz="1000" dirty="0">
                <a:solidFill>
                  <a:srgbClr val="262628"/>
                </a:solidFill>
                <a:effectLst/>
                <a:ea typeface="Calibri" panose="020F0502020204030204" pitchFamily="34" charset="0"/>
              </a:rPr>
              <a:t>Si besoin nous avons des bouteilles en vente aussi.</a:t>
            </a:r>
          </a:p>
          <a:p>
            <a:pPr algn="just">
              <a:buNone/>
            </a:pPr>
            <a:endParaRPr lang="fr-FR" sz="1000" dirty="0">
              <a:effectLst/>
              <a:ea typeface="Calibri" panose="020F0502020204030204" pitchFamily="34" charset="0"/>
            </a:endParaRPr>
          </a:p>
          <a:p>
            <a:pPr algn="just">
              <a:buNone/>
            </a:pPr>
            <a:r>
              <a:rPr lang="fr-FR" sz="1000" b="1" dirty="0">
                <a:solidFill>
                  <a:srgbClr val="262628"/>
                </a:solidFill>
                <a:effectLst/>
                <a:ea typeface="Calibri" panose="020F0502020204030204" pitchFamily="34" charset="0"/>
              </a:rPr>
              <a:t>Pour la saison 2025, l’atelier ouvrira ses portes </a:t>
            </a:r>
            <a:r>
              <a:rPr lang="fr-FR" sz="1000" b="1" u="sng" dirty="0">
                <a:solidFill>
                  <a:srgbClr val="262628"/>
                </a:solidFill>
                <a:effectLst/>
                <a:ea typeface="Calibri" panose="020F0502020204030204" pitchFamily="34" charset="0"/>
              </a:rPr>
              <a:t>à partir du lundi 8 septembre</a:t>
            </a:r>
            <a:r>
              <a:rPr lang="fr-FR" sz="1000" b="1" dirty="0">
                <a:solidFill>
                  <a:srgbClr val="262628"/>
                </a:solidFill>
                <a:effectLst/>
                <a:ea typeface="Calibri" panose="020F0502020204030204" pitchFamily="34" charset="0"/>
              </a:rPr>
              <a:t> jusqu’à fin octobre</a:t>
            </a:r>
            <a:r>
              <a:rPr lang="fr-FR" sz="1000" dirty="0">
                <a:solidFill>
                  <a:srgbClr val="262628"/>
                </a:solidFill>
                <a:effectLst/>
                <a:ea typeface="Calibri" panose="020F0502020204030204" pitchFamily="34" charset="0"/>
              </a:rPr>
              <a:t>. </a:t>
            </a:r>
          </a:p>
          <a:p>
            <a:pPr algn="just">
              <a:buNone/>
            </a:pPr>
            <a:r>
              <a:rPr lang="fr-FR" sz="1000" i="1" dirty="0">
                <a:solidFill>
                  <a:srgbClr val="262628"/>
                </a:solidFill>
                <a:effectLst/>
                <a:ea typeface="Calibri" panose="020F0502020204030204" pitchFamily="34" charset="0"/>
              </a:rPr>
              <a:t>Uniquement sur Rdv au </a:t>
            </a:r>
            <a:r>
              <a:rPr lang="fr-FR" sz="1000" i="1" u="sng" dirty="0">
                <a:solidFill>
                  <a:srgbClr val="943A93"/>
                </a:solidFill>
                <a:effectLst/>
                <a:ea typeface="Calibri" panose="020F0502020204030204" pitchFamily="34" charset="0"/>
              </a:rPr>
              <a:t>06.43.51.95.15</a:t>
            </a:r>
            <a:r>
              <a:rPr lang="fr-FR" sz="1000" i="1" dirty="0">
                <a:solidFill>
                  <a:srgbClr val="262628"/>
                </a:solidFill>
                <a:effectLst/>
                <a:ea typeface="Calibri" panose="020F0502020204030204" pitchFamily="34" charset="0"/>
              </a:rPr>
              <a:t> après </a:t>
            </a:r>
            <a:r>
              <a:rPr lang="fr-FR" sz="1000" i="1" u="sng" dirty="0">
                <a:solidFill>
                  <a:srgbClr val="262628"/>
                </a:solidFill>
                <a:effectLst/>
                <a:ea typeface="Calibri" panose="020F0502020204030204" pitchFamily="34" charset="0"/>
              </a:rPr>
              <a:t>17h30 ou par SMS</a:t>
            </a:r>
            <a:endParaRPr lang="fr-FR" sz="1000" dirty="0">
              <a:effectLst/>
              <a:ea typeface="Calibri" panose="020F0502020204030204" pitchFamily="34" charset="0"/>
            </a:endParaRPr>
          </a:p>
          <a:p>
            <a:pPr>
              <a:buNone/>
            </a:pPr>
            <a:r>
              <a:rPr lang="fr-FR" sz="1000" dirty="0">
                <a:solidFill>
                  <a:srgbClr val="262628"/>
                </a:solidFill>
                <a:effectLst/>
                <a:ea typeface="Calibri" panose="020F0502020204030204" pitchFamily="34" charset="0"/>
              </a:rPr>
              <a:t>L'atelier est situé au niveau de l'ancienne gare, rue du Général </a:t>
            </a:r>
            <a:r>
              <a:rPr lang="fr-FR" sz="1000" dirty="0" err="1">
                <a:solidFill>
                  <a:srgbClr val="262628"/>
                </a:solidFill>
                <a:effectLst/>
                <a:ea typeface="Calibri" panose="020F0502020204030204" pitchFamily="34" charset="0"/>
              </a:rPr>
              <a:t>Dufieux</a:t>
            </a:r>
            <a:r>
              <a:rPr lang="fr-FR" sz="1000" dirty="0">
                <a:solidFill>
                  <a:srgbClr val="262628"/>
                </a:solidFill>
                <a:effectLst/>
                <a:latin typeface="Arial" panose="020B0604020202020204" pitchFamily="34" charset="0"/>
                <a:ea typeface="Calibri" panose="020F0502020204030204" pitchFamily="34" charset="0"/>
              </a:rPr>
              <a:t>.</a:t>
            </a:r>
            <a:endParaRPr lang="fr-FR" sz="1000" dirty="0">
              <a:effectLst/>
              <a:latin typeface="Calibri" panose="020F0502020204030204" pitchFamily="34" charset="0"/>
              <a:ea typeface="Calibri" panose="020F0502020204030204" pitchFamily="34" charset="0"/>
            </a:endParaRPr>
          </a:p>
        </p:txBody>
      </p:sp>
      <p:sp>
        <p:nvSpPr>
          <p:cNvPr id="23" name="ZoneTexte 22">
            <a:extLst>
              <a:ext uri="{FF2B5EF4-FFF2-40B4-BE49-F238E27FC236}">
                <a16:creationId xmlns:a16="http://schemas.microsoft.com/office/drawing/2014/main" id="{8D71F8E0-D5E4-9B7C-23F0-5CFA224B6FE0}"/>
              </a:ext>
            </a:extLst>
          </p:cNvPr>
          <p:cNvSpPr txBox="1"/>
          <p:nvPr/>
        </p:nvSpPr>
        <p:spPr>
          <a:xfrm>
            <a:off x="463453" y="6645419"/>
            <a:ext cx="3567843" cy="307777"/>
          </a:xfrm>
          <a:prstGeom prst="rect">
            <a:avLst/>
          </a:prstGeom>
          <a:noFill/>
        </p:spPr>
        <p:txBody>
          <a:bodyPr wrap="square" rtlCol="0">
            <a:spAutoFit/>
          </a:bodyPr>
          <a:lstStyle/>
          <a:p>
            <a:r>
              <a:rPr lang="fr-FR" sz="1400" b="1" dirty="0"/>
              <a:t>L’atelier de jus de pommes est ouvert</a:t>
            </a:r>
          </a:p>
        </p:txBody>
      </p:sp>
      <p:pic>
        <p:nvPicPr>
          <p:cNvPr id="24" name="Image 23">
            <a:extLst>
              <a:ext uri="{FF2B5EF4-FFF2-40B4-BE49-F238E27FC236}">
                <a16:creationId xmlns:a16="http://schemas.microsoft.com/office/drawing/2014/main" id="{FAFCA609-AF25-5F23-5F50-D7FFE908E18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4829004" y="7009635"/>
            <a:ext cx="1402100" cy="1869468"/>
          </a:xfrm>
          <a:prstGeom prst="rect">
            <a:avLst/>
          </a:prstGeom>
        </p:spPr>
      </p:pic>
      <p:sp>
        <p:nvSpPr>
          <p:cNvPr id="27" name="ZoneTexte 26">
            <a:extLst>
              <a:ext uri="{FF2B5EF4-FFF2-40B4-BE49-F238E27FC236}">
                <a16:creationId xmlns:a16="http://schemas.microsoft.com/office/drawing/2014/main" id="{684D26A7-1819-57A5-2872-47A8888CD8F4}"/>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municipale</a:t>
            </a:r>
          </a:p>
        </p:txBody>
      </p:sp>
      <p:pic>
        <p:nvPicPr>
          <p:cNvPr id="9" name="Image 8">
            <a:extLst>
              <a:ext uri="{FF2B5EF4-FFF2-40B4-BE49-F238E27FC236}">
                <a16:creationId xmlns:a16="http://schemas.microsoft.com/office/drawing/2014/main" id="{BEC48AB3-2E23-90F3-512D-AE92151B9A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4641" y="673420"/>
            <a:ext cx="1611872" cy="1712244"/>
          </a:xfrm>
          <a:prstGeom prst="rect">
            <a:avLst/>
          </a:prstGeom>
          <a:noFill/>
          <a:ln>
            <a:noFill/>
          </a:ln>
        </p:spPr>
      </p:pic>
      <p:sp>
        <p:nvSpPr>
          <p:cNvPr id="11" name="ZoneTexte 10">
            <a:extLst>
              <a:ext uri="{FF2B5EF4-FFF2-40B4-BE49-F238E27FC236}">
                <a16:creationId xmlns:a16="http://schemas.microsoft.com/office/drawing/2014/main" id="{1437EF88-3C96-6522-35C4-293C89BF206F}"/>
              </a:ext>
            </a:extLst>
          </p:cNvPr>
          <p:cNvSpPr txBox="1"/>
          <p:nvPr/>
        </p:nvSpPr>
        <p:spPr>
          <a:xfrm>
            <a:off x="531531" y="905865"/>
            <a:ext cx="3851695" cy="307777"/>
          </a:xfrm>
          <a:prstGeom prst="rect">
            <a:avLst/>
          </a:prstGeom>
          <a:noFill/>
        </p:spPr>
        <p:txBody>
          <a:bodyPr wrap="square">
            <a:spAutoFit/>
          </a:bodyPr>
          <a:lstStyle/>
          <a:p>
            <a:pPr>
              <a:buNone/>
            </a:pPr>
            <a:r>
              <a:rPr lang="fr-FR" sz="1400" b="1" dirty="0">
                <a:effectLst/>
                <a:latin typeface="Calibri" panose="020F0502020204030204" pitchFamily="34" charset="0"/>
                <a:ea typeface="Aptos" panose="020B0004020202020204" pitchFamily="34" charset="0"/>
              </a:rPr>
              <a:t>Service civique à l’école de Lapoutroie</a:t>
            </a:r>
            <a:endParaRPr lang="fr-FR" sz="1400" dirty="0">
              <a:effectLst/>
              <a:latin typeface="Calibri" panose="020F0502020204030204" pitchFamily="34" charset="0"/>
              <a:ea typeface="Aptos" panose="020B0004020202020204" pitchFamily="34" charset="0"/>
            </a:endParaRPr>
          </a:p>
        </p:txBody>
      </p:sp>
      <p:sp>
        <p:nvSpPr>
          <p:cNvPr id="12" name="ZoneTexte 11">
            <a:extLst>
              <a:ext uri="{FF2B5EF4-FFF2-40B4-BE49-F238E27FC236}">
                <a16:creationId xmlns:a16="http://schemas.microsoft.com/office/drawing/2014/main" id="{146F6245-4DC9-A579-14B9-9A96955A0227}"/>
              </a:ext>
            </a:extLst>
          </p:cNvPr>
          <p:cNvSpPr txBox="1"/>
          <p:nvPr/>
        </p:nvSpPr>
        <p:spPr>
          <a:xfrm>
            <a:off x="556312" y="2503176"/>
            <a:ext cx="5650010" cy="3170099"/>
          </a:xfrm>
          <a:prstGeom prst="rect">
            <a:avLst/>
          </a:prstGeom>
          <a:ln w="6350"/>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sz="1000" u="sng" dirty="0"/>
              <a:t>Votre mission de service civique</a:t>
            </a:r>
          </a:p>
          <a:p>
            <a:endParaRPr lang="fr-FR" sz="1000" dirty="0"/>
          </a:p>
          <a:p>
            <a:r>
              <a:rPr lang="fr-FR" sz="1000" dirty="0"/>
              <a:t>Objectifs : En s’engageant auprès des équipes des écoles, le volontaire participe à des actions et projets au service des élèves dans les domaines de l’art, la culture et le sport et de la citoyenneté.</a:t>
            </a:r>
          </a:p>
          <a:p>
            <a:endParaRPr lang="fr-FR" sz="1000" dirty="0"/>
          </a:p>
          <a:p>
            <a:r>
              <a:rPr lang="fr-FR" sz="1000" dirty="0"/>
              <a:t>Actions :</a:t>
            </a:r>
          </a:p>
          <a:p>
            <a:endParaRPr lang="fr-FR" sz="1000" dirty="0"/>
          </a:p>
          <a:p>
            <a:pPr marL="171450" indent="-171450">
              <a:buFontTx/>
              <a:buChar char="-"/>
            </a:pPr>
            <a:r>
              <a:rPr lang="fr-FR" sz="1000" dirty="0"/>
              <a:t>Contribuer à l’organisation et à la préparation du matériel de classe. Aider à l’animation d’activités favorisant l’inclusion.</a:t>
            </a:r>
          </a:p>
          <a:p>
            <a:pPr marL="171450" indent="-171450">
              <a:buFontTx/>
              <a:buChar char="-"/>
            </a:pPr>
            <a:endParaRPr lang="fr-FR" sz="1000" dirty="0"/>
          </a:p>
          <a:p>
            <a:pPr marL="171450" indent="-171450">
              <a:buFontTx/>
              <a:buChar char="-"/>
            </a:pPr>
            <a:r>
              <a:rPr lang="fr-FR" sz="1000" dirty="0"/>
              <a:t>Animer des activités pour favoriser la participation des élèves aux journées à thème : lutte contre le racisme, harcèlement, engagement.</a:t>
            </a:r>
          </a:p>
          <a:p>
            <a:pPr marL="171450" indent="-171450">
              <a:buFontTx/>
              <a:buChar char="-"/>
            </a:pPr>
            <a:endParaRPr lang="fr-FR" sz="1000" dirty="0"/>
          </a:p>
          <a:p>
            <a:pPr marL="171450" indent="-171450">
              <a:buFontTx/>
              <a:buChar char="-"/>
            </a:pPr>
            <a:r>
              <a:rPr lang="fr-FR" sz="1000" dirty="0"/>
              <a:t>Aider à la coordination entre les élèves, les enseignants et les intervenants lors des projets.</a:t>
            </a:r>
          </a:p>
          <a:p>
            <a:pPr marL="171450" indent="-171450">
              <a:buFontTx/>
              <a:buChar char="-"/>
            </a:pPr>
            <a:endParaRPr lang="fr-FR" sz="1000" dirty="0"/>
          </a:p>
          <a:p>
            <a:pPr marL="171450" indent="-171450">
              <a:buFontTx/>
              <a:buChar char="-"/>
            </a:pPr>
            <a:r>
              <a:rPr lang="fr-FR" sz="1000" dirty="0"/>
              <a:t>Soutenir l’organisation de temps forts : spectacle, concert, exposition…</a:t>
            </a:r>
          </a:p>
          <a:p>
            <a:pPr marL="171450" indent="-171450">
              <a:buFontTx/>
              <a:buChar char="-"/>
            </a:pPr>
            <a:endParaRPr lang="fr-FR" sz="1000" dirty="0"/>
          </a:p>
          <a:p>
            <a:r>
              <a:rPr lang="fr-FR" sz="1000" dirty="0"/>
              <a:t>Durée : 9 mois. </a:t>
            </a:r>
            <a:r>
              <a:rPr lang="fr-FR" sz="1000" b="1" dirty="0"/>
              <a:t>La mission est disponible de suite</a:t>
            </a:r>
            <a:r>
              <a:rPr lang="fr-FR" sz="1000" dirty="0"/>
              <a:t>.</a:t>
            </a:r>
          </a:p>
          <a:p>
            <a:r>
              <a:rPr lang="fr-FR" sz="1000" dirty="0"/>
              <a:t>Organisme : Rectorat de l’académie de Strasbourg</a:t>
            </a:r>
          </a:p>
          <a:p>
            <a:endParaRPr lang="fr-FR" sz="1000" dirty="0"/>
          </a:p>
        </p:txBody>
      </p:sp>
      <p:sp>
        <p:nvSpPr>
          <p:cNvPr id="14" name="ZoneTexte 13">
            <a:extLst>
              <a:ext uri="{FF2B5EF4-FFF2-40B4-BE49-F238E27FC236}">
                <a16:creationId xmlns:a16="http://schemas.microsoft.com/office/drawing/2014/main" id="{93E3C941-8A6B-6206-AA29-A3140D3D64A7}"/>
              </a:ext>
            </a:extLst>
          </p:cNvPr>
          <p:cNvSpPr txBox="1"/>
          <p:nvPr/>
        </p:nvSpPr>
        <p:spPr>
          <a:xfrm>
            <a:off x="534742" y="1515936"/>
            <a:ext cx="4308721" cy="707886"/>
          </a:xfrm>
          <a:prstGeom prst="rect">
            <a:avLst/>
          </a:prstGeom>
          <a:noFill/>
        </p:spPr>
        <p:txBody>
          <a:bodyPr wrap="square" rtlCol="0">
            <a:spAutoFit/>
          </a:bodyPr>
          <a:lstStyle/>
          <a:p>
            <a:r>
              <a:rPr lang="fr-FR" sz="1000" dirty="0"/>
              <a:t>En quelques mots…</a:t>
            </a:r>
          </a:p>
          <a:p>
            <a:endParaRPr lang="fr-FR" sz="1000" dirty="0"/>
          </a:p>
          <a:p>
            <a:r>
              <a:rPr lang="fr-FR" sz="1000" b="1" dirty="0"/>
              <a:t>Le volontaire assiste les enseignants, pendant la classe, dans l’école primaire de Lapoutroie.</a:t>
            </a:r>
          </a:p>
        </p:txBody>
      </p:sp>
    </p:spTree>
    <p:extLst>
      <p:ext uri="{BB962C8B-B14F-4D97-AF65-F5344CB8AC3E}">
        <p14:creationId xmlns:p14="http://schemas.microsoft.com/office/powerpoint/2010/main" val="898946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E8F765E-2E19-80CE-686B-F1B6260293BA}"/>
              </a:ext>
            </a:extLst>
          </p:cNvPr>
          <p:cNvSpPr>
            <a:spLocks noGrp="1"/>
          </p:cNvSpPr>
          <p:nvPr>
            <p:ph type="sldNum" sz="quarter" idx="12"/>
          </p:nvPr>
        </p:nvSpPr>
        <p:spPr/>
        <p:txBody>
          <a:bodyPr/>
          <a:lstStyle/>
          <a:p>
            <a:fld id="{BE9B5FA4-89F7-4BC1-B6B1-D5529FDE714B}" type="slidenum">
              <a:rPr lang="fr-FR" smtClean="0"/>
              <a:t>5</a:t>
            </a:fld>
            <a:endParaRPr lang="fr-FR" dirty="0"/>
          </a:p>
        </p:txBody>
      </p:sp>
      <p:sp>
        <p:nvSpPr>
          <p:cNvPr id="3" name="Espace réservé du pied de page 2">
            <a:extLst>
              <a:ext uri="{FF2B5EF4-FFF2-40B4-BE49-F238E27FC236}">
                <a16:creationId xmlns:a16="http://schemas.microsoft.com/office/drawing/2014/main" id="{E086849B-A6BD-A3A8-1ECC-E88DEA34733D}"/>
              </a:ext>
            </a:extLst>
          </p:cNvPr>
          <p:cNvSpPr>
            <a:spLocks noGrp="1"/>
          </p:cNvSpPr>
          <p:nvPr>
            <p:ph type="ftr" sz="quarter" idx="11"/>
          </p:nvPr>
        </p:nvSpPr>
        <p:spPr/>
        <p:txBody>
          <a:bodyPr/>
          <a:lstStyle/>
          <a:p>
            <a:r>
              <a:rPr lang="fr-FR" sz="800"/>
              <a:t>Bulletin municipal / septembre 2025</a:t>
            </a:r>
            <a:endParaRPr lang="fr-FR" sz="800" dirty="0"/>
          </a:p>
        </p:txBody>
      </p:sp>
      <p:pic>
        <p:nvPicPr>
          <p:cNvPr id="7170" name="Picture 2" descr="Peut être une image de 1 personne">
            <a:extLst>
              <a:ext uri="{FF2B5EF4-FFF2-40B4-BE49-F238E27FC236}">
                <a16:creationId xmlns:a16="http://schemas.microsoft.com/office/drawing/2014/main" id="{72D7F01B-8690-25CF-8E5B-FFE81779DE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309"/>
          <a:stretch>
            <a:fillRect/>
          </a:stretch>
        </p:blipFill>
        <p:spPr bwMode="auto">
          <a:xfrm>
            <a:off x="680224" y="938505"/>
            <a:ext cx="3387431" cy="157561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731A7F8-2FBC-E625-AFAE-DD5ABA8CE1A2}"/>
              </a:ext>
            </a:extLst>
          </p:cNvPr>
          <p:cNvSpPr txBox="1"/>
          <p:nvPr/>
        </p:nvSpPr>
        <p:spPr>
          <a:xfrm>
            <a:off x="584820" y="514545"/>
            <a:ext cx="4906537" cy="307777"/>
          </a:xfrm>
          <a:prstGeom prst="rect">
            <a:avLst/>
          </a:prstGeom>
          <a:noFill/>
        </p:spPr>
        <p:txBody>
          <a:bodyPr wrap="square" rtlCol="0">
            <a:spAutoFit/>
          </a:bodyPr>
          <a:lstStyle/>
          <a:p>
            <a:r>
              <a:rPr lang="fr-FR" sz="1400" b="1" dirty="0"/>
              <a:t>Réfection de la toiture de l’école de musique</a:t>
            </a:r>
          </a:p>
        </p:txBody>
      </p:sp>
      <p:sp>
        <p:nvSpPr>
          <p:cNvPr id="12" name="ZoneTexte 11">
            <a:extLst>
              <a:ext uri="{FF2B5EF4-FFF2-40B4-BE49-F238E27FC236}">
                <a16:creationId xmlns:a16="http://schemas.microsoft.com/office/drawing/2014/main" id="{97952CE7-E919-C686-62D4-66D9F4498647}"/>
              </a:ext>
            </a:extLst>
          </p:cNvPr>
          <p:cNvSpPr txBox="1"/>
          <p:nvPr/>
        </p:nvSpPr>
        <p:spPr>
          <a:xfrm>
            <a:off x="4238252" y="1359472"/>
            <a:ext cx="1806498" cy="553998"/>
          </a:xfrm>
          <a:prstGeom prst="rect">
            <a:avLst/>
          </a:prstGeom>
          <a:noFill/>
        </p:spPr>
        <p:txBody>
          <a:bodyPr wrap="square" rtlCol="0">
            <a:spAutoFit/>
          </a:bodyPr>
          <a:lstStyle/>
          <a:p>
            <a:r>
              <a:rPr lang="fr-FR" sz="1000" dirty="0"/>
              <a:t>L’entreprise Fernandez couverture a réalisé les travaux pour un montant de 46634 €</a:t>
            </a:r>
          </a:p>
        </p:txBody>
      </p:sp>
      <p:grpSp>
        <p:nvGrpSpPr>
          <p:cNvPr id="22" name="Groupe 21">
            <a:extLst>
              <a:ext uri="{FF2B5EF4-FFF2-40B4-BE49-F238E27FC236}">
                <a16:creationId xmlns:a16="http://schemas.microsoft.com/office/drawing/2014/main" id="{CA64338D-E5DE-76DF-D627-96B6DC2F56FC}"/>
              </a:ext>
            </a:extLst>
          </p:cNvPr>
          <p:cNvGrpSpPr/>
          <p:nvPr/>
        </p:nvGrpSpPr>
        <p:grpSpPr>
          <a:xfrm>
            <a:off x="459963" y="4943527"/>
            <a:ext cx="5653026" cy="4215314"/>
            <a:chOff x="391724" y="4091679"/>
            <a:chExt cx="5653026" cy="4215314"/>
          </a:xfrm>
        </p:grpSpPr>
        <p:sp>
          <p:nvSpPr>
            <p:cNvPr id="4" name="ZoneTexte 3">
              <a:extLst>
                <a:ext uri="{FF2B5EF4-FFF2-40B4-BE49-F238E27FC236}">
                  <a16:creationId xmlns:a16="http://schemas.microsoft.com/office/drawing/2014/main" id="{205141A0-AC4E-58DC-BA20-EF69639D7D8A}"/>
                </a:ext>
              </a:extLst>
            </p:cNvPr>
            <p:cNvSpPr txBox="1"/>
            <p:nvPr/>
          </p:nvSpPr>
          <p:spPr>
            <a:xfrm>
              <a:off x="516581" y="4091679"/>
              <a:ext cx="5329989" cy="307777"/>
            </a:xfrm>
            <a:prstGeom prst="rect">
              <a:avLst/>
            </a:prstGeom>
            <a:noFill/>
          </p:spPr>
          <p:txBody>
            <a:bodyPr wrap="square" rtlCol="0">
              <a:spAutoFit/>
            </a:bodyPr>
            <a:lstStyle/>
            <a:p>
              <a:r>
                <a:rPr lang="fr-FR" sz="1400" b="1" dirty="0"/>
                <a:t>Début des travaux pour le terrain multisports</a:t>
              </a:r>
            </a:p>
          </p:txBody>
        </p:sp>
        <p:sp>
          <p:nvSpPr>
            <p:cNvPr id="7" name="ZoneTexte 6">
              <a:extLst>
                <a:ext uri="{FF2B5EF4-FFF2-40B4-BE49-F238E27FC236}">
                  <a16:creationId xmlns:a16="http://schemas.microsoft.com/office/drawing/2014/main" id="{0BEABCA8-1AFB-7E58-9D33-C6F5C77D519D}"/>
                </a:ext>
              </a:extLst>
            </p:cNvPr>
            <p:cNvSpPr txBox="1"/>
            <p:nvPr/>
          </p:nvSpPr>
          <p:spPr>
            <a:xfrm>
              <a:off x="530228" y="4441972"/>
              <a:ext cx="3230741" cy="2760115"/>
            </a:xfrm>
            <a:prstGeom prst="rect">
              <a:avLst/>
            </a:prstGeom>
            <a:noFill/>
          </p:spPr>
          <p:txBody>
            <a:bodyPr wrap="square">
              <a:spAutoFit/>
            </a:bodyPr>
            <a:lstStyle/>
            <a:p>
              <a:pPr algn="just">
                <a:lnSpc>
                  <a:spcPct val="107000"/>
                </a:lnSpc>
                <a:spcAft>
                  <a:spcPts val="800"/>
                </a:spcAft>
                <a:buNone/>
              </a:pPr>
              <a:r>
                <a:rPr lang="fr-FR" sz="1000" dirty="0">
                  <a:effectLst/>
                  <a:latin typeface="Calibri" panose="020F0502020204030204" pitchFamily="34" charset="0"/>
                  <a:ea typeface="Calibri" panose="020F0502020204030204" pitchFamily="34" charset="0"/>
                  <a:cs typeface="Times New Roman" panose="02020603050405020304" pitchFamily="18" charset="0"/>
                </a:rPr>
                <a:t>Le terrain multisport, qui sera situé à proximité de l’école et du périscolaire, va bientôt sortir de terre.</a:t>
              </a:r>
            </a:p>
            <a:p>
              <a:pPr algn="just">
                <a:lnSpc>
                  <a:spcPct val="107000"/>
                </a:lnSpc>
                <a:spcAft>
                  <a:spcPts val="800"/>
                </a:spcAft>
                <a:buNone/>
              </a:pPr>
              <a:r>
                <a:rPr lang="fr-FR" sz="1000" dirty="0">
                  <a:effectLst/>
                  <a:latin typeface="Calibri" panose="020F0502020204030204" pitchFamily="34" charset="0"/>
                  <a:ea typeface="Calibri" panose="020F0502020204030204" pitchFamily="34" charset="0"/>
                  <a:cs typeface="Times New Roman" panose="02020603050405020304" pitchFamily="18" charset="0"/>
                </a:rPr>
                <a:t>Au courant du mois de septembre, l’entreprise Husson va réaliser les travaux de fondation.</a:t>
              </a:r>
              <a:r>
                <a:rPr lang="fr-FR" sz="1000" dirty="0">
                  <a:latin typeface="Calibri" panose="020F0502020204030204" pitchFamily="34" charset="0"/>
                  <a:ea typeface="Calibri" panose="020F0502020204030204" pitchFamily="34" charset="0"/>
                  <a:cs typeface="Times New Roman" panose="02020603050405020304" pitchFamily="18" charset="0"/>
                </a:rPr>
                <a:t> </a:t>
              </a:r>
              <a:r>
                <a:rPr lang="fr-FR" sz="1000" dirty="0">
                  <a:effectLst/>
                  <a:latin typeface="Calibri" panose="020F0502020204030204" pitchFamily="34" charset="0"/>
                  <a:ea typeface="Calibri" panose="020F0502020204030204" pitchFamily="34" charset="0"/>
                  <a:cs typeface="Times New Roman" panose="02020603050405020304" pitchFamily="18" charset="0"/>
                </a:rPr>
                <a:t>L’entreprise </a:t>
              </a:r>
              <a:r>
                <a:rPr lang="fr-FR" sz="1000" dirty="0" err="1">
                  <a:effectLst/>
                  <a:latin typeface="Calibri" panose="020F0502020204030204" pitchFamily="34" charset="0"/>
                  <a:ea typeface="Calibri" panose="020F0502020204030204" pitchFamily="34" charset="0"/>
                  <a:cs typeface="Times New Roman" panose="02020603050405020304" pitchFamily="18" charset="0"/>
                </a:rPr>
                <a:t>Giamberini</a:t>
              </a:r>
              <a:r>
                <a:rPr lang="fr-FR" sz="1000" dirty="0">
                  <a:effectLst/>
                  <a:latin typeface="Calibri" panose="020F0502020204030204" pitchFamily="34" charset="0"/>
                  <a:ea typeface="Calibri" panose="020F0502020204030204" pitchFamily="34" charset="0"/>
                  <a:cs typeface="Times New Roman" panose="02020603050405020304" pitchFamily="18" charset="0"/>
                </a:rPr>
                <a:t> réalisera ensuite les travaux de terrassement et de mise en place de la rampe d’accès pour les personnes à mobilité réduite. Enfin, l’entreprise Husson installera le terrain multisports durant la seconde quinzaine du mois d’octobre.</a:t>
              </a:r>
            </a:p>
            <a:p>
              <a:pPr algn="just">
                <a:lnSpc>
                  <a:spcPct val="107000"/>
                </a:lnSpc>
                <a:spcAft>
                  <a:spcPts val="800"/>
                </a:spcAft>
                <a:buNone/>
              </a:pPr>
              <a:r>
                <a:rPr lang="fr-FR" sz="1000" dirty="0">
                  <a:effectLst/>
                  <a:latin typeface="Calibri" panose="020F0502020204030204" pitchFamily="34" charset="0"/>
                  <a:ea typeface="Calibri" panose="020F0502020204030204" pitchFamily="34" charset="0"/>
                  <a:cs typeface="Times New Roman" panose="02020603050405020304" pitchFamily="18" charset="0"/>
                </a:rPr>
                <a:t>Pendant le temps scolaire et périscolaire, les enfants encadrés par les enseignants et animateurs seront prioritaires sur cet équipement. En dehors de ces moments, tous les habitants sont invités à utiliser ce terrain pour s’exercer au foot, au basket ou encore au volley.</a:t>
              </a:r>
            </a:p>
          </p:txBody>
        </p:sp>
        <p:pic>
          <p:nvPicPr>
            <p:cNvPr id="8" name="Image 7">
              <a:extLst>
                <a:ext uri="{FF2B5EF4-FFF2-40B4-BE49-F238E27FC236}">
                  <a16:creationId xmlns:a16="http://schemas.microsoft.com/office/drawing/2014/main" id="{8EBC4D08-5635-4381-9ABB-19BEC81A836A}"/>
                </a:ext>
              </a:extLst>
            </p:cNvPr>
            <p:cNvPicPr>
              <a:picLocks noChangeAspect="1"/>
            </p:cNvPicPr>
            <p:nvPr/>
          </p:nvPicPr>
          <p:blipFill rotWithShape="1">
            <a:blip r:embed="rId3">
              <a:extLst>
                <a:ext uri="{28A0092B-C50C-407E-A947-70E740481C1C}">
                  <a14:useLocalDpi xmlns:a14="http://schemas.microsoft.com/office/drawing/2010/main" val="0"/>
                </a:ext>
              </a:extLst>
            </a:blip>
            <a:srcRect l="24299" t="33812" r="68246" b="50000"/>
            <a:stretch>
              <a:fillRect/>
            </a:stretch>
          </p:blipFill>
          <p:spPr>
            <a:xfrm>
              <a:off x="3815560" y="4777793"/>
              <a:ext cx="2229190" cy="1452150"/>
            </a:xfrm>
            <a:prstGeom prst="rect">
              <a:avLst/>
            </a:prstGeom>
          </p:spPr>
        </p:pic>
        <p:pic>
          <p:nvPicPr>
            <p:cNvPr id="17" name="Image 16">
              <a:extLst>
                <a:ext uri="{FF2B5EF4-FFF2-40B4-BE49-F238E27FC236}">
                  <a16:creationId xmlns:a16="http://schemas.microsoft.com/office/drawing/2014/main" id="{154DE995-0C18-A357-AE44-4E2447C38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724" y="7262103"/>
              <a:ext cx="1741485" cy="1044890"/>
            </a:xfrm>
            <a:prstGeom prst="rect">
              <a:avLst/>
            </a:prstGeom>
          </p:spPr>
        </p:pic>
        <p:pic>
          <p:nvPicPr>
            <p:cNvPr id="19" name="Image 18">
              <a:extLst>
                <a:ext uri="{FF2B5EF4-FFF2-40B4-BE49-F238E27FC236}">
                  <a16:creationId xmlns:a16="http://schemas.microsoft.com/office/drawing/2014/main" id="{B12C1669-9AC0-EDB8-D632-41FEF36E1B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893" y="7386431"/>
              <a:ext cx="1658203" cy="638477"/>
            </a:xfrm>
            <a:prstGeom prst="rect">
              <a:avLst/>
            </a:prstGeom>
          </p:spPr>
        </p:pic>
      </p:grpSp>
      <p:grpSp>
        <p:nvGrpSpPr>
          <p:cNvPr id="28" name="Groupe 27">
            <a:extLst>
              <a:ext uri="{FF2B5EF4-FFF2-40B4-BE49-F238E27FC236}">
                <a16:creationId xmlns:a16="http://schemas.microsoft.com/office/drawing/2014/main" id="{3A352242-4609-72AD-CDB1-063103A60934}"/>
              </a:ext>
            </a:extLst>
          </p:cNvPr>
          <p:cNvGrpSpPr/>
          <p:nvPr/>
        </p:nvGrpSpPr>
        <p:grpSpPr>
          <a:xfrm>
            <a:off x="584820" y="2760438"/>
            <a:ext cx="5688363" cy="1942748"/>
            <a:chOff x="584819" y="2948272"/>
            <a:chExt cx="5688363" cy="1942748"/>
          </a:xfrm>
        </p:grpSpPr>
        <p:sp>
          <p:nvSpPr>
            <p:cNvPr id="10" name="ZoneTexte 9">
              <a:extLst>
                <a:ext uri="{FF2B5EF4-FFF2-40B4-BE49-F238E27FC236}">
                  <a16:creationId xmlns:a16="http://schemas.microsoft.com/office/drawing/2014/main" id="{2B2F64D1-519D-3901-D7F6-764455CA6722}"/>
                </a:ext>
              </a:extLst>
            </p:cNvPr>
            <p:cNvSpPr txBox="1"/>
            <p:nvPr/>
          </p:nvSpPr>
          <p:spPr>
            <a:xfrm>
              <a:off x="584819" y="3275948"/>
              <a:ext cx="5688363" cy="400110"/>
            </a:xfrm>
            <a:prstGeom prst="rect">
              <a:avLst/>
            </a:prstGeom>
            <a:noFill/>
          </p:spPr>
          <p:txBody>
            <a:bodyPr wrap="square" rtlCol="0">
              <a:spAutoFit/>
            </a:bodyPr>
            <a:lstStyle/>
            <a:p>
              <a:r>
                <a:rPr lang="fr-FR" sz="1000" dirty="0"/>
                <a:t>Les travaux de voirie ont été arrêtés du fait de l’entreprise. </a:t>
              </a:r>
              <a:br>
                <a:rPr lang="fr-FR" sz="1000" dirty="0"/>
              </a:br>
              <a:r>
                <a:rPr lang="fr-FR" sz="1000" dirty="0"/>
                <a:t>Une nouvelle entreprise va être mandatée pour terminer les travaux.</a:t>
              </a:r>
            </a:p>
          </p:txBody>
        </p:sp>
        <p:sp>
          <p:nvSpPr>
            <p:cNvPr id="14" name="ZoneTexte 13">
              <a:extLst>
                <a:ext uri="{FF2B5EF4-FFF2-40B4-BE49-F238E27FC236}">
                  <a16:creationId xmlns:a16="http://schemas.microsoft.com/office/drawing/2014/main" id="{2C7EE755-8B55-E061-20DC-4DD8FB9DA014}"/>
                </a:ext>
              </a:extLst>
            </p:cNvPr>
            <p:cNvSpPr txBox="1"/>
            <p:nvPr/>
          </p:nvSpPr>
          <p:spPr>
            <a:xfrm>
              <a:off x="584819" y="2948272"/>
              <a:ext cx="4906537" cy="307777"/>
            </a:xfrm>
            <a:prstGeom prst="rect">
              <a:avLst/>
            </a:prstGeom>
            <a:noFill/>
          </p:spPr>
          <p:txBody>
            <a:bodyPr wrap="square" rtlCol="0">
              <a:spAutoFit/>
            </a:bodyPr>
            <a:lstStyle/>
            <a:p>
              <a:r>
                <a:rPr lang="fr-FR" sz="1400" b="1" dirty="0"/>
                <a:t>Interruption des travaux de voirie au </a:t>
              </a:r>
              <a:r>
                <a:rPr lang="fr-FR" sz="1400" b="1" dirty="0" err="1"/>
                <a:t>Tschépitre</a:t>
              </a:r>
              <a:endParaRPr lang="fr-FR" sz="1400" b="1" dirty="0"/>
            </a:p>
          </p:txBody>
        </p:sp>
        <p:pic>
          <p:nvPicPr>
            <p:cNvPr id="24" name="Image 23">
              <a:extLst>
                <a:ext uri="{FF2B5EF4-FFF2-40B4-BE49-F238E27FC236}">
                  <a16:creationId xmlns:a16="http://schemas.microsoft.com/office/drawing/2014/main" id="{A0195179-8A77-2B4F-153E-E326EE7EE6B0}"/>
                </a:ext>
              </a:extLst>
            </p:cNvPr>
            <p:cNvPicPr>
              <a:picLocks noChangeAspect="1"/>
            </p:cNvPicPr>
            <p:nvPr/>
          </p:nvPicPr>
          <p:blipFill>
            <a:blip r:embed="rId6">
              <a:extLst>
                <a:ext uri="{28A0092B-C50C-407E-A947-70E740481C1C}">
                  <a14:useLocalDpi xmlns:a14="http://schemas.microsoft.com/office/drawing/2010/main" val="0"/>
                </a:ext>
              </a:extLst>
            </a:blip>
            <a:srcRect t="14771" b="28074"/>
            <a:stretch>
              <a:fillRect/>
            </a:stretch>
          </p:blipFill>
          <p:spPr>
            <a:xfrm>
              <a:off x="653058" y="3707323"/>
              <a:ext cx="1553279" cy="1183697"/>
            </a:xfrm>
            <a:prstGeom prst="rect">
              <a:avLst/>
            </a:prstGeom>
          </p:spPr>
        </p:pic>
        <p:pic>
          <p:nvPicPr>
            <p:cNvPr id="26" name="Image 25">
              <a:extLst>
                <a:ext uri="{FF2B5EF4-FFF2-40B4-BE49-F238E27FC236}">
                  <a16:creationId xmlns:a16="http://schemas.microsoft.com/office/drawing/2014/main" id="{B1898AA4-7DBB-0C8B-7FA9-2C72D8D641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1225" y="3072986"/>
              <a:ext cx="1363526" cy="1818034"/>
            </a:xfrm>
            <a:prstGeom prst="rect">
              <a:avLst/>
            </a:prstGeom>
          </p:spPr>
        </p:pic>
      </p:grpSp>
      <p:sp>
        <p:nvSpPr>
          <p:cNvPr id="27" name="ZoneTexte 26">
            <a:extLst>
              <a:ext uri="{FF2B5EF4-FFF2-40B4-BE49-F238E27FC236}">
                <a16:creationId xmlns:a16="http://schemas.microsoft.com/office/drawing/2014/main" id="{C37BE651-136F-0E5D-05B5-CF637E20F43F}"/>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municipale</a:t>
            </a:r>
          </a:p>
        </p:txBody>
      </p:sp>
      <p:pic>
        <p:nvPicPr>
          <p:cNvPr id="6" name="Image 5">
            <a:extLst>
              <a:ext uri="{FF2B5EF4-FFF2-40B4-BE49-F238E27FC236}">
                <a16:creationId xmlns:a16="http://schemas.microsoft.com/office/drawing/2014/main" id="{DCD786B9-F080-011E-AFC5-D2A709C734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2658" y="7749256"/>
            <a:ext cx="956305" cy="1393326"/>
          </a:xfrm>
          <a:prstGeom prst="rect">
            <a:avLst/>
          </a:prstGeom>
        </p:spPr>
      </p:pic>
    </p:spTree>
    <p:extLst>
      <p:ext uri="{BB962C8B-B14F-4D97-AF65-F5344CB8AC3E}">
        <p14:creationId xmlns:p14="http://schemas.microsoft.com/office/powerpoint/2010/main" val="2482981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199C376-1A09-90AC-8B91-2A57B9A7AF9F}"/>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529C97AD-5426-01FB-5664-16407DDA6883}"/>
              </a:ext>
            </a:extLst>
          </p:cNvPr>
          <p:cNvSpPr>
            <a:spLocks noGrp="1"/>
          </p:cNvSpPr>
          <p:nvPr>
            <p:ph type="sldNum" sz="quarter" idx="12"/>
          </p:nvPr>
        </p:nvSpPr>
        <p:spPr/>
        <p:txBody>
          <a:bodyPr/>
          <a:lstStyle/>
          <a:p>
            <a:fld id="{BE9B5FA4-89F7-4BC1-B6B1-D5529FDE714B}" type="slidenum">
              <a:rPr lang="fr-FR" smtClean="0"/>
              <a:t>6</a:t>
            </a:fld>
            <a:endParaRPr lang="fr-FR" dirty="0"/>
          </a:p>
        </p:txBody>
      </p:sp>
      <p:pic>
        <p:nvPicPr>
          <p:cNvPr id="4" name="Image 3">
            <a:extLst>
              <a:ext uri="{FF2B5EF4-FFF2-40B4-BE49-F238E27FC236}">
                <a16:creationId xmlns:a16="http://schemas.microsoft.com/office/drawing/2014/main" id="{09AEF6DE-3691-1D4A-D3EF-FE43704BFF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02" r="10053" b="11512"/>
          <a:stretch/>
        </p:blipFill>
        <p:spPr bwMode="auto">
          <a:xfrm>
            <a:off x="598115" y="1333923"/>
            <a:ext cx="2698077" cy="2050614"/>
          </a:xfrm>
          <a:prstGeom prst="rect">
            <a:avLst/>
          </a:prstGeom>
          <a:ln>
            <a:noFill/>
          </a:ln>
          <a:extLst>
            <a:ext uri="{53640926-AAD7-44D8-BBD7-CCE9431645EC}">
              <a14:shadowObscured xmlns:a14="http://schemas.microsoft.com/office/drawing/2010/main"/>
            </a:ext>
          </a:extLst>
        </p:spPr>
      </p:pic>
      <p:sp>
        <p:nvSpPr>
          <p:cNvPr id="6" name="ZoneTexte 5">
            <a:extLst>
              <a:ext uri="{FF2B5EF4-FFF2-40B4-BE49-F238E27FC236}">
                <a16:creationId xmlns:a16="http://schemas.microsoft.com/office/drawing/2014/main" id="{D5C0B688-2FC7-4AED-2E7C-ACF0C342C6D5}"/>
              </a:ext>
            </a:extLst>
          </p:cNvPr>
          <p:cNvSpPr txBox="1"/>
          <p:nvPr/>
        </p:nvSpPr>
        <p:spPr>
          <a:xfrm>
            <a:off x="512228" y="517296"/>
            <a:ext cx="5769044" cy="747449"/>
          </a:xfrm>
          <a:prstGeom prst="rect">
            <a:avLst/>
          </a:prstGeom>
          <a:noFill/>
        </p:spPr>
        <p:txBody>
          <a:bodyPr wrap="square">
            <a:spAutoFit/>
          </a:bodyPr>
          <a:lstStyle/>
          <a:p>
            <a:pPr>
              <a:lnSpc>
                <a:spcPct val="107000"/>
              </a:lnSpc>
              <a:spcAft>
                <a:spcPts val="800"/>
              </a:spcAft>
              <a:buNone/>
            </a:pPr>
            <a:r>
              <a:rPr lang="fr-FR" sz="1400" b="1" dirty="0">
                <a:effectLst/>
                <a:latin typeface="Calibri" panose="020F0502020204030204" pitchFamily="34" charset="0"/>
                <a:ea typeface="Calibri" panose="020F0502020204030204" pitchFamily="34" charset="0"/>
                <a:cs typeface="Times New Roman" panose="02020603050405020304" pitchFamily="18" charset="0"/>
              </a:rPr>
              <a:t>Un Ecohameau à Lapoutroie : une possibilité qui reste en devenir  </a:t>
            </a:r>
          </a:p>
          <a:p>
            <a:pPr algn="just">
              <a:lnSpc>
                <a:spcPct val="107000"/>
              </a:lnSpc>
              <a:spcAft>
                <a:spcPts val="800"/>
              </a:spcAft>
              <a:buNone/>
            </a:pPr>
            <a:r>
              <a:rPr lang="fr-FR" sz="1000" dirty="0">
                <a:effectLst/>
                <a:latin typeface="Calibri" panose="020F0502020204030204" pitchFamily="34" charset="0"/>
                <a:ea typeface="Calibri" panose="020F0502020204030204" pitchFamily="34" charset="0"/>
                <a:cs typeface="Times New Roman" panose="02020603050405020304" pitchFamily="18" charset="0"/>
              </a:rPr>
              <a:t>Au lieu-dit « les Buissons », à côté du dojo, une zone de 30 ares peut accueillir un écohameau. Cet aménagement est rendu possible grâce au nouveau PLUI en vigueur depuis 2024.</a:t>
            </a:r>
          </a:p>
        </p:txBody>
      </p:sp>
      <p:sp>
        <p:nvSpPr>
          <p:cNvPr id="8" name="ZoneTexte 7">
            <a:extLst>
              <a:ext uri="{FF2B5EF4-FFF2-40B4-BE49-F238E27FC236}">
                <a16:creationId xmlns:a16="http://schemas.microsoft.com/office/drawing/2014/main" id="{96F2DF79-51F4-6222-67B9-3A023F37C7C0}"/>
              </a:ext>
            </a:extLst>
          </p:cNvPr>
          <p:cNvSpPr txBox="1"/>
          <p:nvPr/>
        </p:nvSpPr>
        <p:spPr>
          <a:xfrm>
            <a:off x="598114" y="3481823"/>
            <a:ext cx="2698077" cy="414344"/>
          </a:xfrm>
          <a:prstGeom prst="rect">
            <a:avLst/>
          </a:prstGeom>
          <a:noFill/>
        </p:spPr>
        <p:txBody>
          <a:bodyPr wrap="square">
            <a:spAutoFit/>
          </a:bodyPr>
          <a:lstStyle/>
          <a:p>
            <a:pPr algn="ctr">
              <a:lnSpc>
                <a:spcPct val="107000"/>
              </a:lnSpc>
              <a:spcAft>
                <a:spcPts val="800"/>
              </a:spcAft>
              <a:buNone/>
            </a:pPr>
            <a:r>
              <a:rPr lang="fr-FR" sz="1000" i="1" dirty="0">
                <a:effectLst/>
                <a:latin typeface="Calibri" panose="020F0502020204030204" pitchFamily="34" charset="0"/>
                <a:ea typeface="Calibri" panose="020F0502020204030204" pitchFamily="34" charset="0"/>
                <a:cs typeface="Times New Roman" panose="02020603050405020304" pitchFamily="18" charset="0"/>
              </a:rPr>
              <a:t>La zone destinée à l’accueil d’un écohameau de 5 à 6 habitations</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7C63737A-07AC-231A-CEB7-D90B3900EA27}"/>
              </a:ext>
            </a:extLst>
          </p:cNvPr>
          <p:cNvSpPr txBox="1"/>
          <p:nvPr/>
        </p:nvSpPr>
        <p:spPr>
          <a:xfrm>
            <a:off x="544478" y="3993453"/>
            <a:ext cx="5769044" cy="743665"/>
          </a:xfrm>
          <a:prstGeom prst="rect">
            <a:avLst/>
          </a:prstGeom>
          <a:noFill/>
        </p:spPr>
        <p:txBody>
          <a:bodyPr wrap="square">
            <a:spAutoFit/>
          </a:bodyPr>
          <a:lstStyle/>
          <a:p>
            <a:pPr algn="just">
              <a:lnSpc>
                <a:spcPct val="107000"/>
              </a:lnSpc>
              <a:spcAft>
                <a:spcPts val="800"/>
              </a:spcAft>
              <a:buNone/>
            </a:pPr>
            <a:r>
              <a:rPr lang="fr-FR" sz="1000" dirty="0">
                <a:latin typeface="Calibri" panose="020F0502020204030204" pitchFamily="34" charset="0"/>
                <a:ea typeface="Calibri" panose="020F0502020204030204" pitchFamily="34" charset="0"/>
                <a:cs typeface="Times New Roman" panose="02020603050405020304" pitchFamily="18" charset="0"/>
              </a:rPr>
              <a:t>Pendant plusieurs mois, l</a:t>
            </a:r>
            <a:r>
              <a:rPr lang="fr-FR" sz="1000" dirty="0">
                <a:effectLst/>
                <a:latin typeface="Calibri" panose="020F0502020204030204" pitchFamily="34" charset="0"/>
                <a:ea typeface="Calibri" panose="020F0502020204030204" pitchFamily="34" charset="0"/>
                <a:cs typeface="Times New Roman" panose="02020603050405020304" pitchFamily="18" charset="0"/>
              </a:rPr>
              <a:t>a commune a travaillé avec deux collectifs. Au fil du temps des divergences sont apparues au sein des collectifs ou entre les collectifs et la commune, qui n’ont pas permis d’envisager sereinement la concrétisation de l’écohameau dans l’immédiat. Mais l’espace est ouvert, et peut-être qu’un nouveau collectif trouvera à Lapoutroie une réponse à sa recherche, dans un futur plus ou moins proche.</a:t>
            </a:r>
          </a:p>
        </p:txBody>
      </p:sp>
      <p:sp>
        <p:nvSpPr>
          <p:cNvPr id="12" name="ZoneTexte 11">
            <a:extLst>
              <a:ext uri="{FF2B5EF4-FFF2-40B4-BE49-F238E27FC236}">
                <a16:creationId xmlns:a16="http://schemas.microsoft.com/office/drawing/2014/main" id="{72AD01D9-86F2-4F84-3770-523214648A2B}"/>
              </a:ext>
            </a:extLst>
          </p:cNvPr>
          <p:cNvSpPr txBox="1"/>
          <p:nvPr/>
        </p:nvSpPr>
        <p:spPr>
          <a:xfrm>
            <a:off x="3404912" y="1252914"/>
            <a:ext cx="2876359" cy="2760115"/>
          </a:xfrm>
          <a:prstGeom prst="rect">
            <a:avLst/>
          </a:prstGeom>
          <a:noFill/>
        </p:spPr>
        <p:txBody>
          <a:bodyPr wrap="square">
            <a:spAutoFit/>
          </a:bodyPr>
          <a:lstStyle/>
          <a:p>
            <a:pPr algn="just">
              <a:lnSpc>
                <a:spcPct val="107000"/>
              </a:lnSpc>
              <a:spcAft>
                <a:spcPts val="800"/>
              </a:spcAft>
              <a:buNone/>
            </a:pPr>
            <a:r>
              <a:rPr lang="fr-FR" sz="1000" dirty="0">
                <a:effectLst/>
                <a:ea typeface="Calibri" panose="020F0502020204030204" pitchFamily="34" charset="0"/>
                <a:cs typeface="Times New Roman" panose="02020603050405020304" pitchFamily="18" charset="0"/>
              </a:rPr>
              <a:t>Un écohameau, c’est un lieu de vie participatif accueillant un petit nombre d’habitats réversibles, respectueux de l’environnement (choix des matériaux, économes en énergie). </a:t>
            </a:r>
          </a:p>
          <a:p>
            <a:pPr algn="just">
              <a:lnSpc>
                <a:spcPct val="107000"/>
              </a:lnSpc>
              <a:spcAft>
                <a:spcPts val="800"/>
              </a:spcAft>
              <a:buNone/>
            </a:pPr>
            <a:r>
              <a:rPr lang="fr-FR" sz="1000" dirty="0">
                <a:effectLst/>
                <a:ea typeface="Calibri" panose="020F0502020204030204" pitchFamily="34" charset="0"/>
                <a:cs typeface="Times New Roman" panose="02020603050405020304" pitchFamily="18" charset="0"/>
              </a:rPr>
              <a:t>En ouvrant cette possibilité aux Buissons, la commune envisageait l’installation de personnes souhaitant vivre en habitat léger, afin de diversifier l’offre de logements et ainsi accueillir de nouveaux habitants. Pour promouvoir un autre habitat, un autre rapport à la terre. </a:t>
            </a:r>
          </a:p>
          <a:p>
            <a:pPr algn="just">
              <a:lnSpc>
                <a:spcPct val="107000"/>
              </a:lnSpc>
              <a:spcAft>
                <a:spcPts val="800"/>
              </a:spcAft>
              <a:buNone/>
            </a:pPr>
            <a:r>
              <a:rPr lang="fr-FR" sz="1000" dirty="0">
                <a:effectLst/>
                <a:ea typeface="Calibri" panose="020F0502020204030204" pitchFamily="34" charset="0"/>
                <a:cs typeface="Times New Roman" panose="02020603050405020304" pitchFamily="18" charset="0"/>
              </a:rPr>
              <a:t>La commune a imaginé</a:t>
            </a:r>
            <a:r>
              <a:rPr lang="fr-FR" sz="1000" dirty="0">
                <a:ea typeface="Calibri" panose="020F0502020204030204" pitchFamily="34" charset="0"/>
                <a:cs typeface="Times New Roman" panose="02020603050405020304" pitchFamily="18" charset="0"/>
              </a:rPr>
              <a:t> </a:t>
            </a:r>
            <a:r>
              <a:rPr lang="fr-FR" sz="1000" dirty="0">
                <a:effectLst/>
                <a:ea typeface="Calibri" panose="020F0502020204030204" pitchFamily="34" charset="0"/>
                <a:cs typeface="Times New Roman" panose="02020603050405020304" pitchFamily="18" charset="0"/>
              </a:rPr>
              <a:t>de signer un bail emphytéotique non pas avec chaque habitant mais avec un collectif d’habitants porteur à la fois, d’un projet d’aménagement, d’un projet de vie, d’idées pour  s’intégrer à la vie du village.</a:t>
            </a:r>
          </a:p>
        </p:txBody>
      </p:sp>
      <p:grpSp>
        <p:nvGrpSpPr>
          <p:cNvPr id="23" name="Groupe 22">
            <a:extLst>
              <a:ext uri="{FF2B5EF4-FFF2-40B4-BE49-F238E27FC236}">
                <a16:creationId xmlns:a16="http://schemas.microsoft.com/office/drawing/2014/main" id="{C67C61BC-0E90-7AF5-5CA7-3EB694E2A12D}"/>
              </a:ext>
            </a:extLst>
          </p:cNvPr>
          <p:cNvGrpSpPr/>
          <p:nvPr/>
        </p:nvGrpSpPr>
        <p:grpSpPr>
          <a:xfrm>
            <a:off x="512227" y="5556194"/>
            <a:ext cx="5882448" cy="3445815"/>
            <a:chOff x="504064" y="5735582"/>
            <a:chExt cx="5882448" cy="3445815"/>
          </a:xfrm>
        </p:grpSpPr>
        <p:sp>
          <p:nvSpPr>
            <p:cNvPr id="14" name="ZoneTexte 13">
              <a:extLst>
                <a:ext uri="{FF2B5EF4-FFF2-40B4-BE49-F238E27FC236}">
                  <a16:creationId xmlns:a16="http://schemas.microsoft.com/office/drawing/2014/main" id="{8C0B22D2-93F5-6F09-EFE0-1693E71B4807}"/>
                </a:ext>
              </a:extLst>
            </p:cNvPr>
            <p:cNvSpPr txBox="1"/>
            <p:nvPr/>
          </p:nvSpPr>
          <p:spPr>
            <a:xfrm>
              <a:off x="504064" y="5735582"/>
              <a:ext cx="2892686" cy="3445815"/>
            </a:xfrm>
            <a:prstGeom prst="rect">
              <a:avLst/>
            </a:prstGeom>
            <a:noFill/>
          </p:spPr>
          <p:txBody>
            <a:bodyPr wrap="square">
              <a:spAutoFit/>
            </a:bodyPr>
            <a:lstStyle/>
            <a:p>
              <a:pPr>
                <a:lnSpc>
                  <a:spcPct val="107000"/>
                </a:lnSpc>
                <a:spcAft>
                  <a:spcPts val="800"/>
                </a:spcAft>
                <a:buNone/>
              </a:pPr>
              <a:r>
                <a:rPr lang="fr-FR" sz="1100" dirty="0">
                  <a:effectLst/>
                  <a:latin typeface="Calibri" panose="020F0502020204030204" pitchFamily="34" charset="0"/>
                  <a:ea typeface="Times New Roman" panose="02020603050405020304" pitchFamily="18" charset="0"/>
                  <a:cs typeface="Calibri" panose="020F0502020204030204" pitchFamily="34" charset="0"/>
                </a:rPr>
                <a:t>Une enquête publique relative à une demande d'autorisation environnementale présentée par la société SAS L2 </a:t>
              </a:r>
              <a:r>
                <a:rPr lang="fr-FR" sz="1100" b="1" dirty="0">
                  <a:effectLst/>
                  <a:latin typeface="Calibri" panose="020F0502020204030204" pitchFamily="34" charset="0"/>
                  <a:ea typeface="Times New Roman" panose="02020603050405020304" pitchFamily="18" charset="0"/>
                  <a:cs typeface="Calibri" panose="020F0502020204030204" pitchFamily="34" charset="0"/>
                </a:rPr>
                <a:t>en vue de la création d'une centrale hydroélectrique sur la </a:t>
              </a:r>
              <a:r>
                <a:rPr lang="fr-FR" sz="1100" b="1" dirty="0" err="1">
                  <a:effectLst/>
                  <a:latin typeface="Calibri" panose="020F0502020204030204" pitchFamily="34" charset="0"/>
                  <a:ea typeface="Times New Roman" panose="02020603050405020304" pitchFamily="18" charset="0"/>
                  <a:cs typeface="Calibri" panose="020F0502020204030204" pitchFamily="34" charset="0"/>
                </a:rPr>
                <a:t>Béhine</a:t>
              </a:r>
              <a:r>
                <a:rPr lang="fr-FR" sz="1100" dirty="0">
                  <a:effectLst/>
                  <a:latin typeface="Calibri" panose="020F0502020204030204" pitchFamily="34" charset="0"/>
                  <a:ea typeface="Times New Roman" panose="02020603050405020304" pitchFamily="18" charset="0"/>
                  <a:cs typeface="Calibri" panose="020F0502020204030204" pitchFamily="34" charset="0"/>
                </a:rPr>
                <a:t> se tiendra à Lapoutroie du </a:t>
              </a:r>
              <a:r>
                <a:rPr lang="fr-FR" sz="1100" u="sng" dirty="0">
                  <a:effectLst/>
                  <a:latin typeface="Calibri" panose="020F0502020204030204" pitchFamily="34" charset="0"/>
                  <a:ea typeface="Times New Roman" panose="02020603050405020304" pitchFamily="18" charset="0"/>
                  <a:cs typeface="Calibri" panose="020F0502020204030204" pitchFamily="34" charset="0"/>
                </a:rPr>
                <a:t>lundi 15.09.2025 à 9h au vendredi 17.10.2025 à 17h.</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200"/>
                </a:spcAft>
                <a:buNone/>
              </a:pPr>
              <a:r>
                <a:rPr lang="fr-FR" sz="1100" dirty="0">
                  <a:effectLst/>
                  <a:latin typeface="Calibri" panose="020F0502020204030204" pitchFamily="34" charset="0"/>
                  <a:ea typeface="Times New Roman" panose="02020603050405020304" pitchFamily="18" charset="0"/>
                  <a:cs typeface="Calibri" panose="020F0502020204030204" pitchFamily="34" charset="0"/>
                </a:rPr>
                <a:t>Les permanences du commissaire enquêteur se tiendront à la mairie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200"/>
                </a:spcBef>
                <a:spcAft>
                  <a:spcPts val="800"/>
                </a:spcAft>
                <a:buSzPts val="1000"/>
                <a:tabLst>
                  <a:tab pos="457200" algn="l"/>
                </a:tabLst>
              </a:pPr>
              <a:r>
                <a:rPr lang="fr-FR" sz="1100" dirty="0">
                  <a:latin typeface="Calibri" panose="020F0502020204030204" pitchFamily="34" charset="0"/>
                  <a:ea typeface="Times New Roman" panose="02020603050405020304" pitchFamily="18" charset="0"/>
                  <a:cs typeface="Calibri" panose="020F0502020204030204" pitchFamily="34" charset="0"/>
                </a:rPr>
                <a:t>L</a:t>
              </a:r>
              <a:r>
                <a:rPr lang="fr-FR" sz="1100" dirty="0">
                  <a:effectLst/>
                  <a:latin typeface="Calibri" panose="020F0502020204030204" pitchFamily="34" charset="0"/>
                  <a:ea typeface="Times New Roman" panose="02020603050405020304" pitchFamily="18" charset="0"/>
                  <a:cs typeface="Calibri" panose="020F0502020204030204" pitchFamily="34" charset="0"/>
                </a:rPr>
                <a:t>undi 15.09 de 9h à 11h</a:t>
              </a:r>
              <a:br>
                <a:rPr lang="fr-FR" sz="1100" dirty="0">
                  <a:latin typeface="Calibri" panose="020F0502020204030204" pitchFamily="34" charset="0"/>
                  <a:ea typeface="Times New Roman" panose="02020603050405020304" pitchFamily="18" charset="0"/>
                  <a:cs typeface="Times New Roman" panose="02020603050405020304" pitchFamily="18" charset="0"/>
                </a:rPr>
              </a:br>
              <a:r>
                <a:rPr lang="fr-FR" sz="1100" dirty="0">
                  <a:latin typeface="Calibri" panose="020F0502020204030204" pitchFamily="34" charset="0"/>
                  <a:ea typeface="Times New Roman" panose="02020603050405020304" pitchFamily="18" charset="0"/>
                  <a:cs typeface="Calibri" panose="020F0502020204030204" pitchFamily="34" charset="0"/>
                </a:rPr>
                <a:t>M</a:t>
              </a:r>
              <a:r>
                <a:rPr lang="fr-FR" sz="1100" dirty="0">
                  <a:effectLst/>
                  <a:latin typeface="Calibri" panose="020F0502020204030204" pitchFamily="34" charset="0"/>
                  <a:ea typeface="Times New Roman" panose="02020603050405020304" pitchFamily="18" charset="0"/>
                  <a:cs typeface="Calibri" panose="020F0502020204030204" pitchFamily="34" charset="0"/>
                </a:rPr>
                <a:t>ercredi 8.10 de 15h à 18h</a:t>
              </a:r>
              <a:br>
                <a:rPr lang="fr-FR" sz="1100" dirty="0">
                  <a:latin typeface="Calibri" panose="020F0502020204030204" pitchFamily="34" charset="0"/>
                  <a:ea typeface="Times New Roman" panose="02020603050405020304" pitchFamily="18" charset="0"/>
                  <a:cs typeface="Times New Roman" panose="02020603050405020304" pitchFamily="18" charset="0"/>
                </a:rPr>
              </a:br>
              <a:r>
                <a:rPr lang="fr-FR" sz="1100" dirty="0">
                  <a:latin typeface="Calibri" panose="020F0502020204030204" pitchFamily="34" charset="0"/>
                  <a:ea typeface="Times New Roman" panose="02020603050405020304" pitchFamily="18" charset="0"/>
                  <a:cs typeface="Calibri" panose="020F0502020204030204" pitchFamily="34" charset="0"/>
                </a:rPr>
                <a:t>V</a:t>
              </a:r>
              <a:r>
                <a:rPr lang="fr-FR" sz="1100" dirty="0">
                  <a:effectLst/>
                  <a:latin typeface="Calibri" panose="020F0502020204030204" pitchFamily="34" charset="0"/>
                  <a:ea typeface="Times New Roman" panose="02020603050405020304" pitchFamily="18" charset="0"/>
                  <a:cs typeface="Calibri" panose="020F0502020204030204" pitchFamily="34" charset="0"/>
                </a:rPr>
                <a:t>endredi 17.10 de 14h à 17h.</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200"/>
                </a:spcAft>
                <a:buNone/>
              </a:pPr>
              <a:r>
                <a:rPr lang="fr-FR" sz="1100" dirty="0">
                  <a:effectLst/>
                  <a:latin typeface="Calibri" panose="020F0502020204030204" pitchFamily="34" charset="0"/>
                  <a:ea typeface="Times New Roman" panose="02020603050405020304" pitchFamily="18" charset="0"/>
                  <a:cs typeface="Calibri" panose="020F0502020204030204" pitchFamily="34" charset="0"/>
                </a:rPr>
                <a:t>Le dossier d'enquête publique sera consultable </a:t>
              </a:r>
              <a:r>
                <a:rPr lang="fr-FR" sz="1100" u="sng" dirty="0">
                  <a:effectLst/>
                  <a:latin typeface="Calibri" panose="020F0502020204030204" pitchFamily="34" charset="0"/>
                  <a:ea typeface="Times New Roman" panose="02020603050405020304" pitchFamily="18" charset="0"/>
                  <a:cs typeface="Calibri" panose="020F0502020204030204" pitchFamily="34" charset="0"/>
                </a:rPr>
                <a:t>pendant la période d'enquête </a:t>
              </a:r>
              <a:r>
                <a:rPr lang="fr-FR" sz="1100" dirty="0">
                  <a:effectLst/>
                  <a:latin typeface="Calibri" panose="020F0502020204030204" pitchFamily="34" charset="0"/>
                  <a:ea typeface="Times New Roman" panose="02020603050405020304" pitchFamily="18" charset="0"/>
                  <a:cs typeface="Calibri" panose="020F0502020204030204" pitchFamily="34" charset="0"/>
                </a:rPr>
                <a:t>en mairie, aux heures d’accueil du public, et sur le site dématérialisé de la Préfecture : </a:t>
              </a:r>
              <a:r>
                <a:rPr lang="fr-FR" sz="11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https://www.registre-dematerialise.fr/6537/</a:t>
              </a:r>
              <a:endParaRPr lang="fr-FR" sz="11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200"/>
                </a:spcAft>
                <a:buNone/>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ZoneTexte 15">
              <a:extLst>
                <a:ext uri="{FF2B5EF4-FFF2-40B4-BE49-F238E27FC236}">
                  <a16:creationId xmlns:a16="http://schemas.microsoft.com/office/drawing/2014/main" id="{5EC6FDE9-7F13-8383-9CE6-6D2000F850C3}"/>
                </a:ext>
              </a:extLst>
            </p:cNvPr>
            <p:cNvSpPr txBox="1"/>
            <p:nvPr/>
          </p:nvSpPr>
          <p:spPr>
            <a:xfrm>
              <a:off x="3399433" y="5735582"/>
              <a:ext cx="2987079" cy="2950423"/>
            </a:xfrm>
            <a:prstGeom prst="rect">
              <a:avLst/>
            </a:prstGeom>
            <a:noFill/>
          </p:spPr>
          <p:txBody>
            <a:bodyPr wrap="square">
              <a:spAutoFit/>
            </a:bodyPr>
            <a:lstStyle/>
            <a:p>
              <a:pPr algn="just">
                <a:lnSpc>
                  <a:spcPct val="107000"/>
                </a:lnSpc>
                <a:spcBef>
                  <a:spcPts val="200"/>
                </a:spcBef>
                <a:spcAft>
                  <a:spcPts val="200"/>
                </a:spcAft>
                <a:buNone/>
              </a:pPr>
              <a:r>
                <a:rPr lang="fr-FR" sz="1000" dirty="0">
                  <a:effectLst/>
                  <a:latin typeface="Calibri" panose="020F0502020204030204" pitchFamily="34" charset="0"/>
                  <a:ea typeface="Times New Roman" panose="02020603050405020304" pitchFamily="18" charset="0"/>
                  <a:cs typeface="Calibri" panose="020F0502020204030204" pitchFamily="34" charset="0"/>
                </a:rPr>
                <a:t>Le public pourra présenter pendant toute la durée de l’enquête ses observations et propositions sur le registre dématérialisé, sur le registre d’enquête disponible en mairie, ou directement auprès du commissaire enquêteur, oralement ou par écrit, lors de ses permanences.</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r>
                <a:rPr lang="fr-FR" sz="1000" dirty="0">
                  <a:effectLst/>
                  <a:latin typeface="Calibri" panose="020F0502020204030204" pitchFamily="34" charset="0"/>
                  <a:ea typeface="Calibri" panose="020F0502020204030204" pitchFamily="34" charset="0"/>
                  <a:cs typeface="Calibri" panose="020F0502020204030204" pitchFamily="34" charset="0"/>
                </a:rPr>
                <a:t>A l'issue de l'enquête, le rapport et les conclusions du commissaire enquêteur seront tenus à la disposition du public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fr-FR" sz="1000" dirty="0">
                  <a:effectLst/>
                  <a:latin typeface="Calibri" panose="020F0502020204030204" pitchFamily="34" charset="0"/>
                  <a:ea typeface="Calibri" panose="020F0502020204030204" pitchFamily="34" charset="0"/>
                  <a:cs typeface="Calibri" panose="020F0502020204030204" pitchFamily="34" charset="0"/>
                </a:rPr>
                <a:t>- à la Préfecture du Haut-Rhin, 7 rue Bruat à Colmar (bureau des enquêtes publiques et des installations classées), et sur son site internet à l'adresse suivante : </a:t>
              </a:r>
              <a:r>
                <a:rPr lang="fr-FR" sz="1000" b="1" dirty="0">
                  <a:effectLst/>
                  <a:latin typeface="Calibri" panose="020F0502020204030204" pitchFamily="34" charset="0"/>
                  <a:ea typeface="Calibri" panose="020F0502020204030204" pitchFamily="34" charset="0"/>
                  <a:cs typeface="Calibri" panose="020F0502020204030204" pitchFamily="34" charset="0"/>
                </a:rPr>
                <a:t>https://www.hautrhin.gouv.fr/Publications/Consultation-du-public-et-installations-classees/</a:t>
              </a:r>
              <a:r>
                <a:rPr lang="fr-FR" sz="1000" dirty="0">
                  <a:effectLst/>
                  <a:latin typeface="Calibri" panose="020F0502020204030204" pitchFamily="34" charset="0"/>
                  <a:ea typeface="Calibri" panose="020F0502020204030204" pitchFamily="34" charset="0"/>
                  <a:cs typeface="Calibri" panose="020F0502020204030204" pitchFamily="34" charset="0"/>
                </a:rPr>
                <a:t> </a:t>
              </a:r>
              <a:r>
                <a:rPr lang="fr-FR" sz="1000" b="1" dirty="0">
                  <a:effectLst/>
                  <a:latin typeface="Calibri" panose="020F0502020204030204" pitchFamily="34" charset="0"/>
                  <a:ea typeface="Calibri" panose="020F0502020204030204" pitchFamily="34" charset="0"/>
                  <a:cs typeface="Calibri" panose="020F0502020204030204" pitchFamily="34" charset="0"/>
                </a:rPr>
                <a:t>Rapport-et-conclusions-du-commissaire-</a:t>
              </a:r>
              <a:r>
                <a:rPr lang="fr-FR" sz="1000" b="1" dirty="0" err="1">
                  <a:effectLst/>
                  <a:latin typeface="Calibri" panose="020F0502020204030204" pitchFamily="34" charset="0"/>
                  <a:ea typeface="Calibri" panose="020F0502020204030204" pitchFamily="34" charset="0"/>
                  <a:cs typeface="Calibri" panose="020F0502020204030204" pitchFamily="34" charset="0"/>
                </a:rPr>
                <a:t>enqueteur</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r>
                <a:rPr lang="fr-FR" sz="1000" dirty="0">
                  <a:effectLst/>
                  <a:latin typeface="Calibri" panose="020F0502020204030204" pitchFamily="34" charset="0"/>
                  <a:ea typeface="Calibri" panose="020F0502020204030204" pitchFamily="34" charset="0"/>
                  <a:cs typeface="Calibri" panose="020F0502020204030204" pitchFamily="34" charset="0"/>
                </a:rPr>
                <a:t>- à la mairie de Lapoutroie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8" name="ZoneTexte 17">
            <a:extLst>
              <a:ext uri="{FF2B5EF4-FFF2-40B4-BE49-F238E27FC236}">
                <a16:creationId xmlns:a16="http://schemas.microsoft.com/office/drawing/2014/main" id="{373D65AA-D882-D81F-83D2-DD3BB3B7B680}"/>
              </a:ext>
            </a:extLst>
          </p:cNvPr>
          <p:cNvSpPr txBox="1"/>
          <p:nvPr/>
        </p:nvSpPr>
        <p:spPr>
          <a:xfrm>
            <a:off x="521733" y="8801954"/>
            <a:ext cx="5824040" cy="400110"/>
          </a:xfrm>
          <a:prstGeom prst="rect">
            <a:avLst/>
          </a:prstGeom>
          <a:noFill/>
        </p:spPr>
        <p:txBody>
          <a:bodyPr wrap="square">
            <a:spAutoFit/>
          </a:bodyPr>
          <a:lstStyle/>
          <a:p>
            <a:pPr algn="just">
              <a:buNone/>
            </a:pPr>
            <a:r>
              <a:rPr lang="fr-FR" sz="1000" dirty="0">
                <a:effectLst/>
                <a:latin typeface="Calibri" panose="020F0502020204030204" pitchFamily="34" charset="0"/>
                <a:ea typeface="Calibri" panose="020F0502020204030204" pitchFamily="34" charset="0"/>
              </a:rPr>
              <a:t>La personne responsable du projet auprès de laquelle des informations peuvent être demandées est M. Pierre CARLIOZ représentant la société SAS L2 (n° 06 28 73 62 02 mail : pierre.carlioz@gmail.com).</a:t>
            </a:r>
            <a:endParaRPr lang="fr-FR" sz="1000" dirty="0"/>
          </a:p>
        </p:txBody>
      </p:sp>
      <p:sp>
        <p:nvSpPr>
          <p:cNvPr id="20" name="ZoneTexte 19">
            <a:extLst>
              <a:ext uri="{FF2B5EF4-FFF2-40B4-BE49-F238E27FC236}">
                <a16:creationId xmlns:a16="http://schemas.microsoft.com/office/drawing/2014/main" id="{79664DD2-7E75-3ACB-4C88-7206FD793B03}"/>
              </a:ext>
            </a:extLst>
          </p:cNvPr>
          <p:cNvSpPr txBox="1"/>
          <p:nvPr/>
        </p:nvSpPr>
        <p:spPr>
          <a:xfrm>
            <a:off x="544478" y="5190475"/>
            <a:ext cx="5958680" cy="312650"/>
          </a:xfrm>
          <a:prstGeom prst="rect">
            <a:avLst/>
          </a:prstGeom>
          <a:noFill/>
        </p:spPr>
        <p:txBody>
          <a:bodyPr wrap="square">
            <a:spAutoFit/>
          </a:bodyPr>
          <a:lstStyle/>
          <a:p>
            <a:pPr>
              <a:lnSpc>
                <a:spcPct val="107000"/>
              </a:lnSpc>
              <a:spcAft>
                <a:spcPts val="800"/>
              </a:spcAft>
              <a:buNone/>
            </a:pPr>
            <a:r>
              <a:rPr lang="fr-FR" sz="1400" b="1" dirty="0">
                <a:effectLst/>
                <a:latin typeface="Calibri" panose="020F0502020204030204" pitchFamily="34" charset="0"/>
                <a:ea typeface="Calibri" panose="020F0502020204030204" pitchFamily="34" charset="0"/>
                <a:cs typeface="Times New Roman" panose="02020603050405020304" pitchFamily="18" charset="0"/>
              </a:rPr>
              <a:t>Enquête publique concernant une demande d’autorisation environnementale</a:t>
            </a:r>
          </a:p>
        </p:txBody>
      </p:sp>
      <p:sp>
        <p:nvSpPr>
          <p:cNvPr id="21" name="ZoneTexte 20">
            <a:extLst>
              <a:ext uri="{FF2B5EF4-FFF2-40B4-BE49-F238E27FC236}">
                <a16:creationId xmlns:a16="http://schemas.microsoft.com/office/drawing/2014/main" id="{94FEC5E8-923C-E59B-E2DC-1E5B42D38A9F}"/>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municipale</a:t>
            </a:r>
          </a:p>
        </p:txBody>
      </p:sp>
      <p:sp>
        <p:nvSpPr>
          <p:cNvPr id="22" name="Rectangle : coins arrondis 21">
            <a:extLst>
              <a:ext uri="{FF2B5EF4-FFF2-40B4-BE49-F238E27FC236}">
                <a16:creationId xmlns:a16="http://schemas.microsoft.com/office/drawing/2014/main" id="{0AB2B5E2-DB40-10FD-4C50-5DF986F9DB51}"/>
              </a:ext>
            </a:extLst>
          </p:cNvPr>
          <p:cNvSpPr/>
          <p:nvPr/>
        </p:nvSpPr>
        <p:spPr>
          <a:xfrm>
            <a:off x="598114" y="4858366"/>
            <a:ext cx="5769043" cy="627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26799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AFB017A-0D77-4119-56B1-3842EB8CB570}"/>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EA4075D9-B609-1EA1-E3BD-53CF0FE4CD12}"/>
              </a:ext>
            </a:extLst>
          </p:cNvPr>
          <p:cNvSpPr>
            <a:spLocks noGrp="1"/>
          </p:cNvSpPr>
          <p:nvPr>
            <p:ph type="sldNum" sz="quarter" idx="12"/>
          </p:nvPr>
        </p:nvSpPr>
        <p:spPr/>
        <p:txBody>
          <a:bodyPr/>
          <a:lstStyle/>
          <a:p>
            <a:fld id="{BE9B5FA4-89F7-4BC1-B6B1-D5529FDE714B}" type="slidenum">
              <a:rPr lang="fr-FR" smtClean="0"/>
              <a:t>7</a:t>
            </a:fld>
            <a:endParaRPr lang="fr-FR"/>
          </a:p>
        </p:txBody>
      </p:sp>
      <p:pic>
        <p:nvPicPr>
          <p:cNvPr id="1026" name="Picture 2">
            <a:extLst>
              <a:ext uri="{FF2B5EF4-FFF2-40B4-BE49-F238E27FC236}">
                <a16:creationId xmlns:a16="http://schemas.microsoft.com/office/drawing/2014/main" id="{E868808F-F4C8-5460-1D37-5FA3BA4C6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05" y="513355"/>
            <a:ext cx="1432469" cy="752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2C604DF7-485C-9488-9B80-2CF3673670DD}"/>
              </a:ext>
            </a:extLst>
          </p:cNvPr>
          <p:cNvSpPr txBox="1"/>
          <p:nvPr/>
        </p:nvSpPr>
        <p:spPr>
          <a:xfrm>
            <a:off x="1771413" y="718331"/>
            <a:ext cx="4462397" cy="307777"/>
          </a:xfrm>
          <a:prstGeom prst="rect">
            <a:avLst/>
          </a:prstGeom>
          <a:noFill/>
        </p:spPr>
        <p:txBody>
          <a:bodyPr wrap="square">
            <a:spAutoFit/>
          </a:bodyPr>
          <a:lstStyle/>
          <a:p>
            <a:pPr algn="ctr">
              <a:buNone/>
            </a:pPr>
            <a:r>
              <a:rPr lang="fr-FR" sz="1400" b="1" kern="50" dirty="0">
                <a:effectLst/>
                <a:ea typeface="SimSun" panose="02010600030101010101" pitchFamily="2" charset="-122"/>
                <a:cs typeface="Arial" panose="020B0604020202020204" pitchFamily="34" charset="0"/>
              </a:rPr>
              <a:t>Trois nouveaux bancs pour agrémenter vos promenades</a:t>
            </a:r>
          </a:p>
        </p:txBody>
      </p:sp>
      <p:pic>
        <p:nvPicPr>
          <p:cNvPr id="1027" name="Picture 3">
            <a:extLst>
              <a:ext uri="{FF2B5EF4-FFF2-40B4-BE49-F238E27FC236}">
                <a16:creationId xmlns:a16="http://schemas.microsoft.com/office/drawing/2014/main" id="{005B2F08-0134-16A9-747F-DA9B97314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51" y="3321940"/>
            <a:ext cx="2322123" cy="13102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D2EF953E-8851-B43B-8EA9-312BA567F1BA}"/>
              </a:ext>
            </a:extLst>
          </p:cNvPr>
          <p:cNvSpPr txBox="1"/>
          <p:nvPr/>
        </p:nvSpPr>
        <p:spPr>
          <a:xfrm>
            <a:off x="3596859" y="2974541"/>
            <a:ext cx="2314575" cy="400110"/>
          </a:xfrm>
          <a:prstGeom prst="rect">
            <a:avLst/>
          </a:prstGeom>
          <a:noFill/>
        </p:spPr>
        <p:txBody>
          <a:bodyPr wrap="square">
            <a:spAutoFit/>
          </a:bodyPr>
          <a:lstStyle/>
          <a:p>
            <a:pPr>
              <a:buNone/>
            </a:pPr>
            <a:r>
              <a:rPr lang="fr-FR" sz="1000" i="1" kern="50" dirty="0">
                <a:effectLst/>
                <a:ea typeface="SimSun" panose="02010600030101010101" pitchFamily="2" charset="-122"/>
                <a:cs typeface="Arial" panose="020B0604020202020204" pitchFamily="34" charset="0"/>
              </a:rPr>
              <a:t>Au point le plus haut des MERELLES au bord de la route</a:t>
            </a:r>
          </a:p>
        </p:txBody>
      </p:sp>
      <p:pic>
        <p:nvPicPr>
          <p:cNvPr id="1028" name="Picture 4">
            <a:extLst>
              <a:ext uri="{FF2B5EF4-FFF2-40B4-BE49-F238E27FC236}">
                <a16:creationId xmlns:a16="http://schemas.microsoft.com/office/drawing/2014/main" id="{72BE1188-D638-981C-6B1F-9D28CAF75F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6175" y="3321939"/>
            <a:ext cx="2314575" cy="13060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6CCF83D0-BDEA-76CE-EBEB-90D2612BF07D}"/>
              </a:ext>
            </a:extLst>
          </p:cNvPr>
          <p:cNvSpPr txBox="1"/>
          <p:nvPr/>
        </p:nvSpPr>
        <p:spPr>
          <a:xfrm>
            <a:off x="551072" y="4761432"/>
            <a:ext cx="5390399" cy="400110"/>
          </a:xfrm>
          <a:prstGeom prst="rect">
            <a:avLst/>
          </a:prstGeom>
          <a:noFill/>
        </p:spPr>
        <p:txBody>
          <a:bodyPr wrap="square">
            <a:spAutoFit/>
          </a:bodyPr>
          <a:lstStyle/>
          <a:p>
            <a:pPr algn="ctr">
              <a:buNone/>
            </a:pPr>
            <a:r>
              <a:rPr lang="fr-FR" sz="1000" i="1" kern="50" dirty="0">
                <a:effectLst/>
                <a:ea typeface="SimSun" panose="02010600030101010101" pitchFamily="2" charset="-122"/>
                <a:cs typeface="Arial" panose="020B0604020202020204" pitchFamily="34" charset="0"/>
              </a:rPr>
              <a:t>Au bord de la nouvelle piste cyclable entre Lapoutroie et le Bonhomme au calvaire de VARINGOUTTE au niveau du COQ HARDI</a:t>
            </a:r>
          </a:p>
        </p:txBody>
      </p:sp>
      <p:sp>
        <p:nvSpPr>
          <p:cNvPr id="11" name="ZoneTexte 10">
            <a:extLst>
              <a:ext uri="{FF2B5EF4-FFF2-40B4-BE49-F238E27FC236}">
                <a16:creationId xmlns:a16="http://schemas.microsoft.com/office/drawing/2014/main" id="{AFC5A3EE-865E-6900-86CA-A38B7694C243}"/>
              </a:ext>
            </a:extLst>
          </p:cNvPr>
          <p:cNvSpPr txBox="1"/>
          <p:nvPr/>
        </p:nvSpPr>
        <p:spPr>
          <a:xfrm>
            <a:off x="536215" y="1361768"/>
            <a:ext cx="5775300" cy="1615827"/>
          </a:xfrm>
          <a:prstGeom prst="rect">
            <a:avLst/>
          </a:prstGeom>
          <a:noFill/>
        </p:spPr>
        <p:txBody>
          <a:bodyPr wrap="square">
            <a:spAutoFit/>
          </a:bodyPr>
          <a:lstStyle/>
          <a:p>
            <a:pPr algn="just">
              <a:buNone/>
            </a:pPr>
            <a:r>
              <a:rPr lang="fr-FR" sz="1100" kern="50" dirty="0">
                <a:effectLst/>
                <a:ea typeface="SimSun" panose="02010600030101010101" pitchFamily="2" charset="-122"/>
                <a:cs typeface="Arial" panose="020B0604020202020204" pitchFamily="34" charset="0"/>
              </a:rPr>
              <a:t>Le Club Vosgien du </a:t>
            </a:r>
            <a:r>
              <a:rPr lang="fr-FR" sz="1100" kern="50" dirty="0" err="1">
                <a:effectLst/>
                <a:ea typeface="SimSun" panose="02010600030101010101" pitchFamily="2" charset="-122"/>
                <a:cs typeface="Arial" panose="020B0604020202020204" pitchFamily="34" charset="0"/>
              </a:rPr>
              <a:t>Brézouard</a:t>
            </a:r>
            <a:r>
              <a:rPr lang="fr-FR" sz="1100" kern="50" dirty="0">
                <a:effectLst/>
                <a:ea typeface="SimSun" panose="02010600030101010101" pitchFamily="2" charset="-122"/>
                <a:cs typeface="Arial" panose="020B0604020202020204" pitchFamily="34" charset="0"/>
              </a:rPr>
              <a:t> entretient et balise les</a:t>
            </a:r>
            <a:r>
              <a:rPr lang="fr-FR" sz="1100" kern="50" dirty="0">
                <a:ea typeface="SimSun" panose="02010600030101010101" pitchFamily="2" charset="-122"/>
                <a:cs typeface="Arial" panose="020B0604020202020204" pitchFamily="34" charset="0"/>
              </a:rPr>
              <a:t> </a:t>
            </a:r>
            <a:r>
              <a:rPr lang="fr-FR" sz="1100" kern="50" dirty="0">
                <a:effectLst/>
                <a:ea typeface="SimSun" panose="02010600030101010101" pitchFamily="2" charset="-122"/>
                <a:cs typeface="Arial" panose="020B0604020202020204" pitchFamily="34" charset="0"/>
              </a:rPr>
              <a:t>sentiers sur les Communes de Lapoutroie, le Bonhomme et Fréland.</a:t>
            </a:r>
            <a:r>
              <a:rPr lang="fr-FR" sz="1100" kern="50" dirty="0">
                <a:ea typeface="SimSun" panose="02010600030101010101" pitchFamily="2" charset="-122"/>
                <a:cs typeface="Arial" panose="020B0604020202020204" pitchFamily="34" charset="0"/>
              </a:rPr>
              <a:t> </a:t>
            </a:r>
            <a:r>
              <a:rPr lang="fr-FR" sz="1100" kern="50" dirty="0">
                <a:effectLst/>
                <a:ea typeface="SimSun" panose="02010600030101010101" pitchFamily="2" charset="-122"/>
                <a:cs typeface="Arial" panose="020B0604020202020204" pitchFamily="34" charset="0"/>
              </a:rPr>
              <a:t>En 2025, le club a installé trois tables bancs en</a:t>
            </a:r>
            <a:r>
              <a:rPr lang="fr-FR" sz="1100" kern="50" dirty="0">
                <a:ea typeface="SimSun" panose="02010600030101010101" pitchFamily="2" charset="-122"/>
                <a:cs typeface="Arial" panose="020B0604020202020204" pitchFamily="34" charset="0"/>
              </a:rPr>
              <a:t> </a:t>
            </a:r>
            <a:r>
              <a:rPr lang="fr-FR" sz="1100" kern="50" dirty="0">
                <a:effectLst/>
                <a:ea typeface="SimSun" panose="02010600030101010101" pitchFamily="2" charset="-122"/>
                <a:cs typeface="Arial" panose="020B0604020202020204" pitchFamily="34" charset="0"/>
              </a:rPr>
              <a:t>pin de douglas fabriqués par la scierie </a:t>
            </a:r>
            <a:r>
              <a:rPr lang="fr-FR" sz="1100" kern="50" dirty="0" err="1">
                <a:effectLst/>
                <a:ea typeface="SimSun" panose="02010600030101010101" pitchFamily="2" charset="-122"/>
                <a:cs typeface="Arial" panose="020B0604020202020204" pitchFamily="34" charset="0"/>
              </a:rPr>
              <a:t>Haxaire</a:t>
            </a:r>
            <a:r>
              <a:rPr lang="fr-FR" sz="1100" kern="50" dirty="0">
                <a:effectLst/>
                <a:ea typeface="SimSun" panose="02010600030101010101" pitchFamily="2" charset="-122"/>
                <a:cs typeface="Arial" panose="020B0604020202020204" pitchFamily="34" charset="0"/>
              </a:rPr>
              <a:t>.</a:t>
            </a:r>
          </a:p>
          <a:p>
            <a:pPr>
              <a:buNone/>
            </a:pPr>
            <a:r>
              <a:rPr lang="fr-FR" sz="1100" kern="50" dirty="0">
                <a:effectLst/>
                <a:ea typeface="SimSun" panose="02010600030101010101" pitchFamily="2" charset="-122"/>
                <a:cs typeface="Arial" panose="020B0604020202020204" pitchFamily="34" charset="0"/>
              </a:rPr>
              <a:t> </a:t>
            </a:r>
          </a:p>
          <a:p>
            <a:pPr algn="just">
              <a:buNone/>
            </a:pPr>
            <a:r>
              <a:rPr lang="fr-FR" sz="1100" kern="50" dirty="0">
                <a:effectLst/>
                <a:ea typeface="SimSun" panose="02010600030101010101" pitchFamily="2" charset="-122"/>
                <a:cs typeface="Arial" panose="020B0604020202020204" pitchFamily="34" charset="0"/>
              </a:rPr>
              <a:t>Les fournitures ont été financées par le Club Vosgien du </a:t>
            </a:r>
            <a:r>
              <a:rPr lang="fr-FR" sz="1100" kern="50" dirty="0" err="1">
                <a:effectLst/>
                <a:ea typeface="SimSun" panose="02010600030101010101" pitchFamily="2" charset="-122"/>
                <a:cs typeface="Arial" panose="020B0604020202020204" pitchFamily="34" charset="0"/>
              </a:rPr>
              <a:t>Brézouard</a:t>
            </a:r>
            <a:r>
              <a:rPr lang="fr-FR" sz="1100" kern="50" dirty="0">
                <a:effectLst/>
                <a:ea typeface="SimSun" panose="02010600030101010101" pitchFamily="2" charset="-122"/>
                <a:cs typeface="Arial" panose="020B0604020202020204" pitchFamily="34" charset="0"/>
              </a:rPr>
              <a:t>, avec l'aide de la Commune de Lapoutroie, la CEA et un don.</a:t>
            </a:r>
          </a:p>
          <a:p>
            <a:pPr>
              <a:buNone/>
            </a:pPr>
            <a:r>
              <a:rPr lang="fr-FR" sz="1100" kern="50" dirty="0">
                <a:effectLst/>
                <a:ea typeface="SimSun" panose="02010600030101010101" pitchFamily="2" charset="-122"/>
                <a:cs typeface="Arial" panose="020B0604020202020204" pitchFamily="34" charset="0"/>
              </a:rPr>
              <a:t> </a:t>
            </a:r>
          </a:p>
          <a:p>
            <a:pPr algn="just">
              <a:buNone/>
            </a:pPr>
            <a:r>
              <a:rPr lang="fr-FR" sz="1100" kern="50" dirty="0">
                <a:effectLst/>
                <a:ea typeface="SimSun" panose="02010600030101010101" pitchFamily="2" charset="-122"/>
                <a:cs typeface="Arial" panose="020B0604020202020204" pitchFamily="34" charset="0"/>
              </a:rPr>
              <a:t>A condition de garder la nature propre, ne pas faire de feu et remporter vos déchets, vous pouvez vous reposer, casser la croûte et faire la sieste aux endroits suivants :</a:t>
            </a:r>
          </a:p>
        </p:txBody>
      </p:sp>
      <p:sp>
        <p:nvSpPr>
          <p:cNvPr id="13" name="ZoneTexte 12">
            <a:extLst>
              <a:ext uri="{FF2B5EF4-FFF2-40B4-BE49-F238E27FC236}">
                <a16:creationId xmlns:a16="http://schemas.microsoft.com/office/drawing/2014/main" id="{A385AD94-7E82-81FE-6085-C8EF3523F840}"/>
              </a:ext>
            </a:extLst>
          </p:cNvPr>
          <p:cNvSpPr txBox="1"/>
          <p:nvPr/>
        </p:nvSpPr>
        <p:spPr>
          <a:xfrm>
            <a:off x="536215" y="3043130"/>
            <a:ext cx="2396259" cy="246221"/>
          </a:xfrm>
          <a:prstGeom prst="rect">
            <a:avLst/>
          </a:prstGeom>
          <a:noFill/>
        </p:spPr>
        <p:txBody>
          <a:bodyPr wrap="square">
            <a:spAutoFit/>
          </a:bodyPr>
          <a:lstStyle/>
          <a:p>
            <a:pPr>
              <a:buNone/>
            </a:pPr>
            <a:r>
              <a:rPr lang="fr-FR" sz="1000" i="1" kern="50" dirty="0">
                <a:effectLst/>
                <a:ea typeface="SimSun" panose="02010600030101010101" pitchFamily="2" charset="-122"/>
                <a:cs typeface="Arial" panose="020B0604020202020204" pitchFamily="34" charset="0"/>
              </a:rPr>
              <a:t>Au col de CHAMONT à l'abri des buissons</a:t>
            </a:r>
          </a:p>
        </p:txBody>
      </p:sp>
      <p:pic>
        <p:nvPicPr>
          <p:cNvPr id="1029" name="Picture 5">
            <a:extLst>
              <a:ext uri="{FF2B5EF4-FFF2-40B4-BE49-F238E27FC236}">
                <a16:creationId xmlns:a16="http://schemas.microsoft.com/office/drawing/2014/main" id="{D4818179-A036-84E4-99BD-DC40341ED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8395" y="5161542"/>
            <a:ext cx="3015752" cy="17028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2522E9FE-7792-5DF6-4E19-154671F285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0300" y="7315216"/>
            <a:ext cx="1374982" cy="1833309"/>
          </a:xfrm>
          <a:prstGeom prst="rect">
            <a:avLst/>
          </a:prstGeom>
        </p:spPr>
      </p:pic>
      <p:sp>
        <p:nvSpPr>
          <p:cNvPr id="8" name="ZoneTexte 7">
            <a:extLst>
              <a:ext uri="{FF2B5EF4-FFF2-40B4-BE49-F238E27FC236}">
                <a16:creationId xmlns:a16="http://schemas.microsoft.com/office/drawing/2014/main" id="{A0CAB57F-718C-0CA8-5DCB-1F8313E9E741}"/>
              </a:ext>
            </a:extLst>
          </p:cNvPr>
          <p:cNvSpPr txBox="1"/>
          <p:nvPr/>
        </p:nvSpPr>
        <p:spPr>
          <a:xfrm>
            <a:off x="551072" y="7324461"/>
            <a:ext cx="3975937" cy="461665"/>
          </a:xfrm>
          <a:prstGeom prst="rect">
            <a:avLst/>
          </a:prstGeom>
          <a:noFill/>
        </p:spPr>
        <p:txBody>
          <a:bodyPr wrap="square">
            <a:spAutoFit/>
          </a:bodyPr>
          <a:lstStyle/>
          <a:p>
            <a:pPr>
              <a:buNone/>
            </a:pPr>
            <a:r>
              <a:rPr lang="fr-FR" sz="1400" b="1" kern="50" dirty="0">
                <a:effectLst/>
                <a:ea typeface="SimSun" panose="02010600030101010101" pitchFamily="2" charset="-122"/>
                <a:cs typeface="Arial" panose="020B0604020202020204" pitchFamily="34" charset="0"/>
              </a:rPr>
              <a:t>Débroussaillage du chemin des Romains</a:t>
            </a:r>
          </a:p>
          <a:p>
            <a:pPr algn="ctr">
              <a:buNone/>
            </a:pPr>
            <a:r>
              <a:rPr lang="fr-FR" sz="1000" kern="50" dirty="0">
                <a:effectLst/>
                <a:latin typeface="Roboto Black" panose="020F0502020204030204" pitchFamily="2" charset="0"/>
                <a:ea typeface="SimSun" panose="02010600030101010101" pitchFamily="2" charset="-122"/>
                <a:cs typeface="Arial" panose="020B0604020202020204" pitchFamily="34" charset="0"/>
              </a:rPr>
              <a:t> </a:t>
            </a:r>
            <a:r>
              <a:rPr lang="fr-FR" sz="1000" kern="50" dirty="0">
                <a:effectLst/>
                <a:latin typeface="Times New Roman" panose="02020603050405020304" pitchFamily="18" charset="0"/>
                <a:ea typeface="SimSun" panose="02010600030101010101" pitchFamily="2" charset="-122"/>
                <a:cs typeface="Arial" panose="020B0604020202020204" pitchFamily="34" charset="0"/>
              </a:rPr>
              <a:t> </a:t>
            </a:r>
          </a:p>
        </p:txBody>
      </p:sp>
      <p:sp>
        <p:nvSpPr>
          <p:cNvPr id="10" name="ZoneTexte 9">
            <a:extLst>
              <a:ext uri="{FF2B5EF4-FFF2-40B4-BE49-F238E27FC236}">
                <a16:creationId xmlns:a16="http://schemas.microsoft.com/office/drawing/2014/main" id="{FEE7D30A-18C1-F091-E2B7-D870111BC43B}"/>
              </a:ext>
            </a:extLst>
          </p:cNvPr>
          <p:cNvSpPr txBox="1"/>
          <p:nvPr/>
        </p:nvSpPr>
        <p:spPr>
          <a:xfrm>
            <a:off x="551072" y="7872352"/>
            <a:ext cx="3834726" cy="769441"/>
          </a:xfrm>
          <a:prstGeom prst="rect">
            <a:avLst/>
          </a:prstGeom>
          <a:noFill/>
        </p:spPr>
        <p:txBody>
          <a:bodyPr wrap="square" rtlCol="0">
            <a:spAutoFit/>
          </a:bodyPr>
          <a:lstStyle/>
          <a:p>
            <a:pPr algn="just"/>
            <a:r>
              <a:rPr lang="fr-FR" sz="1100" dirty="0"/>
              <a:t>En marge de la journée citoyenne, nous tenons à remercier M. Patrick SCHOENECKER et M. Costa MOLL qui ont entièrement débroussaillé le Chemin des Romains, pour le plus grand plaisir des randonneurs.</a:t>
            </a:r>
          </a:p>
        </p:txBody>
      </p:sp>
      <p:sp>
        <p:nvSpPr>
          <p:cNvPr id="4" name="Rectangle : coins arrondis 3">
            <a:extLst>
              <a:ext uri="{FF2B5EF4-FFF2-40B4-BE49-F238E27FC236}">
                <a16:creationId xmlns:a16="http://schemas.microsoft.com/office/drawing/2014/main" id="{849CB0DA-7EDD-6403-4170-BED2BF6AD90E}"/>
              </a:ext>
            </a:extLst>
          </p:cNvPr>
          <p:cNvSpPr/>
          <p:nvPr/>
        </p:nvSpPr>
        <p:spPr>
          <a:xfrm>
            <a:off x="551072" y="7071587"/>
            <a:ext cx="5682738"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26209751-2616-3155-D44C-F6A64E438F60}"/>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municipale</a:t>
            </a:r>
          </a:p>
        </p:txBody>
      </p:sp>
    </p:spTree>
    <p:extLst>
      <p:ext uri="{BB962C8B-B14F-4D97-AF65-F5344CB8AC3E}">
        <p14:creationId xmlns:p14="http://schemas.microsoft.com/office/powerpoint/2010/main" val="2315382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E6A0DD6-E348-A3E1-14B5-2975AD1265E7}"/>
              </a:ext>
            </a:extLst>
          </p:cNvPr>
          <p:cNvSpPr>
            <a:spLocks noGrp="1"/>
          </p:cNvSpPr>
          <p:nvPr>
            <p:ph type="ftr" sz="quarter" idx="11"/>
          </p:nvPr>
        </p:nvSpPr>
        <p:spPr/>
        <p:txBody>
          <a:bodyPr/>
          <a:lstStyle/>
          <a:p>
            <a:r>
              <a:rPr lang="fr-FR"/>
              <a:t>Bulletin municipal / septembre 2025</a:t>
            </a:r>
          </a:p>
        </p:txBody>
      </p:sp>
      <p:sp>
        <p:nvSpPr>
          <p:cNvPr id="3" name="Espace réservé du numéro de diapositive 2">
            <a:extLst>
              <a:ext uri="{FF2B5EF4-FFF2-40B4-BE49-F238E27FC236}">
                <a16:creationId xmlns:a16="http://schemas.microsoft.com/office/drawing/2014/main" id="{CC26EB46-5EB9-23D0-B13D-96B92239C5C4}"/>
              </a:ext>
            </a:extLst>
          </p:cNvPr>
          <p:cNvSpPr>
            <a:spLocks noGrp="1"/>
          </p:cNvSpPr>
          <p:nvPr>
            <p:ph type="sldNum" sz="quarter" idx="12"/>
          </p:nvPr>
        </p:nvSpPr>
        <p:spPr/>
        <p:txBody>
          <a:bodyPr/>
          <a:lstStyle/>
          <a:p>
            <a:fld id="{BE9B5FA4-89F7-4BC1-B6B1-D5529FDE714B}" type="slidenum">
              <a:rPr lang="fr-FR" smtClean="0"/>
              <a:t>8</a:t>
            </a:fld>
            <a:endParaRPr lang="fr-FR"/>
          </a:p>
        </p:txBody>
      </p:sp>
      <p:grpSp>
        <p:nvGrpSpPr>
          <p:cNvPr id="4" name="Groupe 3">
            <a:extLst>
              <a:ext uri="{FF2B5EF4-FFF2-40B4-BE49-F238E27FC236}">
                <a16:creationId xmlns:a16="http://schemas.microsoft.com/office/drawing/2014/main" id="{89FAB0A7-0DFE-3198-0490-4E6DC684CFCB}"/>
              </a:ext>
            </a:extLst>
          </p:cNvPr>
          <p:cNvGrpSpPr/>
          <p:nvPr/>
        </p:nvGrpSpPr>
        <p:grpSpPr>
          <a:xfrm>
            <a:off x="890129" y="573211"/>
            <a:ext cx="5544944" cy="3935501"/>
            <a:chOff x="890129" y="573211"/>
            <a:chExt cx="5544944" cy="3935501"/>
          </a:xfrm>
        </p:grpSpPr>
        <p:sp>
          <p:nvSpPr>
            <p:cNvPr id="5" name="ZoneTexte 4">
              <a:extLst>
                <a:ext uri="{FF2B5EF4-FFF2-40B4-BE49-F238E27FC236}">
                  <a16:creationId xmlns:a16="http://schemas.microsoft.com/office/drawing/2014/main" id="{1E9D6D47-EC84-4226-5554-B92AB4073724}"/>
                </a:ext>
              </a:extLst>
            </p:cNvPr>
            <p:cNvSpPr txBox="1"/>
            <p:nvPr/>
          </p:nvSpPr>
          <p:spPr>
            <a:xfrm>
              <a:off x="890130" y="573211"/>
              <a:ext cx="5544943" cy="3935501"/>
            </a:xfrm>
            <a:prstGeom prst="rect">
              <a:avLst/>
            </a:prstGeom>
            <a:noFill/>
          </p:spPr>
          <p:txBody>
            <a:bodyPr wrap="square">
              <a:spAutoFit/>
            </a:bodyPr>
            <a:lstStyle/>
            <a:p>
              <a:pPr algn="just">
                <a:lnSpc>
                  <a:spcPct val="107000"/>
                </a:lnSpc>
                <a:spcAft>
                  <a:spcPts val="800"/>
                </a:spcAft>
                <a:buNone/>
              </a:pPr>
              <a:r>
                <a:rPr lang="fr-FR" sz="1400" b="1" dirty="0">
                  <a:effectLst/>
                  <a:latin typeface="Calibri" panose="020F0502020204030204" pitchFamily="34" charset="0"/>
                  <a:ea typeface="Calibri" panose="020F0502020204030204" pitchFamily="34" charset="0"/>
                  <a:cs typeface="Times New Roman" panose="02020603050405020304" pitchFamily="18" charset="0"/>
                </a:rPr>
                <a:t>Passage de relais à la boulangerie de Lapoutroie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endParaRPr lang="fr-FR" sz="1000"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endParaRPr lang="fr-FR" sz="1000"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endParaRPr lang="fr-FR" sz="10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r>
                <a:rPr lang="fr-FR" sz="1000" dirty="0">
                  <a:effectLst/>
                  <a:latin typeface="Calibri" panose="020F0502020204030204" pitchFamily="34" charset="0"/>
                  <a:ea typeface="Calibri" panose="020F0502020204030204" pitchFamily="34" charset="0"/>
                  <a:cs typeface="Times New Roman" panose="02020603050405020304" pitchFamily="18" charset="0"/>
                </a:rPr>
                <a:t>Ce nouveau commerce ouvrira très prochainement ses portes. Au démarrage, la boulangerie sera ouverte tous les jours, y compris le dimanche, de 6h à 12h30, et deux vendeuses vous y accueilleront avec le sourire.</a:t>
              </a:r>
            </a:p>
            <a:p>
              <a:pPr algn="just">
                <a:lnSpc>
                  <a:spcPct val="107000"/>
                </a:lnSpc>
                <a:spcAft>
                  <a:spcPts val="800"/>
                </a:spcAft>
                <a:buNone/>
              </a:pPr>
              <a:r>
                <a:rPr lang="fr-FR" sz="1000" dirty="0">
                  <a:effectLst/>
                  <a:latin typeface="Calibri" panose="020F0502020204030204" pitchFamily="34" charset="0"/>
                  <a:ea typeface="Calibri" panose="020F0502020204030204" pitchFamily="34" charset="0"/>
                  <a:cs typeface="Times New Roman" panose="02020603050405020304" pitchFamily="18" charset="0"/>
                </a:rPr>
                <a:t>On trouvera « chez Norbert » les pains traditionnels (baguette, pain de seigle, pain de campagne, pain complet) mais aussi des propositions plus originales (baguette alsacienne, baguette au poivre, 3 pains spéciaux par jour). La gamme de pains sera complétée par des petits pains, des sandwichs et plats salés (quiche, pizza, pâté lorrain…), et par des tartes sucrées que vous pourrez même déguster sur place, autour de mange-debout. </a:t>
              </a:r>
            </a:p>
            <a:p>
              <a:pPr algn="just">
                <a:lnSpc>
                  <a:spcPct val="107000"/>
                </a:lnSpc>
                <a:spcAft>
                  <a:spcPts val="800"/>
                </a:spcAft>
                <a:buNone/>
              </a:pPr>
              <a:r>
                <a:rPr lang="fr-FR" sz="1000" dirty="0">
                  <a:effectLst/>
                  <a:latin typeface="Calibri" panose="020F0502020204030204" pitchFamily="34" charset="0"/>
                  <a:ea typeface="Calibri" panose="020F0502020204030204" pitchFamily="34" charset="0"/>
                  <a:cs typeface="Times New Roman" panose="02020603050405020304" pitchFamily="18" charset="0"/>
                </a:rPr>
                <a:t>Norbert a un credo : la qualité des produits. Il souhaite aussi participer à la vie du village, par exemple en accueillant les enfants de l’école pour fabriquer des </a:t>
              </a:r>
              <a:r>
                <a:rPr lang="fr-FR" sz="1000" dirty="0" err="1">
                  <a:effectLst/>
                  <a:latin typeface="Calibri" panose="020F0502020204030204" pitchFamily="34" charset="0"/>
                  <a:ea typeface="Calibri" panose="020F0502020204030204" pitchFamily="34" charset="0"/>
                  <a:cs typeface="Times New Roman" panose="02020603050405020304" pitchFamily="18" charset="0"/>
                </a:rPr>
                <a:t>manalas</a:t>
              </a:r>
              <a:r>
                <a:rPr lang="fr-FR" sz="1000" dirty="0">
                  <a:effectLst/>
                  <a:latin typeface="Calibri" panose="020F0502020204030204" pitchFamily="34" charset="0"/>
                  <a:ea typeface="Calibri" panose="020F0502020204030204" pitchFamily="34" charset="0"/>
                  <a:cs typeface="Times New Roman" panose="02020603050405020304" pitchFamily="18" charset="0"/>
                </a:rPr>
                <a:t>, ou en s’associant à d’autres évènements. Alors n’hésitez pas à pousser la porte de sa boulangerie pour faire connaissance avec Norbert, et avec ses produits. Notre village sera riche de commerces locaux si nous les faisons vivre !</a:t>
              </a:r>
            </a:p>
          </p:txBody>
        </p:sp>
        <p:pic>
          <p:nvPicPr>
            <p:cNvPr id="7" name="Image 6">
              <a:extLst>
                <a:ext uri="{FF2B5EF4-FFF2-40B4-BE49-F238E27FC236}">
                  <a16:creationId xmlns:a16="http://schemas.microsoft.com/office/drawing/2014/main" id="{1C134182-E71C-C2CE-4BFB-3906F2684799}"/>
                </a:ext>
              </a:extLst>
            </p:cNvPr>
            <p:cNvPicPr>
              <a:picLocks noChangeAspect="1"/>
            </p:cNvPicPr>
            <p:nvPr/>
          </p:nvPicPr>
          <p:blipFill>
            <a:blip r:embed="rId2"/>
            <a:srcRect l="75447" t="26494" r="16260" b="32259"/>
            <a:stretch>
              <a:fillRect/>
            </a:stretch>
          </p:blipFill>
          <p:spPr>
            <a:xfrm>
              <a:off x="5228348" y="573211"/>
              <a:ext cx="1063682" cy="1500388"/>
            </a:xfrm>
            <a:prstGeom prst="rect">
              <a:avLst/>
            </a:prstGeom>
          </p:spPr>
        </p:pic>
        <p:sp>
          <p:nvSpPr>
            <p:cNvPr id="9" name="ZoneTexte 8">
              <a:extLst>
                <a:ext uri="{FF2B5EF4-FFF2-40B4-BE49-F238E27FC236}">
                  <a16:creationId xmlns:a16="http://schemas.microsoft.com/office/drawing/2014/main" id="{9671B2A0-4E3A-DA1E-63E7-052102854540}"/>
                </a:ext>
              </a:extLst>
            </p:cNvPr>
            <p:cNvSpPr txBox="1"/>
            <p:nvPr/>
          </p:nvSpPr>
          <p:spPr>
            <a:xfrm>
              <a:off x="890129" y="978390"/>
              <a:ext cx="4195175" cy="1175578"/>
            </a:xfrm>
            <a:prstGeom prst="rect">
              <a:avLst/>
            </a:prstGeom>
            <a:noFill/>
          </p:spPr>
          <p:txBody>
            <a:bodyPr wrap="square">
              <a:spAutoFit/>
            </a:bodyPr>
            <a:lstStyle/>
            <a:p>
              <a:pPr algn="just">
                <a:lnSpc>
                  <a:spcPct val="107000"/>
                </a:lnSpc>
                <a:spcAft>
                  <a:spcPts val="800"/>
                </a:spcAft>
                <a:buNone/>
              </a:pPr>
              <a:r>
                <a:rPr lang="fr-FR" sz="1000" dirty="0">
                  <a:effectLst/>
                  <a:latin typeface="Calibri" panose="020F0502020204030204" pitchFamily="34" charset="0"/>
                  <a:ea typeface="Calibri" panose="020F0502020204030204" pitchFamily="34" charset="0"/>
                  <a:cs typeface="Times New Roman" panose="02020603050405020304" pitchFamily="18" charset="0"/>
                </a:rPr>
                <a:t>Après 27 années d’activité au service des habitants de la commune, Vincent et Chantal vont reposer leurs tabliers. Ils ont attendu pour cela de trouver un repreneur, c’est chose faite en la personne de M</a:t>
              </a:r>
              <a:r>
                <a:rPr lang="fr-FR" sz="1000" dirty="0">
                  <a:latin typeface="Calibri" panose="020F0502020204030204" pitchFamily="34" charset="0"/>
                  <a:ea typeface="Calibri" panose="020F0502020204030204" pitchFamily="34" charset="0"/>
                  <a:cs typeface="Times New Roman" panose="02020603050405020304" pitchFamily="18" charset="0"/>
                </a:rPr>
                <a:t>.</a:t>
              </a:r>
              <a:r>
                <a:rPr lang="fr-FR" sz="1000" dirty="0">
                  <a:effectLst/>
                  <a:latin typeface="Calibri" panose="020F0502020204030204" pitchFamily="34" charset="0"/>
                  <a:ea typeface="Calibri" panose="020F0502020204030204" pitchFamily="34" charset="0"/>
                  <a:cs typeface="Times New Roman" panose="02020603050405020304" pitchFamily="18" charset="0"/>
                </a:rPr>
                <a:t> Norbert </a:t>
              </a:r>
              <a:r>
                <a:rPr lang="fr-FR" sz="1000" dirty="0" err="1">
                  <a:effectLst/>
                  <a:latin typeface="Calibri" panose="020F0502020204030204" pitchFamily="34" charset="0"/>
                  <a:ea typeface="Calibri" panose="020F0502020204030204" pitchFamily="34" charset="0"/>
                  <a:cs typeface="Times New Roman" panose="02020603050405020304" pitchFamily="18" charset="0"/>
                </a:rPr>
                <a:t>Baumlin</a:t>
              </a:r>
              <a:r>
                <a:rPr lang="fr-FR" sz="10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buNone/>
              </a:pPr>
              <a:r>
                <a:rPr lang="fr-FR" sz="1000" dirty="0">
                  <a:effectLst/>
                  <a:latin typeface="Calibri" panose="020F0502020204030204" pitchFamily="34" charset="0"/>
                  <a:ea typeface="Calibri" panose="020F0502020204030204" pitchFamily="34" charset="0"/>
                  <a:cs typeface="Times New Roman" panose="02020603050405020304" pitchFamily="18" charset="0"/>
                </a:rPr>
                <a:t>Norbert a 38 années d’expérience en boulangerie, puisqu’il a commencé à l’âge de 15 ans. C’est sa première installation à son compte, et la boulangerie s’appellera « Chez Norbert ». </a:t>
              </a:r>
            </a:p>
          </p:txBody>
        </p:sp>
      </p:grpSp>
      <p:sp>
        <p:nvSpPr>
          <p:cNvPr id="6" name="Rectangle : coins arrondis 5">
            <a:extLst>
              <a:ext uri="{FF2B5EF4-FFF2-40B4-BE49-F238E27FC236}">
                <a16:creationId xmlns:a16="http://schemas.microsoft.com/office/drawing/2014/main" id="{5666ED63-656A-8BFB-D7E4-6F4E2C8182B3}"/>
              </a:ext>
            </a:extLst>
          </p:cNvPr>
          <p:cNvSpPr/>
          <p:nvPr/>
        </p:nvSpPr>
        <p:spPr>
          <a:xfrm>
            <a:off x="762541" y="4749219"/>
            <a:ext cx="5682738"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 name="Groupe 17">
            <a:extLst>
              <a:ext uri="{FF2B5EF4-FFF2-40B4-BE49-F238E27FC236}">
                <a16:creationId xmlns:a16="http://schemas.microsoft.com/office/drawing/2014/main" id="{C9CFF328-727E-1ED7-7CDC-51F1B96E0752}"/>
              </a:ext>
            </a:extLst>
          </p:cNvPr>
          <p:cNvGrpSpPr/>
          <p:nvPr/>
        </p:nvGrpSpPr>
        <p:grpSpPr>
          <a:xfrm>
            <a:off x="762541" y="5035445"/>
            <a:ext cx="5775348" cy="3786843"/>
            <a:chOff x="557213" y="684746"/>
            <a:chExt cx="5775348" cy="3786843"/>
          </a:xfrm>
        </p:grpSpPr>
        <p:sp>
          <p:nvSpPr>
            <p:cNvPr id="19" name="ZoneTexte 18">
              <a:extLst>
                <a:ext uri="{FF2B5EF4-FFF2-40B4-BE49-F238E27FC236}">
                  <a16:creationId xmlns:a16="http://schemas.microsoft.com/office/drawing/2014/main" id="{450A952B-E3D3-E77F-83DC-606AA108FF37}"/>
                </a:ext>
              </a:extLst>
            </p:cNvPr>
            <p:cNvSpPr txBox="1"/>
            <p:nvPr/>
          </p:nvSpPr>
          <p:spPr>
            <a:xfrm>
              <a:off x="557213" y="684746"/>
              <a:ext cx="5775348" cy="307777"/>
            </a:xfrm>
            <a:prstGeom prst="rect">
              <a:avLst/>
            </a:prstGeom>
            <a:noFill/>
          </p:spPr>
          <p:txBody>
            <a:bodyPr wrap="square">
              <a:spAutoFit/>
            </a:bodyPr>
            <a:lstStyle/>
            <a:p>
              <a:r>
                <a:rPr lang="fr-FR" sz="1400" b="1" dirty="0"/>
                <a:t>L’Hôtel « Le Valtrivin » change de mains et devient « Etoile Alsacienne » !</a:t>
              </a:r>
            </a:p>
          </p:txBody>
        </p:sp>
        <p:pic>
          <p:nvPicPr>
            <p:cNvPr id="20" name="Image 19">
              <a:extLst>
                <a:ext uri="{FF2B5EF4-FFF2-40B4-BE49-F238E27FC236}">
                  <a16:creationId xmlns:a16="http://schemas.microsoft.com/office/drawing/2014/main" id="{2B4F30EF-91A3-5E71-FBC6-4DF40F9E594C}"/>
                </a:ext>
              </a:extLst>
            </p:cNvPr>
            <p:cNvPicPr>
              <a:picLocks noChangeAspect="1"/>
            </p:cNvPicPr>
            <p:nvPr/>
          </p:nvPicPr>
          <p:blipFill>
            <a:blip r:embed="rId3"/>
            <a:srcRect l="65825" t="29081" r="27251" b="38276"/>
            <a:stretch>
              <a:fillRect/>
            </a:stretch>
          </p:blipFill>
          <p:spPr>
            <a:xfrm>
              <a:off x="655091" y="1269240"/>
              <a:ext cx="2395183" cy="3202349"/>
            </a:xfrm>
            <a:prstGeom prst="rect">
              <a:avLst/>
            </a:prstGeom>
          </p:spPr>
        </p:pic>
        <p:sp>
          <p:nvSpPr>
            <p:cNvPr id="21" name="ZoneTexte 20">
              <a:extLst>
                <a:ext uri="{FF2B5EF4-FFF2-40B4-BE49-F238E27FC236}">
                  <a16:creationId xmlns:a16="http://schemas.microsoft.com/office/drawing/2014/main" id="{649EB358-DA70-89D4-B78F-1AC642319EFA}"/>
                </a:ext>
              </a:extLst>
            </p:cNvPr>
            <p:cNvSpPr txBox="1"/>
            <p:nvPr/>
          </p:nvSpPr>
          <p:spPr>
            <a:xfrm>
              <a:off x="3173104" y="1269240"/>
              <a:ext cx="3159457" cy="3170099"/>
            </a:xfrm>
            <a:prstGeom prst="rect">
              <a:avLst/>
            </a:prstGeom>
            <a:noFill/>
          </p:spPr>
          <p:txBody>
            <a:bodyPr wrap="square" rtlCol="0">
              <a:spAutoFit/>
            </a:bodyPr>
            <a:lstStyle/>
            <a:p>
              <a:pPr algn="just"/>
              <a:r>
                <a:rPr lang="fr-FR" sz="1000" dirty="0"/>
                <a:t>Dorénavant baptisé « Etoile Alsacienne », cet établissement continue d’accueillir les visiteurs dans une ambiance chaleureuse et conviviale, fidèle à l’esprit de notre belle vallée.</a:t>
              </a:r>
            </a:p>
            <a:p>
              <a:pPr algn="just"/>
              <a:endParaRPr lang="fr-FR" sz="1000" dirty="0"/>
            </a:p>
            <a:p>
              <a:pPr algn="just"/>
              <a:r>
                <a:rPr lang="fr-FR" sz="1000" dirty="0"/>
                <a:t>L’hôtel propose 8 chambres confortables, allant de la chambre double à la chambre familiale, idéales pour les randonneurs, motards, cyclotouristes ou tout simplement les amoureux de la nature venus découvrir notre région.</a:t>
              </a:r>
            </a:p>
            <a:p>
              <a:pPr algn="just"/>
              <a:endParaRPr lang="fr-FR" sz="1000" dirty="0"/>
            </a:p>
            <a:p>
              <a:pPr algn="just"/>
              <a:r>
                <a:rPr lang="fr-FR" sz="1000" dirty="0"/>
                <a:t>Les clients seront accueillis par la gérante, Mme Estelle BAUDUIN entre 16h et 20h30.</a:t>
              </a:r>
            </a:p>
            <a:p>
              <a:pPr algn="just"/>
              <a:endParaRPr lang="fr-FR" sz="1000" dirty="0"/>
            </a:p>
            <a:p>
              <a:pPr algn="just"/>
              <a:r>
                <a:rPr lang="fr-FR" sz="1000" dirty="0"/>
                <a:t>Si vous avez de la famille ou des amis de passage, pensez à leur recommander l’hôtel : une adresse locale de confiance, à deux pas de chez vous.</a:t>
              </a:r>
            </a:p>
            <a:p>
              <a:endParaRPr lang="fr-FR" sz="1000" dirty="0"/>
            </a:p>
            <a:p>
              <a:r>
                <a:rPr lang="fr-FR" sz="1000" dirty="0"/>
                <a:t>Pour tout renseignement : </a:t>
              </a:r>
              <a:r>
                <a:rPr lang="fr-FR" sz="1000" dirty="0">
                  <a:hlinkClick r:id="rId4"/>
                </a:rPr>
                <a:t>www.etoile-alsacienne.fr</a:t>
              </a:r>
              <a:br>
                <a:rPr lang="fr-FR" sz="1000" dirty="0"/>
              </a:br>
              <a:r>
                <a:rPr lang="fr-FR" sz="1000" dirty="0"/>
                <a:t>Tél : 07 83 88 51 26</a:t>
              </a:r>
            </a:p>
          </p:txBody>
        </p:sp>
      </p:grpSp>
      <p:sp>
        <p:nvSpPr>
          <p:cNvPr id="22" name="ZoneTexte 21">
            <a:extLst>
              <a:ext uri="{FF2B5EF4-FFF2-40B4-BE49-F238E27FC236}">
                <a16:creationId xmlns:a16="http://schemas.microsoft.com/office/drawing/2014/main" id="{DF040A87-74E0-06FD-FCBF-CFB7359EE7D9}"/>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municipale</a:t>
            </a:r>
          </a:p>
        </p:txBody>
      </p:sp>
    </p:spTree>
    <p:extLst>
      <p:ext uri="{BB962C8B-B14F-4D97-AF65-F5344CB8AC3E}">
        <p14:creationId xmlns:p14="http://schemas.microsoft.com/office/powerpoint/2010/main" val="2269309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23CDA-F779-7C5E-1D45-3178169F7EF5}"/>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599369F-299F-EF6F-164E-999B8214096F}"/>
              </a:ext>
            </a:extLst>
          </p:cNvPr>
          <p:cNvSpPr>
            <a:spLocks noGrp="1"/>
          </p:cNvSpPr>
          <p:nvPr>
            <p:ph type="sldNum" sz="quarter" idx="12"/>
          </p:nvPr>
        </p:nvSpPr>
        <p:spPr/>
        <p:txBody>
          <a:bodyPr/>
          <a:lstStyle/>
          <a:p>
            <a:fld id="{BE9B5FA4-89F7-4BC1-B6B1-D5529FDE714B}" type="slidenum">
              <a:rPr lang="fr-FR" smtClean="0"/>
              <a:t>9</a:t>
            </a:fld>
            <a:endParaRPr lang="fr-FR"/>
          </a:p>
        </p:txBody>
      </p:sp>
      <p:sp>
        <p:nvSpPr>
          <p:cNvPr id="3" name="Espace réservé du pied de page 2">
            <a:extLst>
              <a:ext uri="{FF2B5EF4-FFF2-40B4-BE49-F238E27FC236}">
                <a16:creationId xmlns:a16="http://schemas.microsoft.com/office/drawing/2014/main" id="{9730435A-32CD-EA38-8F2F-A274CDB02B93}"/>
              </a:ext>
            </a:extLst>
          </p:cNvPr>
          <p:cNvSpPr>
            <a:spLocks noGrp="1"/>
          </p:cNvSpPr>
          <p:nvPr>
            <p:ph type="ftr" sz="quarter" idx="11"/>
          </p:nvPr>
        </p:nvSpPr>
        <p:spPr/>
        <p:txBody>
          <a:bodyPr/>
          <a:lstStyle/>
          <a:p>
            <a:r>
              <a:rPr lang="fr-FR"/>
              <a:t>Bulletin municipal / septembre 2025</a:t>
            </a:r>
          </a:p>
        </p:txBody>
      </p:sp>
      <p:sp>
        <p:nvSpPr>
          <p:cNvPr id="5" name="ZoneTexte 4">
            <a:extLst>
              <a:ext uri="{FF2B5EF4-FFF2-40B4-BE49-F238E27FC236}">
                <a16:creationId xmlns:a16="http://schemas.microsoft.com/office/drawing/2014/main" id="{F3A2DA0D-2720-0F2E-74C1-3BB2A6A44513}"/>
              </a:ext>
            </a:extLst>
          </p:cNvPr>
          <p:cNvSpPr txBox="1"/>
          <p:nvPr/>
        </p:nvSpPr>
        <p:spPr>
          <a:xfrm>
            <a:off x="747132" y="1026758"/>
            <a:ext cx="4207505" cy="1340239"/>
          </a:xfrm>
          <a:prstGeom prst="rect">
            <a:avLst/>
          </a:prstGeom>
          <a:noFill/>
        </p:spPr>
        <p:txBody>
          <a:bodyPr wrap="square">
            <a:spAutoFit/>
          </a:bodyPr>
          <a:lstStyle/>
          <a:p>
            <a:pPr algn="just">
              <a:lnSpc>
                <a:spcPct val="107000"/>
              </a:lnSpc>
              <a:spcAft>
                <a:spcPts val="800"/>
              </a:spcAft>
              <a:buNone/>
            </a:pPr>
            <a:r>
              <a:rPr lang="fr-FR" sz="1000" kern="100" dirty="0">
                <a:effectLst/>
                <a:ea typeface="Aptos" panose="020B0004020202020204" pitchFamily="34" charset="0"/>
                <a:cs typeface="Times New Roman" panose="02020603050405020304" pitchFamily="18" charset="0"/>
              </a:rPr>
              <a:t>Dans la précédente édition du Lien du mois de juin, l’article consacré à la libération de Lapoutroie contenait une information inexacte qu’il convient de rectifier.</a:t>
            </a:r>
          </a:p>
          <a:p>
            <a:pPr algn="just">
              <a:lnSpc>
                <a:spcPct val="107000"/>
              </a:lnSpc>
              <a:spcAft>
                <a:spcPts val="800"/>
              </a:spcAft>
              <a:buNone/>
            </a:pPr>
            <a:r>
              <a:rPr lang="fr-FR" sz="1000" kern="100" dirty="0">
                <a:effectLst/>
                <a:ea typeface="Aptos" panose="020B0004020202020204" pitchFamily="34" charset="0"/>
                <a:cs typeface="Times New Roman" panose="02020603050405020304" pitchFamily="18" charset="0"/>
              </a:rPr>
              <a:t>En effet, l’article rendant hommage à Monsieur Louis </a:t>
            </a:r>
            <a:r>
              <a:rPr lang="fr-FR" sz="1000" kern="100" dirty="0" err="1">
                <a:effectLst/>
                <a:ea typeface="Aptos" panose="020B0004020202020204" pitchFamily="34" charset="0"/>
                <a:cs typeface="Times New Roman" panose="02020603050405020304" pitchFamily="18" charset="0"/>
              </a:rPr>
              <a:t>Jole</a:t>
            </a:r>
            <a:r>
              <a:rPr lang="fr-FR" sz="1000" kern="100" dirty="0">
                <a:effectLst/>
                <a:ea typeface="Aptos" panose="020B0004020202020204" pitchFamily="34" charset="0"/>
                <a:cs typeface="Times New Roman" panose="02020603050405020304" pitchFamily="18" charset="0"/>
              </a:rPr>
              <a:t> indiquait qu’il était d’origine tunisienne, ce qui n’est pas le cas. Monsieur Louis </a:t>
            </a:r>
            <a:r>
              <a:rPr lang="fr-FR" sz="1000" kern="100" dirty="0" err="1">
                <a:effectLst/>
                <a:ea typeface="Aptos" panose="020B0004020202020204" pitchFamily="34" charset="0"/>
                <a:cs typeface="Times New Roman" panose="02020603050405020304" pitchFamily="18" charset="0"/>
              </a:rPr>
              <a:t>Jole</a:t>
            </a:r>
            <a:r>
              <a:rPr lang="fr-FR" sz="1000" kern="100" dirty="0">
                <a:effectLst/>
                <a:ea typeface="Aptos" panose="020B0004020202020204" pitchFamily="34" charset="0"/>
                <a:cs typeface="Times New Roman" panose="02020603050405020304" pitchFamily="18" charset="0"/>
              </a:rPr>
              <a:t> est d’origine française, né à Marseille le 27 janvier 1918. Il a passé les premières années de sa vie dans les Hautes Alpes au village des Roberts.</a:t>
            </a:r>
          </a:p>
        </p:txBody>
      </p:sp>
      <p:pic>
        <p:nvPicPr>
          <p:cNvPr id="7" name="Image 6">
            <a:extLst>
              <a:ext uri="{FF2B5EF4-FFF2-40B4-BE49-F238E27FC236}">
                <a16:creationId xmlns:a16="http://schemas.microsoft.com/office/drawing/2014/main" id="{9F24ECFE-654B-DA72-3FE3-9BC9A3B2B35C}"/>
              </a:ext>
            </a:extLst>
          </p:cNvPr>
          <p:cNvPicPr>
            <a:picLocks noChangeAspect="1"/>
          </p:cNvPicPr>
          <p:nvPr/>
        </p:nvPicPr>
        <p:blipFill>
          <a:blip r:embed="rId2">
            <a:extLst>
              <a:ext uri="{28A0092B-C50C-407E-A947-70E740481C1C}">
                <a14:useLocalDpi xmlns:a14="http://schemas.microsoft.com/office/drawing/2010/main" val="0"/>
              </a:ext>
            </a:extLst>
          </a:blip>
          <a:srcRect l="22283" t="24822" r="28037" b="34239"/>
          <a:stretch>
            <a:fillRect/>
          </a:stretch>
        </p:blipFill>
        <p:spPr>
          <a:xfrm>
            <a:off x="5173481" y="1009234"/>
            <a:ext cx="1002131" cy="1134766"/>
          </a:xfrm>
          <a:prstGeom prst="rect">
            <a:avLst/>
          </a:prstGeom>
        </p:spPr>
      </p:pic>
      <p:sp>
        <p:nvSpPr>
          <p:cNvPr id="6" name="ZoneTexte 5">
            <a:extLst>
              <a:ext uri="{FF2B5EF4-FFF2-40B4-BE49-F238E27FC236}">
                <a16:creationId xmlns:a16="http://schemas.microsoft.com/office/drawing/2014/main" id="{4653C626-62F6-3D79-2CF4-3D4CFCE52A47}"/>
              </a:ext>
            </a:extLst>
          </p:cNvPr>
          <p:cNvSpPr txBox="1"/>
          <p:nvPr/>
        </p:nvSpPr>
        <p:spPr>
          <a:xfrm>
            <a:off x="721370" y="2411312"/>
            <a:ext cx="5767038" cy="2862707"/>
          </a:xfrm>
          <a:prstGeom prst="rect">
            <a:avLst/>
          </a:prstGeom>
          <a:noFill/>
        </p:spPr>
        <p:txBody>
          <a:bodyPr wrap="square">
            <a:spAutoFit/>
          </a:bodyPr>
          <a:lstStyle/>
          <a:p>
            <a:pPr algn="just">
              <a:lnSpc>
                <a:spcPct val="107000"/>
              </a:lnSpc>
              <a:spcAft>
                <a:spcPts val="800"/>
              </a:spcAft>
              <a:buNone/>
            </a:pPr>
            <a:r>
              <a:rPr lang="fr-FR" sz="1000" kern="100" dirty="0">
                <a:effectLst/>
                <a:ea typeface="Aptos" panose="020B0004020202020204" pitchFamily="34" charset="0"/>
                <a:cs typeface="Times New Roman" panose="02020603050405020304" pitchFamily="18" charset="0"/>
              </a:rPr>
              <a:t>En 1938, il a effectué son service militaire au sein des chasseurs alpins à Briançon. Démobilisé après l’armistice de 1940, il a rejoint l’Afrique du Nord via l’Espagne et s’est engagé en tant que volontaire dans la première armée française. Durant la seconde guerre mondiale, il a combattu au sein du 4</a:t>
            </a:r>
            <a:r>
              <a:rPr lang="fr-FR" sz="1000" kern="100" baseline="30000" dirty="0">
                <a:effectLst/>
                <a:ea typeface="Aptos" panose="020B0004020202020204" pitchFamily="34" charset="0"/>
                <a:cs typeface="Times New Roman" panose="02020603050405020304" pitchFamily="18" charset="0"/>
              </a:rPr>
              <a:t>ème</a:t>
            </a:r>
            <a:r>
              <a:rPr lang="fr-FR" sz="1000" kern="100" dirty="0">
                <a:effectLst/>
                <a:ea typeface="Aptos" panose="020B0004020202020204" pitchFamily="34" charset="0"/>
                <a:cs typeface="Times New Roman" panose="02020603050405020304" pitchFamily="18" charset="0"/>
              </a:rPr>
              <a:t> Régiment de Tirailleurs Tunisien appartenant à la 3</a:t>
            </a:r>
            <a:r>
              <a:rPr lang="fr-FR" sz="1000" kern="100" baseline="30000" dirty="0">
                <a:effectLst/>
                <a:ea typeface="Aptos" panose="020B0004020202020204" pitchFamily="34" charset="0"/>
                <a:cs typeface="Times New Roman" panose="02020603050405020304" pitchFamily="18" charset="0"/>
              </a:rPr>
              <a:t>ème</a:t>
            </a:r>
            <a:r>
              <a:rPr lang="fr-FR" sz="1000" kern="100" dirty="0">
                <a:effectLst/>
                <a:ea typeface="Aptos" panose="020B0004020202020204" pitchFamily="34" charset="0"/>
                <a:cs typeface="Times New Roman" panose="02020603050405020304" pitchFamily="18" charset="0"/>
              </a:rPr>
              <a:t> Division d’Infanterie Algérienne qui faisait elle-même partie de l’Armée d’Afrique. Le 4</a:t>
            </a:r>
            <a:r>
              <a:rPr lang="fr-FR" sz="1000" kern="100" baseline="30000" dirty="0">
                <a:effectLst/>
                <a:ea typeface="Aptos" panose="020B0004020202020204" pitchFamily="34" charset="0"/>
                <a:cs typeface="Times New Roman" panose="02020603050405020304" pitchFamily="18" charset="0"/>
              </a:rPr>
              <a:t>ème</a:t>
            </a:r>
            <a:r>
              <a:rPr lang="fr-FR" sz="1000" kern="100" dirty="0">
                <a:effectLst/>
                <a:ea typeface="Aptos" panose="020B0004020202020204" pitchFamily="34" charset="0"/>
                <a:cs typeface="Times New Roman" panose="02020603050405020304" pitchFamily="18" charset="0"/>
              </a:rPr>
              <a:t> RTT est l’un des régiments français les plus décorés de la seconde guerre mondiale.</a:t>
            </a:r>
          </a:p>
          <a:p>
            <a:pPr algn="just">
              <a:lnSpc>
                <a:spcPct val="107000"/>
              </a:lnSpc>
              <a:spcAft>
                <a:spcPts val="800"/>
              </a:spcAft>
              <a:buNone/>
            </a:pPr>
            <a:r>
              <a:rPr lang="fr-FR" sz="1000" kern="100" dirty="0">
                <a:effectLst/>
                <a:ea typeface="Aptos" panose="020B0004020202020204" pitchFamily="34" charset="0"/>
                <a:cs typeface="Times New Roman" panose="02020603050405020304" pitchFamily="18" charset="0"/>
              </a:rPr>
              <a:t>Ce régiment a combattu durant la campagne d’Italie en particulier durant les durs combats de Monte Cassino, lors du débarquement de Provence en août 1944, de la remontée de la vallée du Rhône et aux durs et meurtriers combats de la libération des Vosges, </a:t>
            </a:r>
            <a:r>
              <a:rPr lang="fr-FR" sz="1000" kern="100" dirty="0">
                <a:ea typeface="Aptos" panose="020B0004020202020204" pitchFamily="34" charset="0"/>
                <a:cs typeface="Times New Roman" panose="02020603050405020304" pitchFamily="18" charset="0"/>
              </a:rPr>
              <a:t>c</a:t>
            </a:r>
            <a:r>
              <a:rPr lang="fr-FR" sz="1000" kern="100" dirty="0">
                <a:effectLst/>
                <a:ea typeface="Aptos" panose="020B0004020202020204" pitchFamily="34" charset="0"/>
                <a:cs typeface="Times New Roman" panose="02020603050405020304" pitchFamily="18" charset="0"/>
              </a:rPr>
              <a:t>’est à ce moment-là que Monsieur Louis </a:t>
            </a:r>
            <a:r>
              <a:rPr lang="fr-FR" sz="1000" kern="100" dirty="0" err="1">
                <a:effectLst/>
                <a:ea typeface="Aptos" panose="020B0004020202020204" pitchFamily="34" charset="0"/>
                <a:cs typeface="Times New Roman" panose="02020603050405020304" pitchFamily="18" charset="0"/>
              </a:rPr>
              <a:t>Jole</a:t>
            </a:r>
            <a:r>
              <a:rPr lang="fr-FR" sz="1000" kern="100" dirty="0">
                <a:effectLst/>
                <a:ea typeface="Aptos" panose="020B0004020202020204" pitchFamily="34" charset="0"/>
                <a:cs typeface="Times New Roman" panose="02020603050405020304" pitchFamily="18" charset="0"/>
              </a:rPr>
              <a:t> s’est  retrouvé dans notre commune, en particulier lors de l’éprouvante bataille du col de Bermont. Reconnaissance et distinctions ont récompensé un parcours fait de courage et d’héroïsme.</a:t>
            </a:r>
          </a:p>
          <a:p>
            <a:pPr algn="just">
              <a:lnSpc>
                <a:spcPct val="107000"/>
              </a:lnSpc>
              <a:spcAft>
                <a:spcPts val="800"/>
              </a:spcAft>
              <a:buNone/>
            </a:pPr>
            <a:r>
              <a:rPr lang="fr-FR" sz="1000" kern="100" dirty="0">
                <a:effectLst/>
                <a:ea typeface="Aptos" panose="020B0004020202020204" pitchFamily="34" charset="0"/>
                <a:cs typeface="Times New Roman" panose="02020603050405020304" pitchFamily="18" charset="0"/>
              </a:rPr>
              <a:t>Après sa démobilisation à la fin de la guerre, Monsieur Louis </a:t>
            </a:r>
            <a:r>
              <a:rPr lang="fr-FR" sz="1000" kern="100" dirty="0" err="1">
                <a:effectLst/>
                <a:ea typeface="Aptos" panose="020B0004020202020204" pitchFamily="34" charset="0"/>
                <a:cs typeface="Times New Roman" panose="02020603050405020304" pitchFamily="18" charset="0"/>
              </a:rPr>
              <a:t>Jole</a:t>
            </a:r>
            <a:r>
              <a:rPr lang="fr-FR" sz="1000" kern="100" dirty="0">
                <a:effectLst/>
                <a:ea typeface="Aptos" panose="020B0004020202020204" pitchFamily="34" charset="0"/>
                <a:cs typeface="Times New Roman" panose="02020603050405020304" pitchFamily="18" charset="0"/>
              </a:rPr>
              <a:t> s’est installé à Lapoutroie où il a pu profiter de l’estime de tous et mener une vie paisible en compagnie de son épouse Jeannette née </a:t>
            </a:r>
            <a:r>
              <a:rPr lang="fr-FR" sz="1000" kern="100" dirty="0" err="1">
                <a:effectLst/>
                <a:ea typeface="Aptos" panose="020B0004020202020204" pitchFamily="34" charset="0"/>
                <a:cs typeface="Times New Roman" panose="02020603050405020304" pitchFamily="18" charset="0"/>
              </a:rPr>
              <a:t>Bitzenhoffer</a:t>
            </a:r>
            <a:r>
              <a:rPr lang="fr-FR" sz="1000" kern="100" dirty="0">
                <a:effectLst/>
                <a:ea typeface="Aptos" panose="020B0004020202020204" pitchFamily="34" charset="0"/>
                <a:cs typeface="Times New Roman" panose="02020603050405020304" pitchFamily="18" charset="0"/>
              </a:rPr>
              <a:t> et de ses 3 enfants jusqu'à son décès survenu le 05/08/1972.</a:t>
            </a:r>
          </a:p>
          <a:p>
            <a:pPr algn="just">
              <a:lnSpc>
                <a:spcPct val="107000"/>
              </a:lnSpc>
              <a:spcAft>
                <a:spcPts val="800"/>
              </a:spcAft>
              <a:buNone/>
            </a:pPr>
            <a:r>
              <a:rPr lang="fr-FR" sz="1000" i="1" kern="100" dirty="0">
                <a:ea typeface="Aptos" panose="020B0004020202020204" pitchFamily="34" charset="0"/>
                <a:cs typeface="Times New Roman" panose="02020603050405020304" pitchFamily="18" charset="0"/>
              </a:rPr>
              <a:t>Texte rectificatif rédigé par M. Jean-Marie MULLER, Président du Souvenir Français</a:t>
            </a:r>
            <a:endParaRPr lang="fr-FR" sz="1000" i="1" kern="100" dirty="0">
              <a:effectLst/>
              <a:ea typeface="Aptos" panose="020B000402020202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7952BB46-5B05-B0B3-0274-0FC56BF060DA}"/>
              </a:ext>
            </a:extLst>
          </p:cNvPr>
          <p:cNvSpPr txBox="1"/>
          <p:nvPr/>
        </p:nvSpPr>
        <p:spPr>
          <a:xfrm>
            <a:off x="747132" y="5477947"/>
            <a:ext cx="5639380" cy="307777"/>
          </a:xfrm>
          <a:prstGeom prst="rect">
            <a:avLst/>
          </a:prstGeom>
          <a:noFill/>
        </p:spPr>
        <p:txBody>
          <a:bodyPr wrap="square" rtlCol="0">
            <a:spAutoFit/>
          </a:bodyPr>
          <a:lstStyle/>
          <a:p>
            <a:r>
              <a:rPr lang="fr-FR" sz="1400" b="1" dirty="0"/>
              <a:t>Quel avenir pour nos églises ?</a:t>
            </a:r>
          </a:p>
        </p:txBody>
      </p:sp>
      <p:sp>
        <p:nvSpPr>
          <p:cNvPr id="8" name="ZoneTexte 7">
            <a:extLst>
              <a:ext uri="{FF2B5EF4-FFF2-40B4-BE49-F238E27FC236}">
                <a16:creationId xmlns:a16="http://schemas.microsoft.com/office/drawing/2014/main" id="{80576DA3-D54B-4F2C-9A83-C898E7F72125}"/>
              </a:ext>
            </a:extLst>
          </p:cNvPr>
          <p:cNvSpPr txBox="1"/>
          <p:nvPr/>
        </p:nvSpPr>
        <p:spPr>
          <a:xfrm>
            <a:off x="5049786" y="2115838"/>
            <a:ext cx="1405604" cy="338554"/>
          </a:xfrm>
          <a:prstGeom prst="rect">
            <a:avLst/>
          </a:prstGeom>
          <a:noFill/>
        </p:spPr>
        <p:txBody>
          <a:bodyPr wrap="square" rtlCol="0">
            <a:spAutoFit/>
          </a:bodyPr>
          <a:lstStyle/>
          <a:p>
            <a:r>
              <a:rPr lang="fr-FR" sz="800" i="1" dirty="0"/>
              <a:t>Louis JOLE, son épouse et Mme BEDEZ</a:t>
            </a:r>
          </a:p>
        </p:txBody>
      </p:sp>
      <p:sp>
        <p:nvSpPr>
          <p:cNvPr id="10" name="ZoneTexte 9">
            <a:extLst>
              <a:ext uri="{FF2B5EF4-FFF2-40B4-BE49-F238E27FC236}">
                <a16:creationId xmlns:a16="http://schemas.microsoft.com/office/drawing/2014/main" id="{CA121F7C-11A2-F511-7C00-27CDB51E1D21}"/>
              </a:ext>
            </a:extLst>
          </p:cNvPr>
          <p:cNvSpPr txBox="1"/>
          <p:nvPr/>
        </p:nvSpPr>
        <p:spPr>
          <a:xfrm>
            <a:off x="2995848" y="102777"/>
            <a:ext cx="999699" cy="215444"/>
          </a:xfrm>
          <a:prstGeom prst="rect">
            <a:avLst/>
          </a:prstGeom>
          <a:noFill/>
        </p:spPr>
        <p:txBody>
          <a:bodyPr wrap="square" rtlCol="0">
            <a:spAutoFit/>
          </a:bodyPr>
          <a:lstStyle/>
          <a:p>
            <a:r>
              <a:rPr lang="fr-FR" sz="800" dirty="0">
                <a:solidFill>
                  <a:schemeClr val="bg1">
                    <a:lumMod val="85000"/>
                  </a:schemeClr>
                </a:solidFill>
              </a:rPr>
              <a:t>Vie municipale</a:t>
            </a:r>
          </a:p>
        </p:txBody>
      </p:sp>
      <p:sp>
        <p:nvSpPr>
          <p:cNvPr id="12" name="ZoneTexte 11">
            <a:extLst>
              <a:ext uri="{FF2B5EF4-FFF2-40B4-BE49-F238E27FC236}">
                <a16:creationId xmlns:a16="http://schemas.microsoft.com/office/drawing/2014/main" id="{254ACF77-6C7F-3493-A9ED-05016252FECE}"/>
              </a:ext>
            </a:extLst>
          </p:cNvPr>
          <p:cNvSpPr txBox="1"/>
          <p:nvPr/>
        </p:nvSpPr>
        <p:spPr>
          <a:xfrm>
            <a:off x="721370" y="5784442"/>
            <a:ext cx="3274177" cy="3575209"/>
          </a:xfrm>
          <a:prstGeom prst="rect">
            <a:avLst/>
          </a:prstGeom>
          <a:noFill/>
        </p:spPr>
        <p:txBody>
          <a:bodyPr wrap="square">
            <a:spAutoFit/>
          </a:bodyPr>
          <a:lstStyle/>
          <a:p>
            <a:pPr algn="just">
              <a:lnSpc>
                <a:spcPct val="115000"/>
              </a:lnSpc>
              <a:spcAft>
                <a:spcPts val="800"/>
              </a:spcAft>
              <a:buNone/>
            </a:pPr>
            <a:r>
              <a:rPr lang="fr-FR" sz="1000" kern="100" dirty="0">
                <a:effectLst/>
                <a:ea typeface="Times New Roman" panose="02020603050405020304" pitchFamily="18" charset="0"/>
                <a:cs typeface="Times New Roman" panose="02020603050405020304" pitchFamily="18" charset="0"/>
              </a:rPr>
              <a:t>Le Conseil de Fabrique  a la délicate charge d’assumer l’entretien de l’église Sainte-Odile de Lapoutroie, l’église Sainte-Richarde d’</a:t>
            </a:r>
            <a:r>
              <a:rPr lang="fr-FR" sz="1000" kern="100" dirty="0" err="1">
                <a:effectLst/>
                <a:ea typeface="Times New Roman" panose="02020603050405020304" pitchFamily="18" charset="0"/>
                <a:cs typeface="Times New Roman" panose="02020603050405020304" pitchFamily="18" charset="0"/>
              </a:rPr>
              <a:t>Hachimette</a:t>
            </a:r>
            <a:r>
              <a:rPr lang="fr-FR" sz="1000" kern="100" dirty="0">
                <a:effectLst/>
                <a:ea typeface="Times New Roman" panose="02020603050405020304" pitchFamily="18" charset="0"/>
                <a:cs typeface="Times New Roman" panose="02020603050405020304" pitchFamily="18" charset="0"/>
              </a:rPr>
              <a:t>, la chapelle Saint-Laurent de </a:t>
            </a:r>
            <a:r>
              <a:rPr lang="fr-FR" sz="1000" kern="100" dirty="0" err="1">
                <a:effectLst/>
                <a:ea typeface="Times New Roman" panose="02020603050405020304" pitchFamily="18" charset="0"/>
                <a:cs typeface="Times New Roman" panose="02020603050405020304" pitchFamily="18" charset="0"/>
              </a:rPr>
              <a:t>Ribeaugoutte</a:t>
            </a:r>
            <a:r>
              <a:rPr lang="fr-FR" sz="1000" kern="100" dirty="0">
                <a:effectLst/>
                <a:ea typeface="Times New Roman" panose="02020603050405020304" pitchFamily="18" charset="0"/>
                <a:cs typeface="Times New Roman" panose="02020603050405020304" pitchFamily="18" charset="0"/>
              </a:rPr>
              <a:t> et le Presbytère.</a:t>
            </a:r>
          </a:p>
          <a:p>
            <a:pPr algn="just">
              <a:lnSpc>
                <a:spcPct val="115000"/>
              </a:lnSpc>
              <a:spcAft>
                <a:spcPts val="800"/>
              </a:spcAft>
              <a:buNone/>
            </a:pPr>
            <a:r>
              <a:rPr lang="fr-FR" sz="1000" kern="100" dirty="0">
                <a:effectLst/>
                <a:ea typeface="Times New Roman" panose="02020603050405020304" pitchFamily="18" charset="0"/>
                <a:cs typeface="Times New Roman" panose="02020603050405020304" pitchFamily="18" charset="0"/>
              </a:rPr>
              <a:t>Aujourd’hui, la paroisse connaît depuis plusieurs années, une baisse du nombre de paroissiens et des offices religieux, donnant lieu à une diminution des recettes.</a:t>
            </a:r>
            <a:br>
              <a:rPr lang="fr-FR" sz="1000" kern="100" dirty="0">
                <a:effectLst/>
                <a:ea typeface="Times New Roman" panose="02020603050405020304" pitchFamily="18" charset="0"/>
                <a:cs typeface="Times New Roman" panose="02020603050405020304" pitchFamily="18" charset="0"/>
              </a:rPr>
            </a:br>
            <a:r>
              <a:rPr lang="fr-FR" sz="1000" kern="100" dirty="0">
                <a:effectLst/>
                <a:ea typeface="Times New Roman" panose="02020603050405020304" pitchFamily="18" charset="0"/>
                <a:cs typeface="Times New Roman" panose="02020603050405020304" pitchFamily="18" charset="0"/>
              </a:rPr>
              <a:t>De ce fait, il s’avère que le Conseil de Fabrique fait face à des difficultés financières pour assumer les travaux conséquents que nécessitent nos églises.</a:t>
            </a:r>
          </a:p>
          <a:p>
            <a:pPr algn="just">
              <a:lnSpc>
                <a:spcPct val="115000"/>
              </a:lnSpc>
              <a:spcAft>
                <a:spcPts val="800"/>
              </a:spcAft>
              <a:buNone/>
            </a:pPr>
            <a:r>
              <a:rPr lang="fr-FR" sz="1000" kern="100" dirty="0">
                <a:effectLst/>
                <a:ea typeface="Times New Roman" panose="02020603050405020304" pitchFamily="18" charset="0"/>
                <a:cs typeface="Times New Roman" panose="02020603050405020304" pitchFamily="18" charset="0"/>
              </a:rPr>
              <a:t>Comment faire pour que nos églises restent un repère visuel pour notre village, un lieu de culte, de partage pour nos paroissiens, ou un lieu culturel pour les touristes ? Quel avenir souhaitons-nous donner à nos églises ?</a:t>
            </a:r>
          </a:p>
          <a:p>
            <a:pPr algn="just">
              <a:lnSpc>
                <a:spcPct val="115000"/>
              </a:lnSpc>
              <a:spcAft>
                <a:spcPts val="800"/>
              </a:spcAft>
              <a:buNone/>
            </a:pPr>
            <a:r>
              <a:rPr lang="fr-FR" sz="1000" kern="100" dirty="0">
                <a:effectLst/>
                <a:ea typeface="Times New Roman" panose="02020603050405020304" pitchFamily="18" charset="0"/>
                <a:cs typeface="Times New Roman" panose="02020603050405020304" pitchFamily="18" charset="0"/>
              </a:rPr>
              <a:t>Afin de trouver ensemble une solution sur ces questions, le Conseil de Fabrique vous convie à une réunion le </a:t>
            </a:r>
            <a:r>
              <a:rPr lang="fr-FR" sz="1000" b="1" kern="100" dirty="0">
                <a:effectLst/>
                <a:ea typeface="Times New Roman" panose="02020603050405020304" pitchFamily="18" charset="0"/>
                <a:cs typeface="Times New Roman" panose="02020603050405020304" pitchFamily="18" charset="0"/>
              </a:rPr>
              <a:t>mardi 30 septembre 2025 à 20 heures à la Salle Paroissiale de Lapoutroie.</a:t>
            </a:r>
          </a:p>
        </p:txBody>
      </p:sp>
      <p:sp>
        <p:nvSpPr>
          <p:cNvPr id="14" name="ZoneTexte 13">
            <a:extLst>
              <a:ext uri="{FF2B5EF4-FFF2-40B4-BE49-F238E27FC236}">
                <a16:creationId xmlns:a16="http://schemas.microsoft.com/office/drawing/2014/main" id="{7E33EC65-B3AB-BC40-3F9D-2D9A1315AAF7}"/>
              </a:ext>
            </a:extLst>
          </p:cNvPr>
          <p:cNvSpPr txBox="1"/>
          <p:nvPr/>
        </p:nvSpPr>
        <p:spPr>
          <a:xfrm>
            <a:off x="497757" y="561867"/>
            <a:ext cx="5957633" cy="344069"/>
          </a:xfrm>
          <a:prstGeom prst="rect">
            <a:avLst/>
          </a:prstGeom>
          <a:noFill/>
        </p:spPr>
        <p:txBody>
          <a:bodyPr wrap="square">
            <a:spAutoFit/>
          </a:bodyPr>
          <a:lstStyle/>
          <a:p>
            <a:pPr algn="ctr">
              <a:lnSpc>
                <a:spcPct val="107000"/>
              </a:lnSpc>
              <a:spcAft>
                <a:spcPts val="800"/>
              </a:spcAft>
              <a:buNone/>
            </a:pPr>
            <a:r>
              <a:rPr lang="fr-FR" sz="1600" b="1" kern="100" dirty="0">
                <a:effectLst/>
                <a:ea typeface="Aptos" panose="020B0004020202020204" pitchFamily="34" charset="0"/>
                <a:cs typeface="Times New Roman" panose="02020603050405020304" pitchFamily="18" charset="0"/>
              </a:rPr>
              <a:t>Libération de Lapoutroie : rectificatif concernant M. Louis JOLE</a:t>
            </a:r>
            <a:endParaRPr lang="fr-FR" sz="1600" kern="100" dirty="0">
              <a:effectLst/>
              <a:ea typeface="Aptos" panose="020B0004020202020204" pitchFamily="34" charset="0"/>
              <a:cs typeface="Times New Roman" panose="02020603050405020304" pitchFamily="18" charset="0"/>
            </a:endParaRPr>
          </a:p>
        </p:txBody>
      </p:sp>
      <p:sp>
        <p:nvSpPr>
          <p:cNvPr id="15" name="Rectangle : coins arrondis 14">
            <a:extLst>
              <a:ext uri="{FF2B5EF4-FFF2-40B4-BE49-F238E27FC236}">
                <a16:creationId xmlns:a16="http://schemas.microsoft.com/office/drawing/2014/main" id="{04AB15BE-ACB7-13E1-4236-63C037B0699F}"/>
              </a:ext>
            </a:extLst>
          </p:cNvPr>
          <p:cNvSpPr/>
          <p:nvPr/>
        </p:nvSpPr>
        <p:spPr>
          <a:xfrm flipV="1">
            <a:off x="747132" y="5287014"/>
            <a:ext cx="5503806" cy="626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drawing">
            <a:extLst>
              <a:ext uri="{FF2B5EF4-FFF2-40B4-BE49-F238E27FC236}">
                <a16:creationId xmlns:a16="http://schemas.microsoft.com/office/drawing/2014/main" id="{7738FAD7-D319-4B74-B337-4D2C78EA3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6288" y="5658685"/>
            <a:ext cx="1490874" cy="1357648"/>
          </a:xfrm>
          <a:prstGeom prst="rect">
            <a:avLst/>
          </a:prstGeom>
        </p:spPr>
      </p:pic>
      <p:pic>
        <p:nvPicPr>
          <p:cNvPr id="17" name="drawing">
            <a:extLst>
              <a:ext uri="{FF2B5EF4-FFF2-40B4-BE49-F238E27FC236}">
                <a16:creationId xmlns:a16="http://schemas.microsoft.com/office/drawing/2014/main" id="{CB3BED56-4535-460C-B8A1-ADA6B4A00BE9}"/>
              </a:ext>
            </a:extLst>
          </p:cNvPr>
          <p:cNvPicPr>
            <a:picLocks noChangeAspect="1"/>
          </p:cNvPicPr>
          <p:nvPr/>
        </p:nvPicPr>
        <p:blipFill>
          <a:blip r:embed="rId4">
            <a:extLst>
              <a:ext uri="{28A0092B-C50C-407E-A947-70E740481C1C}">
                <a14:useLocalDpi xmlns:a14="http://schemas.microsoft.com/office/drawing/2010/main" val="0"/>
              </a:ext>
            </a:extLst>
          </a:blip>
          <a:srcRect l="11244" r="25242" b="30222"/>
          <a:stretch>
            <a:fillRect/>
          </a:stretch>
        </p:blipFill>
        <p:spPr>
          <a:xfrm>
            <a:off x="4586287" y="7127032"/>
            <a:ext cx="1490875" cy="908739"/>
          </a:xfrm>
          <a:prstGeom prst="rect">
            <a:avLst/>
          </a:prstGeom>
        </p:spPr>
      </p:pic>
      <p:pic>
        <p:nvPicPr>
          <p:cNvPr id="18" name="drawing">
            <a:extLst>
              <a:ext uri="{FF2B5EF4-FFF2-40B4-BE49-F238E27FC236}">
                <a16:creationId xmlns:a16="http://schemas.microsoft.com/office/drawing/2014/main" id="{01CA6009-1078-41D4-8B76-B8AA41B590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6287" y="8246943"/>
            <a:ext cx="1490876" cy="845497"/>
          </a:xfrm>
          <a:prstGeom prst="rect">
            <a:avLst/>
          </a:prstGeom>
        </p:spPr>
      </p:pic>
    </p:spTree>
    <p:extLst>
      <p:ext uri="{BB962C8B-B14F-4D97-AF65-F5344CB8AC3E}">
        <p14:creationId xmlns:p14="http://schemas.microsoft.com/office/powerpoint/2010/main" val="1436044600"/>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14200</TotalTime>
  <Words>10249</Words>
  <Application>Microsoft Office PowerPoint</Application>
  <PresentationFormat>Format A4 (210 x 297 mm)</PresentationFormat>
  <Paragraphs>620</Paragraphs>
  <Slides>26</Slides>
  <Notes>0</Notes>
  <HiddenSlides>0</HiddenSlides>
  <MMClips>0</MMClips>
  <ScaleCrop>false</ScaleCrop>
  <HeadingPairs>
    <vt:vector size="6" baseType="variant">
      <vt:variant>
        <vt:lpstr>Polices utilisées</vt:lpstr>
      </vt:variant>
      <vt:variant>
        <vt:i4>20</vt:i4>
      </vt:variant>
      <vt:variant>
        <vt:lpstr>Thème</vt:lpstr>
      </vt:variant>
      <vt:variant>
        <vt:i4>1</vt:i4>
      </vt:variant>
      <vt:variant>
        <vt:lpstr>Titres des diapositives</vt:lpstr>
      </vt:variant>
      <vt:variant>
        <vt:i4>26</vt:i4>
      </vt:variant>
    </vt:vector>
  </HeadingPairs>
  <TitlesOfParts>
    <vt:vector size="47" baseType="lpstr">
      <vt:lpstr>Arial Unicode MS</vt:lpstr>
      <vt:lpstr>MS Mincho</vt:lpstr>
      <vt:lpstr>NSimSun</vt:lpstr>
      <vt:lpstr>SimSun</vt:lpstr>
      <vt:lpstr>Yu Gothic</vt:lpstr>
      <vt:lpstr>Aptos</vt:lpstr>
      <vt:lpstr>Arial</vt:lpstr>
      <vt:lpstr>Calibri</vt:lpstr>
      <vt:lpstr>Calibri Light</vt:lpstr>
      <vt:lpstr>Century Gothic</vt:lpstr>
      <vt:lpstr>Helvetica Neue</vt:lpstr>
      <vt:lpstr>Liberation Serif</vt:lpstr>
      <vt:lpstr>Marianne</vt:lpstr>
      <vt:lpstr>OpenSymbol</vt:lpstr>
      <vt:lpstr>Roboto Black</vt:lpstr>
      <vt:lpstr>Segoe Script</vt:lpstr>
      <vt:lpstr>Segoe UI Emoji</vt:lpstr>
      <vt:lpstr>Symbol</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compte.local</dc:creator>
  <cp:lastModifiedBy>Christelle MICLO</cp:lastModifiedBy>
  <cp:revision>179</cp:revision>
  <cp:lastPrinted>2025-09-12T14:01:55Z</cp:lastPrinted>
  <dcterms:created xsi:type="dcterms:W3CDTF">2021-10-03T21:18:01Z</dcterms:created>
  <dcterms:modified xsi:type="dcterms:W3CDTF">2025-09-12T14:57:12Z</dcterms:modified>
</cp:coreProperties>
</file>