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28"/>
  </p:notesMasterIdLst>
  <p:sldIdLst>
    <p:sldId id="256" r:id="rId2"/>
    <p:sldId id="338" r:id="rId3"/>
    <p:sldId id="342" r:id="rId4"/>
    <p:sldId id="332" r:id="rId5"/>
    <p:sldId id="336" r:id="rId6"/>
    <p:sldId id="346" r:id="rId7"/>
    <p:sldId id="335" r:id="rId8"/>
    <p:sldId id="341" r:id="rId9"/>
    <p:sldId id="348" r:id="rId10"/>
    <p:sldId id="340" r:id="rId11"/>
    <p:sldId id="354" r:id="rId12"/>
    <p:sldId id="329" r:id="rId13"/>
    <p:sldId id="337" r:id="rId14"/>
    <p:sldId id="339" r:id="rId15"/>
    <p:sldId id="317" r:id="rId16"/>
    <p:sldId id="324" r:id="rId17"/>
    <p:sldId id="319" r:id="rId18"/>
    <p:sldId id="345" r:id="rId19"/>
    <p:sldId id="326" r:id="rId20"/>
    <p:sldId id="316" r:id="rId21"/>
    <p:sldId id="347" r:id="rId22"/>
    <p:sldId id="318" r:id="rId23"/>
    <p:sldId id="299" r:id="rId24"/>
    <p:sldId id="268" r:id="rId25"/>
    <p:sldId id="355" r:id="rId26"/>
    <p:sldId id="269" r:id="rId27"/>
  </p:sldIdLst>
  <p:sldSz cx="6858000" cy="9906000" type="A4"/>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120" userDrawn="1">
          <p15:clr>
            <a:srgbClr val="A4A3A4"/>
          </p15:clr>
        </p15:guide>
        <p15:guide id="2" pos="216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ristelle MICLO" initials="CM" lastIdx="1" clrIdx="0">
    <p:extLst>
      <p:ext uri="{19B8F6BF-5375-455C-9EA6-DF929625EA0E}">
        <p15:presenceInfo xmlns:p15="http://schemas.microsoft.com/office/powerpoint/2012/main" userId="S-1-5-21-278375849-2825578855-88765171-111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CC"/>
    <a:srgbClr val="F0F2A4"/>
    <a:srgbClr val="FFFFFF"/>
    <a:srgbClr val="989800"/>
    <a:srgbClr val="6EDDFF"/>
    <a:srgbClr val="663934"/>
    <a:srgbClr val="DFE33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Style moyen 2 - Accentuation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85" autoAdjust="0"/>
    <p:restoredTop sz="95750" autoAdjust="0"/>
  </p:normalViewPr>
  <p:slideViewPr>
    <p:cSldViewPr snapToGrid="0">
      <p:cViewPr>
        <p:scale>
          <a:sx n="180" d="100"/>
          <a:sy n="180" d="100"/>
        </p:scale>
        <p:origin x="762" y="-3108"/>
      </p:cViewPr>
      <p:guideLst>
        <p:guide orient="horz" pos="3120"/>
        <p:guide pos="216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77" d="100"/>
          <a:sy n="77" d="100"/>
        </p:scale>
        <p:origin x="4002" y="10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46400" cy="496888"/>
          </a:xfrm>
          <a:prstGeom prst="rect">
            <a:avLst/>
          </a:prstGeom>
        </p:spPr>
        <p:txBody>
          <a:bodyPr vert="horz" lIns="91383" tIns="45692" rIns="91383" bIns="45692" rtlCol="0"/>
          <a:lstStyle>
            <a:lvl1pPr algn="l">
              <a:defRPr sz="1200"/>
            </a:lvl1pPr>
          </a:lstStyle>
          <a:p>
            <a:endParaRPr lang="fr-FR"/>
          </a:p>
        </p:txBody>
      </p:sp>
      <p:sp>
        <p:nvSpPr>
          <p:cNvPr id="3" name="Espace réservé de la date 2"/>
          <p:cNvSpPr>
            <a:spLocks noGrp="1"/>
          </p:cNvSpPr>
          <p:nvPr>
            <p:ph type="dt" idx="1"/>
          </p:nvPr>
        </p:nvSpPr>
        <p:spPr>
          <a:xfrm>
            <a:off x="3849688" y="0"/>
            <a:ext cx="2946400" cy="496888"/>
          </a:xfrm>
          <a:prstGeom prst="rect">
            <a:avLst/>
          </a:prstGeom>
        </p:spPr>
        <p:txBody>
          <a:bodyPr vert="horz" lIns="91383" tIns="45692" rIns="91383" bIns="45692" rtlCol="0"/>
          <a:lstStyle>
            <a:lvl1pPr algn="r">
              <a:defRPr sz="1200"/>
            </a:lvl1pPr>
          </a:lstStyle>
          <a:p>
            <a:fld id="{1C65B031-37B0-4ACC-B849-FEA19F77ADB6}" type="datetimeFigureOut">
              <a:rPr lang="fr-FR" smtClean="0"/>
              <a:t>26/05/2026</a:t>
            </a:fld>
            <a:endParaRPr lang="fr-FR"/>
          </a:p>
        </p:txBody>
      </p:sp>
      <p:sp>
        <p:nvSpPr>
          <p:cNvPr id="4" name="Espace réservé de l'image des diapositives 3"/>
          <p:cNvSpPr>
            <a:spLocks noGrp="1" noRot="1" noChangeAspect="1"/>
          </p:cNvSpPr>
          <p:nvPr>
            <p:ph type="sldImg" idx="2"/>
          </p:nvPr>
        </p:nvSpPr>
        <p:spPr>
          <a:xfrm>
            <a:off x="2239963" y="1241425"/>
            <a:ext cx="2317750" cy="3349625"/>
          </a:xfrm>
          <a:prstGeom prst="rect">
            <a:avLst/>
          </a:prstGeom>
          <a:noFill/>
          <a:ln w="12700">
            <a:solidFill>
              <a:prstClr val="black"/>
            </a:solidFill>
          </a:ln>
        </p:spPr>
        <p:txBody>
          <a:bodyPr vert="horz" lIns="91383" tIns="45692" rIns="91383" bIns="45692" rtlCol="0" anchor="ctr"/>
          <a:lstStyle/>
          <a:p>
            <a:endParaRPr lang="fr-FR"/>
          </a:p>
        </p:txBody>
      </p:sp>
      <p:sp>
        <p:nvSpPr>
          <p:cNvPr id="5" name="Espace réservé des notes 4"/>
          <p:cNvSpPr>
            <a:spLocks noGrp="1"/>
          </p:cNvSpPr>
          <p:nvPr>
            <p:ph type="body" sz="quarter" idx="3"/>
          </p:nvPr>
        </p:nvSpPr>
        <p:spPr>
          <a:xfrm>
            <a:off x="679450" y="4776788"/>
            <a:ext cx="5438775" cy="3908425"/>
          </a:xfrm>
          <a:prstGeom prst="rect">
            <a:avLst/>
          </a:prstGeom>
        </p:spPr>
        <p:txBody>
          <a:bodyPr vert="horz" lIns="91383" tIns="45692" rIns="91383" bIns="45692" rtlCol="0"/>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6" name="Espace réservé du pied de page 5"/>
          <p:cNvSpPr>
            <a:spLocks noGrp="1"/>
          </p:cNvSpPr>
          <p:nvPr>
            <p:ph type="ftr" sz="quarter" idx="4"/>
          </p:nvPr>
        </p:nvSpPr>
        <p:spPr>
          <a:xfrm>
            <a:off x="0" y="9429750"/>
            <a:ext cx="2946400" cy="496888"/>
          </a:xfrm>
          <a:prstGeom prst="rect">
            <a:avLst/>
          </a:prstGeom>
        </p:spPr>
        <p:txBody>
          <a:bodyPr vert="horz" lIns="91383" tIns="45692" rIns="91383" bIns="45692"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3849688" y="9429750"/>
            <a:ext cx="2946400" cy="496888"/>
          </a:xfrm>
          <a:prstGeom prst="rect">
            <a:avLst/>
          </a:prstGeom>
        </p:spPr>
        <p:txBody>
          <a:bodyPr vert="horz" lIns="91383" tIns="45692" rIns="91383" bIns="45692" rtlCol="0" anchor="b"/>
          <a:lstStyle>
            <a:lvl1pPr algn="r">
              <a:defRPr sz="1200"/>
            </a:lvl1pPr>
          </a:lstStyle>
          <a:p>
            <a:fld id="{851E4EA7-0B96-4C63-8C77-63D4B3F89ADC}" type="slidenum">
              <a:rPr lang="fr-FR" smtClean="0"/>
              <a:t>‹N°›</a:t>
            </a:fld>
            <a:endParaRPr lang="fr-FR"/>
          </a:p>
        </p:txBody>
      </p:sp>
    </p:spTree>
    <p:extLst>
      <p:ext uri="{BB962C8B-B14F-4D97-AF65-F5344CB8AC3E}">
        <p14:creationId xmlns:p14="http://schemas.microsoft.com/office/powerpoint/2010/main" val="12259038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5"/>
          </p:nvPr>
        </p:nvSpPr>
        <p:spPr/>
        <p:txBody>
          <a:bodyPr/>
          <a:lstStyle/>
          <a:p>
            <a:fld id="{851E4EA7-0B96-4C63-8C77-63D4B3F89ADC}" type="slidenum">
              <a:rPr lang="fr-FR" smtClean="0"/>
              <a:t>3</a:t>
            </a:fld>
            <a:endParaRPr lang="fr-FR"/>
          </a:p>
        </p:txBody>
      </p:sp>
    </p:spTree>
    <p:extLst>
      <p:ext uri="{BB962C8B-B14F-4D97-AF65-F5344CB8AC3E}">
        <p14:creationId xmlns:p14="http://schemas.microsoft.com/office/powerpoint/2010/main" val="16595955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851E4EA7-0B96-4C63-8C77-63D4B3F89ADC}" type="slidenum">
              <a:rPr lang="fr-FR" smtClean="0"/>
              <a:t>15</a:t>
            </a:fld>
            <a:endParaRPr lang="fr-FR"/>
          </a:p>
        </p:txBody>
      </p:sp>
    </p:spTree>
    <p:extLst>
      <p:ext uri="{BB962C8B-B14F-4D97-AF65-F5344CB8AC3E}">
        <p14:creationId xmlns:p14="http://schemas.microsoft.com/office/powerpoint/2010/main" val="38552881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851E4EA7-0B96-4C63-8C77-63D4B3F89ADC}" type="slidenum">
              <a:rPr lang="fr-FR" smtClean="0"/>
              <a:t>22</a:t>
            </a:fld>
            <a:endParaRPr lang="fr-FR"/>
          </a:p>
        </p:txBody>
      </p:sp>
    </p:spTree>
    <p:extLst>
      <p:ext uri="{BB962C8B-B14F-4D97-AF65-F5344CB8AC3E}">
        <p14:creationId xmlns:p14="http://schemas.microsoft.com/office/powerpoint/2010/main" val="6487892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fr-FR"/>
              <a:t>Modifiez le style du titre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fr-FR"/>
              <a:t>Modifiez le style des sous-titres du masque</a:t>
            </a:r>
            <a:endParaRPr lang="en-US" dirty="0"/>
          </a:p>
        </p:txBody>
      </p:sp>
      <p:sp>
        <p:nvSpPr>
          <p:cNvPr id="4" name="Date Placeholder 3"/>
          <p:cNvSpPr>
            <a:spLocks noGrp="1"/>
          </p:cNvSpPr>
          <p:nvPr>
            <p:ph type="dt" sz="half" idx="10"/>
          </p:nvPr>
        </p:nvSpPr>
        <p:spPr/>
        <p:txBody>
          <a:bodyPr/>
          <a:lstStyle/>
          <a:p>
            <a:fld id="{5E30805C-50FA-460B-8605-9529BB95931E}" type="datetime1">
              <a:rPr lang="fr-FR" smtClean="0"/>
              <a:t>26/05/2026</a:t>
            </a:fld>
            <a:endParaRPr lang="fr-FR"/>
          </a:p>
        </p:txBody>
      </p:sp>
      <p:sp>
        <p:nvSpPr>
          <p:cNvPr id="5" name="Footer Placeholder 4"/>
          <p:cNvSpPr>
            <a:spLocks noGrp="1"/>
          </p:cNvSpPr>
          <p:nvPr>
            <p:ph type="ftr" sz="quarter" idx="11"/>
          </p:nvPr>
        </p:nvSpPr>
        <p:spPr/>
        <p:txBody>
          <a:bodyPr/>
          <a:lstStyle/>
          <a:p>
            <a:r>
              <a:rPr lang="fr-FR"/>
              <a:t>Bulletin municipal / décembre 2025</a:t>
            </a:r>
          </a:p>
        </p:txBody>
      </p:sp>
      <p:sp>
        <p:nvSpPr>
          <p:cNvPr id="6" name="Slide Number Placeholder 5"/>
          <p:cNvSpPr>
            <a:spLocks noGrp="1"/>
          </p:cNvSpPr>
          <p:nvPr>
            <p:ph type="sldNum" sz="quarter" idx="12"/>
          </p:nvPr>
        </p:nvSpPr>
        <p:spPr/>
        <p:txBody>
          <a:bodyPr/>
          <a:lstStyle/>
          <a:p>
            <a:fld id="{BE9B5FA4-89F7-4BC1-B6B1-D5529FDE714B}" type="slidenum">
              <a:rPr lang="fr-FR" smtClean="0"/>
              <a:t>‹N°›</a:t>
            </a:fld>
            <a:endParaRPr lang="fr-FR"/>
          </a:p>
        </p:txBody>
      </p:sp>
    </p:spTree>
    <p:extLst>
      <p:ext uri="{BB962C8B-B14F-4D97-AF65-F5344CB8AC3E}">
        <p14:creationId xmlns:p14="http://schemas.microsoft.com/office/powerpoint/2010/main" val="28758694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idx="1"/>
          </p:nvPr>
        </p:nvSpPr>
        <p:spPr/>
        <p:txBody>
          <a:bodyPr/>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D4DD1FEA-54C0-4EC5-B472-5A3DCC2E6C69}" type="datetime1">
              <a:rPr lang="fr-FR" smtClean="0"/>
              <a:t>26/05/2026</a:t>
            </a:fld>
            <a:endParaRPr lang="fr-FR"/>
          </a:p>
        </p:txBody>
      </p:sp>
      <p:sp>
        <p:nvSpPr>
          <p:cNvPr id="5" name="Footer Placeholder 4"/>
          <p:cNvSpPr>
            <a:spLocks noGrp="1"/>
          </p:cNvSpPr>
          <p:nvPr>
            <p:ph type="ftr" sz="quarter" idx="11"/>
          </p:nvPr>
        </p:nvSpPr>
        <p:spPr/>
        <p:txBody>
          <a:bodyPr/>
          <a:lstStyle/>
          <a:p>
            <a:r>
              <a:rPr lang="fr-FR"/>
              <a:t>Bulletin municipal / décembre 2025</a:t>
            </a:r>
          </a:p>
        </p:txBody>
      </p:sp>
      <p:sp>
        <p:nvSpPr>
          <p:cNvPr id="6" name="Slide Number Placeholder 5"/>
          <p:cNvSpPr>
            <a:spLocks noGrp="1"/>
          </p:cNvSpPr>
          <p:nvPr>
            <p:ph type="sldNum" sz="quarter" idx="12"/>
          </p:nvPr>
        </p:nvSpPr>
        <p:spPr/>
        <p:txBody>
          <a:bodyPr/>
          <a:lstStyle/>
          <a:p>
            <a:fld id="{BE9B5FA4-89F7-4BC1-B6B1-D5529FDE714B}" type="slidenum">
              <a:rPr lang="fr-FR" smtClean="0"/>
              <a:t>‹N°›</a:t>
            </a:fld>
            <a:endParaRPr lang="fr-FR"/>
          </a:p>
        </p:txBody>
      </p:sp>
    </p:spTree>
    <p:extLst>
      <p:ext uri="{BB962C8B-B14F-4D97-AF65-F5344CB8AC3E}">
        <p14:creationId xmlns:p14="http://schemas.microsoft.com/office/powerpoint/2010/main" val="467599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fr-FR"/>
              <a:t>Modifiez le style du titre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fr-FR"/>
              <a:t>Modifier les styles du texte du masque</a:t>
            </a:r>
          </a:p>
        </p:txBody>
      </p:sp>
      <p:sp>
        <p:nvSpPr>
          <p:cNvPr id="4" name="Date Placeholder 3"/>
          <p:cNvSpPr>
            <a:spLocks noGrp="1"/>
          </p:cNvSpPr>
          <p:nvPr>
            <p:ph type="dt" sz="half" idx="10"/>
          </p:nvPr>
        </p:nvSpPr>
        <p:spPr/>
        <p:txBody>
          <a:bodyPr/>
          <a:lstStyle/>
          <a:p>
            <a:fld id="{68D23828-7CD3-4F50-A705-BF7C7D461FAA}" type="datetime1">
              <a:rPr lang="fr-FR" smtClean="0"/>
              <a:t>26/05/2026</a:t>
            </a:fld>
            <a:endParaRPr lang="fr-FR"/>
          </a:p>
        </p:txBody>
      </p:sp>
      <p:sp>
        <p:nvSpPr>
          <p:cNvPr id="5" name="Footer Placeholder 4"/>
          <p:cNvSpPr>
            <a:spLocks noGrp="1"/>
          </p:cNvSpPr>
          <p:nvPr>
            <p:ph type="ftr" sz="quarter" idx="11"/>
          </p:nvPr>
        </p:nvSpPr>
        <p:spPr/>
        <p:txBody>
          <a:bodyPr/>
          <a:lstStyle/>
          <a:p>
            <a:r>
              <a:rPr lang="fr-FR"/>
              <a:t>Bulletin municipal / décembre 2025</a:t>
            </a:r>
          </a:p>
        </p:txBody>
      </p:sp>
      <p:sp>
        <p:nvSpPr>
          <p:cNvPr id="6" name="Slide Number Placeholder 5"/>
          <p:cNvSpPr>
            <a:spLocks noGrp="1"/>
          </p:cNvSpPr>
          <p:nvPr>
            <p:ph type="sldNum" sz="quarter" idx="12"/>
          </p:nvPr>
        </p:nvSpPr>
        <p:spPr/>
        <p:txBody>
          <a:bodyPr/>
          <a:lstStyle/>
          <a:p>
            <a:fld id="{BE9B5FA4-89F7-4BC1-B6B1-D5529FDE714B}" type="slidenum">
              <a:rPr lang="fr-FR" smtClean="0"/>
              <a:t>‹N°›</a:t>
            </a:fld>
            <a:endParaRPr lang="fr-FR"/>
          </a:p>
        </p:txBody>
      </p:sp>
    </p:spTree>
    <p:extLst>
      <p:ext uri="{BB962C8B-B14F-4D97-AF65-F5344CB8AC3E}">
        <p14:creationId xmlns:p14="http://schemas.microsoft.com/office/powerpoint/2010/main" val="8639905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Date Placeholder 4"/>
          <p:cNvSpPr>
            <a:spLocks noGrp="1"/>
          </p:cNvSpPr>
          <p:nvPr>
            <p:ph type="dt" sz="half" idx="10"/>
          </p:nvPr>
        </p:nvSpPr>
        <p:spPr/>
        <p:txBody>
          <a:bodyPr/>
          <a:lstStyle/>
          <a:p>
            <a:fld id="{EEB61B77-D878-4513-B24B-09C4EC175461}" type="datetime1">
              <a:rPr lang="fr-FR" smtClean="0"/>
              <a:t>26/05/2026</a:t>
            </a:fld>
            <a:endParaRPr lang="fr-FR"/>
          </a:p>
        </p:txBody>
      </p:sp>
      <p:sp>
        <p:nvSpPr>
          <p:cNvPr id="6" name="Footer Placeholder 5"/>
          <p:cNvSpPr>
            <a:spLocks noGrp="1"/>
          </p:cNvSpPr>
          <p:nvPr>
            <p:ph type="ftr" sz="quarter" idx="11"/>
          </p:nvPr>
        </p:nvSpPr>
        <p:spPr/>
        <p:txBody>
          <a:bodyPr/>
          <a:lstStyle/>
          <a:p>
            <a:r>
              <a:rPr lang="fr-FR"/>
              <a:t>Bulletin municipal / décembre 2025</a:t>
            </a:r>
          </a:p>
        </p:txBody>
      </p:sp>
      <p:sp>
        <p:nvSpPr>
          <p:cNvPr id="7" name="Slide Number Placeholder 6"/>
          <p:cNvSpPr>
            <a:spLocks noGrp="1"/>
          </p:cNvSpPr>
          <p:nvPr>
            <p:ph type="sldNum" sz="quarter" idx="12"/>
          </p:nvPr>
        </p:nvSpPr>
        <p:spPr/>
        <p:txBody>
          <a:bodyPr/>
          <a:lstStyle/>
          <a:p>
            <a:fld id="{BE9B5FA4-89F7-4BC1-B6B1-D5529FDE714B}" type="slidenum">
              <a:rPr lang="fr-FR" smtClean="0"/>
              <a:t>‹N°›</a:t>
            </a:fld>
            <a:endParaRPr lang="fr-FR"/>
          </a:p>
        </p:txBody>
      </p:sp>
    </p:spTree>
    <p:extLst>
      <p:ext uri="{BB962C8B-B14F-4D97-AF65-F5344CB8AC3E}">
        <p14:creationId xmlns:p14="http://schemas.microsoft.com/office/powerpoint/2010/main" val="3692976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fr-FR"/>
              <a:t>Modifiez le style du titre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fr-FR"/>
              <a:t>Modifier les styles du texte du masque</a:t>
            </a:r>
          </a:p>
        </p:txBody>
      </p:sp>
      <p:sp>
        <p:nvSpPr>
          <p:cNvPr id="4" name="Content Placeholder 3"/>
          <p:cNvSpPr>
            <a:spLocks noGrp="1"/>
          </p:cNvSpPr>
          <p:nvPr>
            <p:ph sz="half" idx="2"/>
          </p:nvPr>
        </p:nvSpPr>
        <p:spPr>
          <a:xfrm>
            <a:off x="472381" y="3618442"/>
            <a:ext cx="2901255" cy="5322183"/>
          </a:xfrm>
        </p:spPr>
        <p:txBody>
          <a:bodyPr/>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fr-FR"/>
              <a:t>Modifier les styles du texte du masque</a:t>
            </a:r>
          </a:p>
        </p:txBody>
      </p:sp>
      <p:sp>
        <p:nvSpPr>
          <p:cNvPr id="6" name="Content Placeholder 5"/>
          <p:cNvSpPr>
            <a:spLocks noGrp="1"/>
          </p:cNvSpPr>
          <p:nvPr>
            <p:ph sz="quarter" idx="4"/>
          </p:nvPr>
        </p:nvSpPr>
        <p:spPr>
          <a:xfrm>
            <a:off x="3471863" y="3618442"/>
            <a:ext cx="2915543" cy="5322183"/>
          </a:xfrm>
        </p:spPr>
        <p:txBody>
          <a:bodyPr/>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7" name="Date Placeholder 6"/>
          <p:cNvSpPr>
            <a:spLocks noGrp="1"/>
          </p:cNvSpPr>
          <p:nvPr>
            <p:ph type="dt" sz="half" idx="10"/>
          </p:nvPr>
        </p:nvSpPr>
        <p:spPr/>
        <p:txBody>
          <a:bodyPr/>
          <a:lstStyle/>
          <a:p>
            <a:fld id="{0C2F5348-3B81-4140-8A98-4DA6845352E0}" type="datetime1">
              <a:rPr lang="fr-FR" smtClean="0"/>
              <a:t>26/05/2026</a:t>
            </a:fld>
            <a:endParaRPr lang="fr-FR"/>
          </a:p>
        </p:txBody>
      </p:sp>
      <p:sp>
        <p:nvSpPr>
          <p:cNvPr id="8" name="Footer Placeholder 7"/>
          <p:cNvSpPr>
            <a:spLocks noGrp="1"/>
          </p:cNvSpPr>
          <p:nvPr>
            <p:ph type="ftr" sz="quarter" idx="11"/>
          </p:nvPr>
        </p:nvSpPr>
        <p:spPr/>
        <p:txBody>
          <a:bodyPr/>
          <a:lstStyle/>
          <a:p>
            <a:r>
              <a:rPr lang="fr-FR"/>
              <a:t>Bulletin municipal / décembre 2025</a:t>
            </a:r>
          </a:p>
        </p:txBody>
      </p:sp>
      <p:sp>
        <p:nvSpPr>
          <p:cNvPr id="9" name="Slide Number Placeholder 8"/>
          <p:cNvSpPr>
            <a:spLocks noGrp="1"/>
          </p:cNvSpPr>
          <p:nvPr>
            <p:ph type="sldNum" sz="quarter" idx="12"/>
          </p:nvPr>
        </p:nvSpPr>
        <p:spPr/>
        <p:txBody>
          <a:bodyPr/>
          <a:lstStyle/>
          <a:p>
            <a:fld id="{BE9B5FA4-89F7-4BC1-B6B1-D5529FDE714B}" type="slidenum">
              <a:rPr lang="fr-FR" smtClean="0"/>
              <a:t>‹N°›</a:t>
            </a:fld>
            <a:endParaRPr lang="fr-FR"/>
          </a:p>
        </p:txBody>
      </p:sp>
    </p:spTree>
    <p:extLst>
      <p:ext uri="{BB962C8B-B14F-4D97-AF65-F5344CB8AC3E}">
        <p14:creationId xmlns:p14="http://schemas.microsoft.com/office/powerpoint/2010/main" val="1707522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Date Placeholder 2"/>
          <p:cNvSpPr>
            <a:spLocks noGrp="1"/>
          </p:cNvSpPr>
          <p:nvPr>
            <p:ph type="dt" sz="half" idx="10"/>
          </p:nvPr>
        </p:nvSpPr>
        <p:spPr/>
        <p:txBody>
          <a:bodyPr/>
          <a:lstStyle/>
          <a:p>
            <a:fld id="{308A7D90-722C-4865-BF59-54124DED23BF}" type="datetime1">
              <a:rPr lang="fr-FR" smtClean="0"/>
              <a:t>26/05/2026</a:t>
            </a:fld>
            <a:endParaRPr lang="fr-FR"/>
          </a:p>
        </p:txBody>
      </p:sp>
      <p:sp>
        <p:nvSpPr>
          <p:cNvPr id="4" name="Footer Placeholder 3"/>
          <p:cNvSpPr>
            <a:spLocks noGrp="1"/>
          </p:cNvSpPr>
          <p:nvPr>
            <p:ph type="ftr" sz="quarter" idx="11"/>
          </p:nvPr>
        </p:nvSpPr>
        <p:spPr/>
        <p:txBody>
          <a:bodyPr/>
          <a:lstStyle/>
          <a:p>
            <a:r>
              <a:rPr lang="fr-FR"/>
              <a:t>Bulletin municipal / décembre 2025</a:t>
            </a:r>
          </a:p>
        </p:txBody>
      </p:sp>
      <p:sp>
        <p:nvSpPr>
          <p:cNvPr id="5" name="Slide Number Placeholder 4"/>
          <p:cNvSpPr>
            <a:spLocks noGrp="1"/>
          </p:cNvSpPr>
          <p:nvPr>
            <p:ph type="sldNum" sz="quarter" idx="12"/>
          </p:nvPr>
        </p:nvSpPr>
        <p:spPr/>
        <p:txBody>
          <a:bodyPr/>
          <a:lstStyle/>
          <a:p>
            <a:fld id="{BE9B5FA4-89F7-4BC1-B6B1-D5529FDE714B}" type="slidenum">
              <a:rPr lang="fr-FR" smtClean="0"/>
              <a:t>‹N°›</a:t>
            </a:fld>
            <a:endParaRPr lang="fr-FR"/>
          </a:p>
        </p:txBody>
      </p:sp>
    </p:spTree>
    <p:extLst>
      <p:ext uri="{BB962C8B-B14F-4D97-AF65-F5344CB8AC3E}">
        <p14:creationId xmlns:p14="http://schemas.microsoft.com/office/powerpoint/2010/main" val="1295719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F3D10C-3FCA-4700-ABD9-EAA2E9475D20}" type="datetime1">
              <a:rPr lang="fr-FR" smtClean="0"/>
              <a:t>26/05/2026</a:t>
            </a:fld>
            <a:endParaRPr lang="fr-FR"/>
          </a:p>
        </p:txBody>
      </p:sp>
      <p:sp>
        <p:nvSpPr>
          <p:cNvPr id="3" name="Footer Placeholder 2"/>
          <p:cNvSpPr>
            <a:spLocks noGrp="1"/>
          </p:cNvSpPr>
          <p:nvPr>
            <p:ph type="ftr" sz="quarter" idx="11"/>
          </p:nvPr>
        </p:nvSpPr>
        <p:spPr/>
        <p:txBody>
          <a:bodyPr/>
          <a:lstStyle/>
          <a:p>
            <a:r>
              <a:rPr lang="fr-FR"/>
              <a:t>Bulletin municipal / décembre 2025</a:t>
            </a:r>
          </a:p>
        </p:txBody>
      </p:sp>
      <p:sp>
        <p:nvSpPr>
          <p:cNvPr id="4" name="Slide Number Placeholder 3"/>
          <p:cNvSpPr>
            <a:spLocks noGrp="1"/>
          </p:cNvSpPr>
          <p:nvPr>
            <p:ph type="sldNum" sz="quarter" idx="12"/>
          </p:nvPr>
        </p:nvSpPr>
        <p:spPr/>
        <p:txBody>
          <a:bodyPr/>
          <a:lstStyle/>
          <a:p>
            <a:fld id="{BE9B5FA4-89F7-4BC1-B6B1-D5529FDE714B}" type="slidenum">
              <a:rPr lang="fr-FR" smtClean="0"/>
              <a:t>‹N°›</a:t>
            </a:fld>
            <a:endParaRPr lang="fr-FR"/>
          </a:p>
        </p:txBody>
      </p:sp>
    </p:spTree>
    <p:extLst>
      <p:ext uri="{BB962C8B-B14F-4D97-AF65-F5344CB8AC3E}">
        <p14:creationId xmlns:p14="http://schemas.microsoft.com/office/powerpoint/2010/main" val="503064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fr-FR"/>
              <a:t>Modifiez le style du titre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fr-FR"/>
              <a:t>Modifier les styles du texte du masque</a:t>
            </a:r>
          </a:p>
        </p:txBody>
      </p:sp>
      <p:sp>
        <p:nvSpPr>
          <p:cNvPr id="5" name="Date Placeholder 4"/>
          <p:cNvSpPr>
            <a:spLocks noGrp="1"/>
          </p:cNvSpPr>
          <p:nvPr>
            <p:ph type="dt" sz="half" idx="10"/>
          </p:nvPr>
        </p:nvSpPr>
        <p:spPr/>
        <p:txBody>
          <a:bodyPr/>
          <a:lstStyle/>
          <a:p>
            <a:fld id="{B0A37B1E-A109-4A5E-BA44-0160374F210C}" type="datetime1">
              <a:rPr lang="fr-FR" smtClean="0"/>
              <a:t>26/05/2026</a:t>
            </a:fld>
            <a:endParaRPr lang="fr-FR"/>
          </a:p>
        </p:txBody>
      </p:sp>
      <p:sp>
        <p:nvSpPr>
          <p:cNvPr id="6" name="Footer Placeholder 5"/>
          <p:cNvSpPr>
            <a:spLocks noGrp="1"/>
          </p:cNvSpPr>
          <p:nvPr>
            <p:ph type="ftr" sz="quarter" idx="11"/>
          </p:nvPr>
        </p:nvSpPr>
        <p:spPr/>
        <p:txBody>
          <a:bodyPr/>
          <a:lstStyle/>
          <a:p>
            <a:r>
              <a:rPr lang="fr-FR"/>
              <a:t>Bulletin municipal / décembre 2025</a:t>
            </a:r>
          </a:p>
        </p:txBody>
      </p:sp>
      <p:sp>
        <p:nvSpPr>
          <p:cNvPr id="7" name="Slide Number Placeholder 6"/>
          <p:cNvSpPr>
            <a:spLocks noGrp="1"/>
          </p:cNvSpPr>
          <p:nvPr>
            <p:ph type="sldNum" sz="quarter" idx="12"/>
          </p:nvPr>
        </p:nvSpPr>
        <p:spPr/>
        <p:txBody>
          <a:bodyPr/>
          <a:lstStyle/>
          <a:p>
            <a:fld id="{BE9B5FA4-89F7-4BC1-B6B1-D5529FDE714B}" type="slidenum">
              <a:rPr lang="fr-FR" smtClean="0"/>
              <a:t>‹N°›</a:t>
            </a:fld>
            <a:endParaRPr lang="fr-FR"/>
          </a:p>
        </p:txBody>
      </p:sp>
    </p:spTree>
    <p:extLst>
      <p:ext uri="{BB962C8B-B14F-4D97-AF65-F5344CB8AC3E}">
        <p14:creationId xmlns:p14="http://schemas.microsoft.com/office/powerpoint/2010/main" val="1361729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fr-FR"/>
              <a:t>Modifiez le style du titre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fr-FR"/>
              <a:t>Cliquez sur l'icône pour ajouter une image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fr-FR"/>
              <a:t>Modifier les styles du texte du masque</a:t>
            </a:r>
          </a:p>
        </p:txBody>
      </p:sp>
      <p:sp>
        <p:nvSpPr>
          <p:cNvPr id="5" name="Date Placeholder 4"/>
          <p:cNvSpPr>
            <a:spLocks noGrp="1"/>
          </p:cNvSpPr>
          <p:nvPr>
            <p:ph type="dt" sz="half" idx="10"/>
          </p:nvPr>
        </p:nvSpPr>
        <p:spPr/>
        <p:txBody>
          <a:bodyPr/>
          <a:lstStyle/>
          <a:p>
            <a:fld id="{40AC0EF2-979A-4DAC-A2CA-6010EF72A667}" type="datetime1">
              <a:rPr lang="fr-FR" smtClean="0"/>
              <a:t>26/05/2026</a:t>
            </a:fld>
            <a:endParaRPr lang="fr-FR"/>
          </a:p>
        </p:txBody>
      </p:sp>
      <p:sp>
        <p:nvSpPr>
          <p:cNvPr id="6" name="Footer Placeholder 5"/>
          <p:cNvSpPr>
            <a:spLocks noGrp="1"/>
          </p:cNvSpPr>
          <p:nvPr>
            <p:ph type="ftr" sz="quarter" idx="11"/>
          </p:nvPr>
        </p:nvSpPr>
        <p:spPr/>
        <p:txBody>
          <a:bodyPr/>
          <a:lstStyle/>
          <a:p>
            <a:r>
              <a:rPr lang="fr-FR"/>
              <a:t>Bulletin municipal / décembre 2025</a:t>
            </a:r>
          </a:p>
        </p:txBody>
      </p:sp>
      <p:sp>
        <p:nvSpPr>
          <p:cNvPr id="7" name="Slide Number Placeholder 6"/>
          <p:cNvSpPr>
            <a:spLocks noGrp="1"/>
          </p:cNvSpPr>
          <p:nvPr>
            <p:ph type="sldNum" sz="quarter" idx="12"/>
          </p:nvPr>
        </p:nvSpPr>
        <p:spPr/>
        <p:txBody>
          <a:bodyPr/>
          <a:lstStyle/>
          <a:p>
            <a:fld id="{BE9B5FA4-89F7-4BC1-B6B1-D5529FDE714B}" type="slidenum">
              <a:rPr lang="fr-FR" smtClean="0"/>
              <a:t>‹N°›</a:t>
            </a:fld>
            <a:endParaRPr lang="fr-FR"/>
          </a:p>
        </p:txBody>
      </p:sp>
    </p:spTree>
    <p:extLst>
      <p:ext uri="{BB962C8B-B14F-4D97-AF65-F5344CB8AC3E}">
        <p14:creationId xmlns:p14="http://schemas.microsoft.com/office/powerpoint/2010/main" val="3365905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Vertical Text Placeholder 2"/>
          <p:cNvSpPr>
            <a:spLocks noGrp="1"/>
          </p:cNvSpPr>
          <p:nvPr>
            <p:ph type="body" orient="vert" idx="1"/>
          </p:nvPr>
        </p:nvSpPr>
        <p:spPr/>
        <p:txBody>
          <a:bodyPr vert="eaVert"/>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46BEA5E4-6828-465D-AB55-B59BD6A8D6DE}" type="datetime1">
              <a:rPr lang="fr-FR" smtClean="0"/>
              <a:t>26/05/2026</a:t>
            </a:fld>
            <a:endParaRPr lang="fr-FR"/>
          </a:p>
        </p:txBody>
      </p:sp>
      <p:sp>
        <p:nvSpPr>
          <p:cNvPr id="5" name="Footer Placeholder 4"/>
          <p:cNvSpPr>
            <a:spLocks noGrp="1"/>
          </p:cNvSpPr>
          <p:nvPr>
            <p:ph type="ftr" sz="quarter" idx="11"/>
          </p:nvPr>
        </p:nvSpPr>
        <p:spPr/>
        <p:txBody>
          <a:bodyPr/>
          <a:lstStyle/>
          <a:p>
            <a:r>
              <a:rPr lang="fr-FR"/>
              <a:t>Bulletin municipal / décembre 2025</a:t>
            </a:r>
          </a:p>
        </p:txBody>
      </p:sp>
      <p:sp>
        <p:nvSpPr>
          <p:cNvPr id="6" name="Slide Number Placeholder 5"/>
          <p:cNvSpPr>
            <a:spLocks noGrp="1"/>
          </p:cNvSpPr>
          <p:nvPr>
            <p:ph type="sldNum" sz="quarter" idx="12"/>
          </p:nvPr>
        </p:nvSpPr>
        <p:spPr/>
        <p:txBody>
          <a:bodyPr/>
          <a:lstStyle/>
          <a:p>
            <a:fld id="{BE9B5FA4-89F7-4BC1-B6B1-D5529FDE714B}" type="slidenum">
              <a:rPr lang="fr-FR" smtClean="0"/>
              <a:t>‹N°›</a:t>
            </a:fld>
            <a:endParaRPr lang="fr-FR"/>
          </a:p>
        </p:txBody>
      </p:sp>
    </p:spTree>
    <p:extLst>
      <p:ext uri="{BB962C8B-B14F-4D97-AF65-F5344CB8AC3E}">
        <p14:creationId xmlns:p14="http://schemas.microsoft.com/office/powerpoint/2010/main" val="807159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fr-FR"/>
              <a:t>Modifiez le style du titre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52092A94-87E8-4F0A-9BB2-9598CDE294A6}" type="datetime1">
              <a:rPr lang="fr-FR" smtClean="0"/>
              <a:t>26/05/2026</a:t>
            </a:fld>
            <a:endParaRPr lang="fr-FR"/>
          </a:p>
        </p:txBody>
      </p:sp>
      <p:sp>
        <p:nvSpPr>
          <p:cNvPr id="5" name="Footer Placeholder 4"/>
          <p:cNvSpPr>
            <a:spLocks noGrp="1"/>
          </p:cNvSpPr>
          <p:nvPr>
            <p:ph type="ftr" sz="quarter" idx="11"/>
          </p:nvPr>
        </p:nvSpPr>
        <p:spPr/>
        <p:txBody>
          <a:bodyPr/>
          <a:lstStyle/>
          <a:p>
            <a:r>
              <a:rPr lang="fr-FR"/>
              <a:t>Bulletin municipal / décembre 2025</a:t>
            </a:r>
          </a:p>
        </p:txBody>
      </p:sp>
      <p:sp>
        <p:nvSpPr>
          <p:cNvPr id="6" name="Slide Number Placeholder 5"/>
          <p:cNvSpPr>
            <a:spLocks noGrp="1"/>
          </p:cNvSpPr>
          <p:nvPr>
            <p:ph type="sldNum" sz="quarter" idx="12"/>
          </p:nvPr>
        </p:nvSpPr>
        <p:spPr/>
        <p:txBody>
          <a:bodyPr/>
          <a:lstStyle/>
          <a:p>
            <a:fld id="{BE9B5FA4-89F7-4BC1-B6B1-D5529FDE714B}" type="slidenum">
              <a:rPr lang="fr-FR" smtClean="0"/>
              <a:t>‹N°›</a:t>
            </a:fld>
            <a:endParaRPr lang="fr-FR"/>
          </a:p>
        </p:txBody>
      </p:sp>
    </p:spTree>
    <p:extLst>
      <p:ext uri="{BB962C8B-B14F-4D97-AF65-F5344CB8AC3E}">
        <p14:creationId xmlns:p14="http://schemas.microsoft.com/office/powerpoint/2010/main" val="34814150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fr-FR"/>
              <a:t>Modifiez le style du titre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CC934956-B1E7-440C-8B1F-9ED6047A4A92}" type="datetime1">
              <a:rPr lang="fr-FR" smtClean="0"/>
              <a:t>26/05/2026</a:t>
            </a:fld>
            <a:endParaRPr lang="fr-FR"/>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fr-FR"/>
              <a:t>Bulletin municipal / décembre 2025</a:t>
            </a:r>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BE9B5FA4-89F7-4BC1-B6B1-D5529FDE714B}" type="slidenum">
              <a:rPr lang="fr-FR" smtClean="0"/>
              <a:t>‹N°›</a:t>
            </a:fld>
            <a:endParaRPr lang="fr-FR"/>
          </a:p>
        </p:txBody>
      </p:sp>
    </p:spTree>
    <p:extLst>
      <p:ext uri="{BB962C8B-B14F-4D97-AF65-F5344CB8AC3E}">
        <p14:creationId xmlns:p14="http://schemas.microsoft.com/office/powerpoint/2010/main" val="21238018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png"/><Relationship Id="rId18" Type="http://schemas.openxmlformats.org/officeDocument/2006/relationships/image" Target="../media/image22.png"/><Relationship Id="rId3" Type="http://schemas.openxmlformats.org/officeDocument/2006/relationships/image" Target="../media/image7.png"/><Relationship Id="rId21" Type="http://schemas.openxmlformats.org/officeDocument/2006/relationships/image" Target="../media/image25.png"/><Relationship Id="rId7" Type="http://schemas.openxmlformats.org/officeDocument/2006/relationships/image" Target="../media/image11.png"/><Relationship Id="rId12" Type="http://schemas.openxmlformats.org/officeDocument/2006/relationships/image" Target="../media/image16.png"/><Relationship Id="rId17" Type="http://schemas.openxmlformats.org/officeDocument/2006/relationships/image" Target="../media/image21.png"/><Relationship Id="rId2" Type="http://schemas.openxmlformats.org/officeDocument/2006/relationships/notesSlide" Target="../notesSlides/notesSlide1.xml"/><Relationship Id="rId16" Type="http://schemas.openxmlformats.org/officeDocument/2006/relationships/image" Target="../media/image20.png"/><Relationship Id="rId20"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png"/><Relationship Id="rId19" Type="http://schemas.openxmlformats.org/officeDocument/2006/relationships/image" Target="../media/image23.png"/><Relationship Id="rId4" Type="http://schemas.openxmlformats.org/officeDocument/2006/relationships/image" Target="../media/image8.png"/><Relationship Id="rId9" Type="http://schemas.openxmlformats.org/officeDocument/2006/relationships/image" Target="../media/image13.png"/><Relationship Id="rId14" Type="http://schemas.openxmlformats.org/officeDocument/2006/relationships/image" Target="../media/image18.png"/><Relationship Id="rId22" Type="http://schemas.openxmlformats.org/officeDocument/2006/relationships/image" Target="../media/image26.png"/></Relationships>
</file>

<file path=ppt/slides/_rels/slide4.xml.rels><?xml version="1.0" encoding="UTF-8" standalone="yes"?>
<Relationships xmlns="http://schemas.openxmlformats.org/package/2006/relationships"><Relationship Id="rId8" Type="http://schemas.openxmlformats.org/officeDocument/2006/relationships/image" Target="../media/image33.png"/><Relationship Id="rId13" Type="http://schemas.openxmlformats.org/officeDocument/2006/relationships/image" Target="../media/image38.png"/><Relationship Id="rId18" Type="http://schemas.openxmlformats.org/officeDocument/2006/relationships/image" Target="../media/image43.pn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png"/><Relationship Id="rId17" Type="http://schemas.openxmlformats.org/officeDocument/2006/relationships/image" Target="../media/image42.png"/><Relationship Id="rId2" Type="http://schemas.openxmlformats.org/officeDocument/2006/relationships/image" Target="../media/image27.png"/><Relationship Id="rId16" Type="http://schemas.openxmlformats.org/officeDocument/2006/relationships/image" Target="../media/image41.jpeg"/><Relationship Id="rId1" Type="http://schemas.openxmlformats.org/officeDocument/2006/relationships/slideLayout" Target="../slideLayouts/slideLayout7.xml"/><Relationship Id="rId6" Type="http://schemas.openxmlformats.org/officeDocument/2006/relationships/image" Target="../media/image31.jpeg"/><Relationship Id="rId11" Type="http://schemas.openxmlformats.org/officeDocument/2006/relationships/image" Target="../media/image36.png"/><Relationship Id="rId5" Type="http://schemas.openxmlformats.org/officeDocument/2006/relationships/image" Target="../media/image30.png"/><Relationship Id="rId15" Type="http://schemas.openxmlformats.org/officeDocument/2006/relationships/image" Target="../media/image40.pn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png"/><Relationship Id="rId14" Type="http://schemas.openxmlformats.org/officeDocument/2006/relationships/image" Target="../media/image39.png"/></Relationships>
</file>

<file path=ppt/slides/_rels/slide5.xml.rels><?xml version="1.0" encoding="UTF-8" standalone="yes"?>
<Relationships xmlns="http://schemas.openxmlformats.org/package/2006/relationships"><Relationship Id="rId3" Type="http://schemas.openxmlformats.org/officeDocument/2006/relationships/hyperlink" Target="mailto:mairie@lapoutroie.fr" TargetMode="External"/><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emf"/><Relationship Id="rId1" Type="http://schemas.openxmlformats.org/officeDocument/2006/relationships/slideLayout" Target="../slideLayouts/slideLayout7.xml"/><Relationship Id="rId6" Type="http://schemas.openxmlformats.org/officeDocument/2006/relationships/image" Target="../media/image48.svg"/><Relationship Id="rId5" Type="http://schemas.openxmlformats.org/officeDocument/2006/relationships/image" Target="../media/image47.pn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image" Target="../media/image49.jpeg"/><Relationship Id="rId1" Type="http://schemas.openxmlformats.org/officeDocument/2006/relationships/slideLayout" Target="../slideLayouts/slideLayout7.xml"/><Relationship Id="rId5" Type="http://schemas.openxmlformats.org/officeDocument/2006/relationships/image" Target="../media/image52.jpg"/><Relationship Id="rId4" Type="http://schemas.openxmlformats.org/officeDocument/2006/relationships/image" Target="../media/image51.jpg"/></Relationships>
</file>

<file path=ppt/slides/_rels/slide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7.xml"/><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png"/></Relationships>
</file>

<file path=ppt/slides/_rels/slide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e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tel:0389769161" TargetMode="External"/><Relationship Id="rId3" Type="http://schemas.openxmlformats.org/officeDocument/2006/relationships/image" Target="../media/image61.jpeg"/><Relationship Id="rId7" Type="http://schemas.openxmlformats.org/officeDocument/2006/relationships/image" Target="../media/image64.jpeg"/><Relationship Id="rId2" Type="http://schemas.openxmlformats.org/officeDocument/2006/relationships/image" Target="../media/image60.jpeg"/><Relationship Id="rId1" Type="http://schemas.openxmlformats.org/officeDocument/2006/relationships/slideLayout" Target="../slideLayouts/slideLayout7.xml"/><Relationship Id="rId6" Type="http://schemas.openxmlformats.org/officeDocument/2006/relationships/hyperlink" Target="mailto:mediationxnum&#233;rique@gmail.com" TargetMode="External"/><Relationship Id="rId5" Type="http://schemas.openxmlformats.org/officeDocument/2006/relationships/image" Target="../media/image63.jpeg"/><Relationship Id="rId4" Type="http://schemas.openxmlformats.org/officeDocument/2006/relationships/image" Target="../media/image62.png"/><Relationship Id="rId9" Type="http://schemas.openxmlformats.org/officeDocument/2006/relationships/hyperlink" Target="http://www.lac-blanc.com/"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8.jpg"/><Relationship Id="rId2" Type="http://schemas.openxmlformats.org/officeDocument/2006/relationships/image" Target="../media/image67.png"/><Relationship Id="rId1" Type="http://schemas.openxmlformats.org/officeDocument/2006/relationships/slideLayout" Target="../slideLayouts/slideLayout7.xml"/><Relationship Id="rId5" Type="http://schemas.openxmlformats.org/officeDocument/2006/relationships/hyperlink" Target="https://www.cinemaorbey.fr/?utm_source=chatgpt.com" TargetMode="External"/><Relationship Id="rId4" Type="http://schemas.openxmlformats.org/officeDocument/2006/relationships/image" Target="../media/image69.jpeg"/></Relationships>
</file>

<file path=ppt/slides/_rels/slide13.xml.rels><?xml version="1.0" encoding="UTF-8" standalone="yes"?>
<Relationships xmlns="http://schemas.openxmlformats.org/package/2006/relationships"><Relationship Id="rId3" Type="http://schemas.openxmlformats.org/officeDocument/2006/relationships/image" Target="../media/image71.jpg"/><Relationship Id="rId2" Type="http://schemas.openxmlformats.org/officeDocument/2006/relationships/image" Target="../media/image70.jpeg"/><Relationship Id="rId1" Type="http://schemas.openxmlformats.org/officeDocument/2006/relationships/slideLayout" Target="../slideLayouts/slideLayout7.xml"/><Relationship Id="rId6" Type="http://schemas.openxmlformats.org/officeDocument/2006/relationships/image" Target="../media/image73.jpeg"/><Relationship Id="rId5" Type="http://schemas.openxmlformats.org/officeDocument/2006/relationships/image" Target="../media/image72.png"/><Relationship Id="rId4" Type="http://schemas.openxmlformats.org/officeDocument/2006/relationships/hyperlink" Target="mailto:claudegaudel@wanadoo.fr"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jpeg"/><Relationship Id="rId1" Type="http://schemas.openxmlformats.org/officeDocument/2006/relationships/slideLayout" Target="../slideLayouts/slideLayout7.xml"/><Relationship Id="rId5" Type="http://schemas.openxmlformats.org/officeDocument/2006/relationships/image" Target="../media/image77.png"/><Relationship Id="rId4" Type="http://schemas.openxmlformats.org/officeDocument/2006/relationships/image" Target="../media/image76.png"/></Relationships>
</file>

<file path=ppt/slides/_rels/slide15.xml.rels><?xml version="1.0" encoding="UTF-8" standalone="yes"?>
<Relationships xmlns="http://schemas.openxmlformats.org/package/2006/relationships"><Relationship Id="rId3" Type="http://schemas.openxmlformats.org/officeDocument/2006/relationships/image" Target="../media/image78.jp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79.jpeg"/><Relationship Id="rId4" Type="http://schemas.openxmlformats.org/officeDocument/2006/relationships/hyperlink" Target="https://aikido-dac.fr/"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81.JPG"/><Relationship Id="rId2" Type="http://schemas.openxmlformats.org/officeDocument/2006/relationships/image" Target="../media/image80.jpeg"/><Relationship Id="rId1" Type="http://schemas.openxmlformats.org/officeDocument/2006/relationships/slideLayout" Target="../slideLayouts/slideLayout7.xml"/><Relationship Id="rId4" Type="http://schemas.openxmlformats.org/officeDocument/2006/relationships/image" Target="../media/image82.png"/></Relationships>
</file>

<file path=ppt/slides/_rels/slide17.xml.rels><?xml version="1.0" encoding="UTF-8" standalone="yes"?>
<Relationships xmlns="http://schemas.openxmlformats.org/package/2006/relationships"><Relationship Id="rId3" Type="http://schemas.openxmlformats.org/officeDocument/2006/relationships/hyperlink" Target="mailto:reservation.salles@lapoutroie.fr" TargetMode="External"/><Relationship Id="rId2" Type="http://schemas.openxmlformats.org/officeDocument/2006/relationships/image" Target="../media/image83.png"/><Relationship Id="rId1" Type="http://schemas.openxmlformats.org/officeDocument/2006/relationships/slideLayout" Target="../slideLayouts/slideLayout7.xml"/><Relationship Id="rId4" Type="http://schemas.openxmlformats.org/officeDocument/2006/relationships/image" Target="../media/image84.jpeg"/></Relationships>
</file>

<file path=ppt/slides/_rels/slide18.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image" Target="../media/image85.png"/><Relationship Id="rId1" Type="http://schemas.openxmlformats.org/officeDocument/2006/relationships/slideLayout" Target="../slideLayouts/slideLayout7.xml"/><Relationship Id="rId5" Type="http://schemas.openxmlformats.org/officeDocument/2006/relationships/hyperlink" Target="mailto:fermepredubois@gmail.com" TargetMode="External"/><Relationship Id="rId4" Type="http://schemas.openxmlformats.org/officeDocument/2006/relationships/image" Target="../media/image87.jpeg"/></Relationships>
</file>

<file path=ppt/slides/_rels/slide19.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mailto:contact@transition-pasapas.org" TargetMode="External"/><Relationship Id="rId2" Type="http://schemas.openxmlformats.org/officeDocument/2006/relationships/hyperlink" Target="mailto:eberhardt_christophe@yahoo.fr" TargetMode="External"/><Relationship Id="rId1" Type="http://schemas.openxmlformats.org/officeDocument/2006/relationships/slideLayout" Target="../slideLayouts/slideLayout7.xml"/><Relationship Id="rId5" Type="http://schemas.openxmlformats.org/officeDocument/2006/relationships/image" Target="../media/image91.png"/><Relationship Id="rId4" Type="http://schemas.openxmlformats.org/officeDocument/2006/relationships/image" Target="../media/image90.png"/></Relationships>
</file>

<file path=ppt/slides/_rels/slide21.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lefrelon.com/" TargetMode="External"/><Relationship Id="rId5" Type="http://schemas.openxmlformats.org/officeDocument/2006/relationships/image" Target="../media/image95.png"/><Relationship Id="rId4" Type="http://schemas.openxmlformats.org/officeDocument/2006/relationships/image" Target="../media/image94.png"/></Relationships>
</file>

<file path=ppt/slides/_rels/slide23.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image" Target="cid:image001.jpg@01DCE907.55376990" TargetMode="External"/><Relationship Id="rId3" Type="http://schemas.openxmlformats.org/officeDocument/2006/relationships/image" Target="../media/image98.jpeg"/><Relationship Id="rId7" Type="http://schemas.openxmlformats.org/officeDocument/2006/relationships/image" Target="../media/image102.jpeg"/><Relationship Id="rId2" Type="http://schemas.openxmlformats.org/officeDocument/2006/relationships/image" Target="../media/image97.png"/><Relationship Id="rId1" Type="http://schemas.openxmlformats.org/officeDocument/2006/relationships/slideLayout" Target="../slideLayouts/slideLayout7.xml"/><Relationship Id="rId6" Type="http://schemas.openxmlformats.org/officeDocument/2006/relationships/image" Target="../media/image101.jpeg"/><Relationship Id="rId5" Type="http://schemas.openxmlformats.org/officeDocument/2006/relationships/image" Target="../media/image100.jpeg"/><Relationship Id="rId4" Type="http://schemas.openxmlformats.org/officeDocument/2006/relationships/image" Target="../media/image99.jpeg"/></Relationships>
</file>

<file path=ppt/slides/_rels/slide25.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3.jpeg"/><Relationship Id="rId1" Type="http://schemas.openxmlformats.org/officeDocument/2006/relationships/slideLayout" Target="../slideLayouts/slideLayout7.xml"/><Relationship Id="rId4" Type="http://schemas.openxmlformats.org/officeDocument/2006/relationships/image" Target="../media/image105.jpeg"/></Relationships>
</file>

<file path=ppt/slides/_rels/slide26.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0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a:extLst>
              <a:ext uri="{FF2B5EF4-FFF2-40B4-BE49-F238E27FC236}">
                <a16:creationId xmlns:a16="http://schemas.microsoft.com/office/drawing/2014/main" id="{13264AFB-865E-9AED-6004-6B1DD5DCB4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187" y="230873"/>
            <a:ext cx="6439273" cy="93293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5286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E37907DB-50A5-DFD2-51EC-7B4D23F0868A}"/>
              </a:ext>
            </a:extLst>
          </p:cNvPr>
          <p:cNvSpPr>
            <a:spLocks noGrp="1"/>
          </p:cNvSpPr>
          <p:nvPr>
            <p:ph type="ftr" sz="quarter" idx="11"/>
          </p:nvPr>
        </p:nvSpPr>
        <p:spPr/>
        <p:txBody>
          <a:bodyPr/>
          <a:lstStyle/>
          <a:p>
            <a:r>
              <a:rPr lang="fr-FR" dirty="0"/>
              <a:t>Bulletin municipal / juin 2026</a:t>
            </a:r>
          </a:p>
        </p:txBody>
      </p:sp>
      <p:sp>
        <p:nvSpPr>
          <p:cNvPr id="3" name="Espace réservé du numéro de diapositive 2">
            <a:extLst>
              <a:ext uri="{FF2B5EF4-FFF2-40B4-BE49-F238E27FC236}">
                <a16:creationId xmlns:a16="http://schemas.microsoft.com/office/drawing/2014/main" id="{68DA68FB-4FFC-9F98-603D-75AF144CC1C7}"/>
              </a:ext>
            </a:extLst>
          </p:cNvPr>
          <p:cNvSpPr>
            <a:spLocks noGrp="1"/>
          </p:cNvSpPr>
          <p:nvPr>
            <p:ph type="sldNum" sz="quarter" idx="12"/>
          </p:nvPr>
        </p:nvSpPr>
        <p:spPr/>
        <p:txBody>
          <a:bodyPr/>
          <a:lstStyle/>
          <a:p>
            <a:fld id="{BE9B5FA4-89F7-4BC1-B6B1-D5529FDE714B}" type="slidenum">
              <a:rPr lang="fr-FR" smtClean="0"/>
              <a:t>2</a:t>
            </a:fld>
            <a:endParaRPr lang="fr-FR" dirty="0"/>
          </a:p>
        </p:txBody>
      </p:sp>
      <p:sp>
        <p:nvSpPr>
          <p:cNvPr id="5" name="ZoneTexte 4">
            <a:extLst>
              <a:ext uri="{FF2B5EF4-FFF2-40B4-BE49-F238E27FC236}">
                <a16:creationId xmlns:a16="http://schemas.microsoft.com/office/drawing/2014/main" id="{FFA2E9E9-638A-C385-5659-3F445FF6C070}"/>
              </a:ext>
            </a:extLst>
          </p:cNvPr>
          <p:cNvSpPr txBox="1"/>
          <p:nvPr/>
        </p:nvSpPr>
        <p:spPr>
          <a:xfrm>
            <a:off x="465229" y="1928446"/>
            <a:ext cx="4439262" cy="4093428"/>
          </a:xfrm>
          <a:prstGeom prst="rect">
            <a:avLst/>
          </a:prstGeom>
          <a:noFill/>
        </p:spPr>
        <p:txBody>
          <a:bodyPr wrap="square" rtlCol="0">
            <a:spAutoFit/>
          </a:bodyPr>
          <a:lstStyle/>
          <a:p>
            <a:pPr algn="just"/>
            <a:r>
              <a:rPr lang="fr-FR" sz="1000" dirty="0">
                <a:latin typeface="Aptos" panose="020B0004020202020204" pitchFamily="34" charset="0"/>
              </a:rPr>
              <a:t>Avec mon équipe municipale, je tiens avant tout à vous remercier très sincèrement pour la confiance que vous nous avez accordée. Le choix que vous avez exprimé lors de ce scrutin m’honore et m’engage profondément. Je suis pleinement conscient de la grande responsabilité qui m’incombe vis-à-vis de vous, et je souhaite exercer ce mandat dans un esprit de solidarité, de franchise et de cohésion, tout au long des années à venir.</a:t>
            </a:r>
          </a:p>
          <a:p>
            <a:pPr algn="just"/>
            <a:endParaRPr lang="fr-FR" sz="1000" dirty="0">
              <a:latin typeface="Aptos" panose="020B0004020202020204" pitchFamily="34" charset="0"/>
            </a:endParaRPr>
          </a:p>
          <a:p>
            <a:pPr algn="just"/>
            <a:r>
              <a:rPr lang="fr-FR" sz="1000" dirty="0">
                <a:latin typeface="Aptos" panose="020B0004020202020204" pitchFamily="34" charset="0"/>
              </a:rPr>
              <a:t>Notre commune de Lapoutroie a eu la chance de pouvoir s’exprimer démocratiquement à travers deux listes : </a:t>
            </a:r>
            <a:r>
              <a:rPr lang="fr-FR" sz="1000" i="1" dirty="0">
                <a:latin typeface="Aptos" panose="020B0004020202020204" pitchFamily="34" charset="0"/>
              </a:rPr>
              <a:t>Unis pour notre village</a:t>
            </a:r>
            <a:r>
              <a:rPr lang="fr-FR" sz="1000" dirty="0">
                <a:latin typeface="Aptos" panose="020B0004020202020204" pitchFamily="34" charset="0"/>
              </a:rPr>
              <a:t>, liste élue, et </a:t>
            </a:r>
            <a:r>
              <a:rPr lang="fr-FR" sz="1000" i="1" dirty="0">
                <a:latin typeface="Aptos" panose="020B0004020202020204" pitchFamily="34" charset="0"/>
              </a:rPr>
              <a:t>Réussir ensemble</a:t>
            </a:r>
            <a:r>
              <a:rPr lang="fr-FR" sz="1000" dirty="0">
                <a:latin typeface="Aptos" panose="020B0004020202020204" pitchFamily="34" charset="0"/>
              </a:rPr>
              <a:t>. Le résultat, marqué par un écart de seulement douze voix, témoigne de l’attachement de chacune et chacun au bien-être de notre village. Il m’est apparu évident que, pour servir l’intérêt général et l’avenir de Lapoutroie, nous devions travailler ensemble, au-delà des sensibilités exprimées lors de la campagne.</a:t>
            </a:r>
          </a:p>
          <a:p>
            <a:pPr algn="just"/>
            <a:endParaRPr lang="fr-FR" sz="1000" dirty="0">
              <a:latin typeface="Aptos" panose="020B0004020202020204" pitchFamily="34" charset="0"/>
            </a:endParaRPr>
          </a:p>
          <a:p>
            <a:pPr algn="just"/>
            <a:r>
              <a:rPr lang="fr-FR" sz="1000" dirty="0">
                <a:latin typeface="Aptos" panose="020B0004020202020204" pitchFamily="34" charset="0"/>
              </a:rPr>
              <a:t>C’est dans cet esprit d’ouverture et de rassemblement que j’ai naturellement proposé à l’équipe </a:t>
            </a:r>
            <a:r>
              <a:rPr lang="fr-FR" sz="1000" i="1" dirty="0">
                <a:latin typeface="Aptos" panose="020B0004020202020204" pitchFamily="34" charset="0"/>
              </a:rPr>
              <a:t>Réussir ensemble</a:t>
            </a:r>
            <a:r>
              <a:rPr lang="fr-FR" sz="1000" dirty="0">
                <a:latin typeface="Aptos" panose="020B0004020202020204" pitchFamily="34" charset="0"/>
              </a:rPr>
              <a:t> de participer à l’exécutif communal, en leur offrant un poste d’adjoint et un poste de conseiller délégué. J’ai fait le choix de constituer une équipe composée de quatre adjoints et de deux conseillers délégués, qui vous seront présentés ci-après. Ces derniers auront, à mes yeux, la même valeur et les mêmes responsabilités qu’un adjoint, avec de réelles délégations. Ce mode de fonctionnement a été retenu notamment pour des raisons de parité et d’équilibre, mais surtout pour renforcer l’efficacité de notre action collective.</a:t>
            </a:r>
          </a:p>
          <a:p>
            <a:pPr algn="just"/>
            <a:endParaRPr lang="fr-FR" sz="1000" dirty="0">
              <a:latin typeface=" aptos display"/>
            </a:endParaRPr>
          </a:p>
        </p:txBody>
      </p:sp>
      <p:pic>
        <p:nvPicPr>
          <p:cNvPr id="6" name="Picture 2" descr="Image">
            <a:extLst>
              <a:ext uri="{FF2B5EF4-FFF2-40B4-BE49-F238E27FC236}">
                <a16:creationId xmlns:a16="http://schemas.microsoft.com/office/drawing/2014/main" id="{9E7FE20C-AC64-05CB-8FCF-03D0342AC14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86" t="9545" r="2123" b="74414"/>
          <a:stretch>
            <a:fillRect/>
          </a:stretch>
        </p:blipFill>
        <p:spPr bwMode="auto">
          <a:xfrm>
            <a:off x="1623676" y="426005"/>
            <a:ext cx="3738717" cy="946587"/>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pic>
        <p:nvPicPr>
          <p:cNvPr id="8" name="Picture 2" descr="Image">
            <a:extLst>
              <a:ext uri="{FF2B5EF4-FFF2-40B4-BE49-F238E27FC236}">
                <a16:creationId xmlns:a16="http://schemas.microsoft.com/office/drawing/2014/main" id="{BB2724F3-4662-FED5-DD6F-F7FDEC5E705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3075" t="31373" r="1132" b="24429"/>
          <a:stretch>
            <a:fillRect/>
          </a:stretch>
        </p:blipFill>
        <p:spPr bwMode="auto">
          <a:xfrm>
            <a:off x="4904491" y="1901246"/>
            <a:ext cx="1616349" cy="3658896"/>
          </a:xfrm>
          <a:prstGeom prst="rect">
            <a:avLst/>
          </a:prstGeom>
          <a:noFill/>
          <a:extLst>
            <a:ext uri="{909E8E84-426E-40DD-AFC4-6F175D3DCCD1}">
              <a14:hiddenFill xmlns:a14="http://schemas.microsoft.com/office/drawing/2010/main">
                <a:solidFill>
                  <a:srgbClr val="FFFFFF"/>
                </a:solidFill>
              </a14:hiddenFill>
            </a:ext>
          </a:extLst>
        </p:spPr>
      </p:pic>
      <p:sp>
        <p:nvSpPr>
          <p:cNvPr id="10" name="ZoneTexte 9">
            <a:extLst>
              <a:ext uri="{FF2B5EF4-FFF2-40B4-BE49-F238E27FC236}">
                <a16:creationId xmlns:a16="http://schemas.microsoft.com/office/drawing/2014/main" id="{1B23BC87-A410-59A9-7734-923754673BB0}"/>
              </a:ext>
            </a:extLst>
          </p:cNvPr>
          <p:cNvSpPr txBox="1"/>
          <p:nvPr/>
        </p:nvSpPr>
        <p:spPr>
          <a:xfrm>
            <a:off x="465229" y="5704266"/>
            <a:ext cx="6055612" cy="553998"/>
          </a:xfrm>
          <a:prstGeom prst="rect">
            <a:avLst/>
          </a:prstGeom>
          <a:noFill/>
        </p:spPr>
        <p:txBody>
          <a:bodyPr wrap="square">
            <a:spAutoFit/>
          </a:bodyPr>
          <a:lstStyle/>
          <a:p>
            <a:pPr algn="just"/>
            <a:r>
              <a:rPr lang="fr-FR" sz="1000" dirty="0">
                <a:latin typeface="Aptos" panose="020B0004020202020204" pitchFamily="34" charset="0"/>
              </a:rPr>
              <a:t>Je tiens à remercier chaleureusement l’ensemble de mes colistiers pour leur engagement, leur disponibilité et l’énergie nouvelle qu’ils apporteront à notre commune. Leur implication est un atout précieux pour relever les défis qui nous attendent.</a:t>
            </a:r>
          </a:p>
        </p:txBody>
      </p:sp>
      <p:pic>
        <p:nvPicPr>
          <p:cNvPr id="13" name="Picture 2" descr="Image">
            <a:extLst>
              <a:ext uri="{FF2B5EF4-FFF2-40B4-BE49-F238E27FC236}">
                <a16:creationId xmlns:a16="http://schemas.microsoft.com/office/drawing/2014/main" id="{8EEA04BC-D867-EA07-9FD7-33DE80E133D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77" t="89499" r="3235"/>
          <a:stretch>
            <a:fillRect/>
          </a:stretch>
        </p:blipFill>
        <p:spPr bwMode="auto">
          <a:xfrm>
            <a:off x="636104" y="8325293"/>
            <a:ext cx="5518206" cy="919508"/>
          </a:xfrm>
          <a:prstGeom prst="rect">
            <a:avLst/>
          </a:prstGeom>
          <a:noFill/>
          <a:extLst>
            <a:ext uri="{909E8E84-426E-40DD-AFC4-6F175D3DCCD1}">
              <a14:hiddenFill xmlns:a14="http://schemas.microsoft.com/office/drawing/2010/main">
                <a:solidFill>
                  <a:srgbClr val="FFFFFF"/>
                </a:solidFill>
              </a14:hiddenFill>
            </a:ext>
          </a:extLst>
        </p:spPr>
      </p:pic>
      <p:sp>
        <p:nvSpPr>
          <p:cNvPr id="9" name="ZoneTexte 8">
            <a:extLst>
              <a:ext uri="{FF2B5EF4-FFF2-40B4-BE49-F238E27FC236}">
                <a16:creationId xmlns:a16="http://schemas.microsoft.com/office/drawing/2014/main" id="{4321579A-3E2C-1ECC-D8EB-1FE7A10959AB}"/>
              </a:ext>
            </a:extLst>
          </p:cNvPr>
          <p:cNvSpPr txBox="1"/>
          <p:nvPr/>
        </p:nvSpPr>
        <p:spPr>
          <a:xfrm>
            <a:off x="907100" y="6421980"/>
            <a:ext cx="2388891" cy="276999"/>
          </a:xfrm>
          <a:prstGeom prst="rect">
            <a:avLst/>
          </a:prstGeom>
          <a:noFill/>
        </p:spPr>
        <p:txBody>
          <a:bodyPr wrap="square" rtlCol="0">
            <a:spAutoFit/>
          </a:bodyPr>
          <a:lstStyle/>
          <a:p>
            <a:r>
              <a:rPr lang="fr-FR" sz="1200" dirty="0">
                <a:solidFill>
                  <a:schemeClr val="accent6">
                    <a:lumMod val="50000"/>
                  </a:schemeClr>
                </a:solidFill>
                <a:latin typeface="Aptos Display" panose="020B0004020202020204" pitchFamily="34" charset="0"/>
              </a:rPr>
              <a:t>DES DOSSIERS EN COURS</a:t>
            </a:r>
          </a:p>
        </p:txBody>
      </p:sp>
      <p:pic>
        <p:nvPicPr>
          <p:cNvPr id="14" name="Graphique 13" descr="Dossier ouvert">
            <a:extLst>
              <a:ext uri="{FF2B5EF4-FFF2-40B4-BE49-F238E27FC236}">
                <a16:creationId xmlns:a16="http://schemas.microsoft.com/office/drawing/2014/main" id="{ACB20E47-5A96-51A2-4189-58343007143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16541" y="6374294"/>
            <a:ext cx="376084" cy="376084"/>
          </a:xfrm>
          <a:prstGeom prst="rect">
            <a:avLst/>
          </a:prstGeom>
        </p:spPr>
      </p:pic>
      <p:sp>
        <p:nvSpPr>
          <p:cNvPr id="15" name="ZoneTexte 14">
            <a:extLst>
              <a:ext uri="{FF2B5EF4-FFF2-40B4-BE49-F238E27FC236}">
                <a16:creationId xmlns:a16="http://schemas.microsoft.com/office/drawing/2014/main" id="{DCCBB793-24AB-5FDA-051C-E26DA2B005BE}"/>
              </a:ext>
            </a:extLst>
          </p:cNvPr>
          <p:cNvSpPr txBox="1"/>
          <p:nvPr/>
        </p:nvSpPr>
        <p:spPr>
          <a:xfrm>
            <a:off x="497085" y="6694077"/>
            <a:ext cx="2874101" cy="1477328"/>
          </a:xfrm>
          <a:prstGeom prst="rect">
            <a:avLst/>
          </a:prstGeom>
          <a:noFill/>
        </p:spPr>
        <p:txBody>
          <a:bodyPr wrap="square" rtlCol="0">
            <a:spAutoFit/>
          </a:bodyPr>
          <a:lstStyle/>
          <a:p>
            <a:pPr algn="just"/>
            <a:r>
              <a:rPr lang="fr-FR" sz="1000" dirty="0">
                <a:latin typeface="Aptos Display" panose="020B0004020202020204" pitchFamily="34" charset="0"/>
              </a:rPr>
              <a:t>A l’heure actuelle, mon équipe et moi-même avons pris en main les dossiers en cours. Parmi eux, le chantier structurant du cœur de village, initié par l’équipe municipale précédente, que nous mènerons à son terme avec sérieux et continuité. Je remercie les riverains, les commerçants, pour leur patience face aux désagréments engendrés par ces travaux, et nous nous efforcerons de communiquer régulièrement sur leur avancement.</a:t>
            </a:r>
          </a:p>
        </p:txBody>
      </p:sp>
      <p:sp>
        <p:nvSpPr>
          <p:cNvPr id="16" name="ZoneTexte 15">
            <a:extLst>
              <a:ext uri="{FF2B5EF4-FFF2-40B4-BE49-F238E27FC236}">
                <a16:creationId xmlns:a16="http://schemas.microsoft.com/office/drawing/2014/main" id="{401217D5-9313-2D1E-3C14-08D6C8830224}"/>
              </a:ext>
            </a:extLst>
          </p:cNvPr>
          <p:cNvSpPr txBox="1"/>
          <p:nvPr/>
        </p:nvSpPr>
        <p:spPr>
          <a:xfrm>
            <a:off x="4131948" y="6374294"/>
            <a:ext cx="2388891" cy="276999"/>
          </a:xfrm>
          <a:prstGeom prst="rect">
            <a:avLst/>
          </a:prstGeom>
          <a:noFill/>
        </p:spPr>
        <p:txBody>
          <a:bodyPr wrap="square" rtlCol="0">
            <a:spAutoFit/>
          </a:bodyPr>
          <a:lstStyle/>
          <a:p>
            <a:r>
              <a:rPr lang="fr-FR" sz="1200" dirty="0">
                <a:solidFill>
                  <a:schemeClr val="accent6">
                    <a:lumMod val="50000"/>
                  </a:schemeClr>
                </a:solidFill>
                <a:latin typeface="Aptos Display" panose="020B0004020202020204" pitchFamily="34" charset="0"/>
              </a:rPr>
              <a:t>CONSTRUIRE L’AVENIR ENSEMBLE</a:t>
            </a:r>
          </a:p>
        </p:txBody>
      </p:sp>
      <p:pic>
        <p:nvPicPr>
          <p:cNvPr id="18" name="Graphique 17" descr="Arbre à feuilles caduques">
            <a:extLst>
              <a:ext uri="{FF2B5EF4-FFF2-40B4-BE49-F238E27FC236}">
                <a16:creationId xmlns:a16="http://schemas.microsoft.com/office/drawing/2014/main" id="{0C582CB4-AC7B-F34B-0D89-F54E3B133C6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826309" y="6367518"/>
            <a:ext cx="348714" cy="348714"/>
          </a:xfrm>
          <a:prstGeom prst="rect">
            <a:avLst/>
          </a:prstGeom>
        </p:spPr>
      </p:pic>
      <p:sp>
        <p:nvSpPr>
          <p:cNvPr id="19" name="ZoneTexte 18">
            <a:extLst>
              <a:ext uri="{FF2B5EF4-FFF2-40B4-BE49-F238E27FC236}">
                <a16:creationId xmlns:a16="http://schemas.microsoft.com/office/drawing/2014/main" id="{DD06C93A-55AA-ADC3-CC8F-602D43CA470D}"/>
              </a:ext>
            </a:extLst>
          </p:cNvPr>
          <p:cNvSpPr txBox="1"/>
          <p:nvPr/>
        </p:nvSpPr>
        <p:spPr>
          <a:xfrm>
            <a:off x="3835527" y="6701001"/>
            <a:ext cx="2685312" cy="1477328"/>
          </a:xfrm>
          <a:prstGeom prst="rect">
            <a:avLst/>
          </a:prstGeom>
          <a:noFill/>
        </p:spPr>
        <p:txBody>
          <a:bodyPr wrap="square" rtlCol="0">
            <a:spAutoFit/>
          </a:bodyPr>
          <a:lstStyle/>
          <a:p>
            <a:pPr algn="just"/>
            <a:r>
              <a:rPr lang="fr-FR" sz="1000" dirty="0">
                <a:latin typeface="Aptos Display" panose="020B0004020202020204" pitchFamily="34" charset="0"/>
              </a:rPr>
              <a:t>A la rentrée, nous présenterons notre feuille de route, en détaillant les projets que nous souhaitons mettre en œuvre au cours de ce mandat. J’invite également l’ensemble des habitants à s’impliquer dans la vie communale, en rejoignant les commissions municipales qui vous seront présentées dans ce numéro. Ensemble, nous pourrons conduire l’avenir de notre village. </a:t>
            </a:r>
          </a:p>
        </p:txBody>
      </p:sp>
      <p:sp>
        <p:nvSpPr>
          <p:cNvPr id="20" name="ZoneTexte 19">
            <a:extLst>
              <a:ext uri="{FF2B5EF4-FFF2-40B4-BE49-F238E27FC236}">
                <a16:creationId xmlns:a16="http://schemas.microsoft.com/office/drawing/2014/main" id="{2197E553-DAFF-3CF9-1D30-30F518DAA82F}"/>
              </a:ext>
            </a:extLst>
          </p:cNvPr>
          <p:cNvSpPr txBox="1"/>
          <p:nvPr/>
        </p:nvSpPr>
        <p:spPr>
          <a:xfrm>
            <a:off x="465229" y="1602712"/>
            <a:ext cx="4439262" cy="246221"/>
          </a:xfrm>
          <a:prstGeom prst="rect">
            <a:avLst/>
          </a:prstGeom>
          <a:noFill/>
        </p:spPr>
        <p:txBody>
          <a:bodyPr wrap="square" rtlCol="0">
            <a:spAutoFit/>
          </a:bodyPr>
          <a:lstStyle/>
          <a:p>
            <a:r>
              <a:rPr lang="fr-FR" sz="1000" dirty="0">
                <a:latin typeface="Aptos" panose="020B0004020202020204" pitchFamily="34" charset="0"/>
              </a:rPr>
              <a:t>Chères Lapoutroyennes, chers Lapoutroyens,</a:t>
            </a:r>
          </a:p>
        </p:txBody>
      </p:sp>
    </p:spTree>
    <p:extLst>
      <p:ext uri="{BB962C8B-B14F-4D97-AF65-F5344CB8AC3E}">
        <p14:creationId xmlns:p14="http://schemas.microsoft.com/office/powerpoint/2010/main" val="790939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771F19AE-681F-C076-48E1-2AE3446A861F}"/>
              </a:ext>
            </a:extLst>
          </p:cNvPr>
          <p:cNvSpPr>
            <a:spLocks noGrp="1"/>
          </p:cNvSpPr>
          <p:nvPr>
            <p:ph type="ftr" sz="quarter" idx="11"/>
          </p:nvPr>
        </p:nvSpPr>
        <p:spPr/>
        <p:txBody>
          <a:bodyPr/>
          <a:lstStyle/>
          <a:p>
            <a:r>
              <a:rPr lang="fr-FR" dirty="0"/>
              <a:t>Bulletin municipal / juin 2026</a:t>
            </a:r>
          </a:p>
        </p:txBody>
      </p:sp>
      <p:sp>
        <p:nvSpPr>
          <p:cNvPr id="3" name="Espace réservé du numéro de diapositive 2">
            <a:extLst>
              <a:ext uri="{FF2B5EF4-FFF2-40B4-BE49-F238E27FC236}">
                <a16:creationId xmlns:a16="http://schemas.microsoft.com/office/drawing/2014/main" id="{060717FD-6DAA-B108-3929-B10CB7211126}"/>
              </a:ext>
            </a:extLst>
          </p:cNvPr>
          <p:cNvSpPr>
            <a:spLocks noGrp="1"/>
          </p:cNvSpPr>
          <p:nvPr>
            <p:ph type="sldNum" sz="quarter" idx="12"/>
          </p:nvPr>
        </p:nvSpPr>
        <p:spPr/>
        <p:txBody>
          <a:bodyPr/>
          <a:lstStyle/>
          <a:p>
            <a:fld id="{BE9B5FA4-89F7-4BC1-B6B1-D5529FDE714B}" type="slidenum">
              <a:rPr lang="fr-FR" smtClean="0"/>
              <a:t>3</a:t>
            </a:fld>
            <a:endParaRPr lang="fr-FR" dirty="0"/>
          </a:p>
        </p:txBody>
      </p:sp>
      <p:pic>
        <p:nvPicPr>
          <p:cNvPr id="25" name="Picture 19">
            <a:extLst>
              <a:ext uri="{FF2B5EF4-FFF2-40B4-BE49-F238E27FC236}">
                <a16:creationId xmlns:a16="http://schemas.microsoft.com/office/drawing/2014/main" id="{63F87DF6-FE29-B18E-B3F6-EF01823D54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656" t="10487" r="28477" b="23599"/>
          <a:stretch>
            <a:fillRect/>
          </a:stretch>
        </p:blipFill>
        <p:spPr bwMode="auto">
          <a:xfrm>
            <a:off x="5431999" y="7983867"/>
            <a:ext cx="765442" cy="107071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sp>
        <p:nvSpPr>
          <p:cNvPr id="4" name="ZoneTexte 3">
            <a:extLst>
              <a:ext uri="{FF2B5EF4-FFF2-40B4-BE49-F238E27FC236}">
                <a16:creationId xmlns:a16="http://schemas.microsoft.com/office/drawing/2014/main" id="{409AF08F-B243-7E68-9AB5-C28FF43E1A87}"/>
              </a:ext>
            </a:extLst>
          </p:cNvPr>
          <p:cNvSpPr txBox="1"/>
          <p:nvPr/>
        </p:nvSpPr>
        <p:spPr>
          <a:xfrm>
            <a:off x="5494644" y="9054577"/>
            <a:ext cx="601578" cy="307777"/>
          </a:xfrm>
          <a:prstGeom prst="rect">
            <a:avLst/>
          </a:prstGeom>
          <a:noFill/>
        </p:spPr>
        <p:txBody>
          <a:bodyPr wrap="square" rtlCol="0">
            <a:spAutoFit/>
          </a:bodyPr>
          <a:lstStyle/>
          <a:p>
            <a:pPr algn="ctr"/>
            <a:r>
              <a:rPr lang="fr-FR" sz="700" dirty="0">
                <a:latin typeface=" aptos display"/>
              </a:rPr>
              <a:t>Christian MICLO</a:t>
            </a:r>
          </a:p>
        </p:txBody>
      </p:sp>
      <p:pic>
        <p:nvPicPr>
          <p:cNvPr id="3090" name="Picture 18">
            <a:extLst>
              <a:ext uri="{FF2B5EF4-FFF2-40B4-BE49-F238E27FC236}">
                <a16:creationId xmlns:a16="http://schemas.microsoft.com/office/drawing/2014/main" id="{09590443-4A36-CF12-1435-C08DE098DF3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817" r="20639" b="53145"/>
          <a:stretch>
            <a:fillRect/>
          </a:stretch>
        </p:blipFill>
        <p:spPr bwMode="auto">
          <a:xfrm>
            <a:off x="4570643" y="7995363"/>
            <a:ext cx="721300" cy="10738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3089" name="Picture 17">
            <a:extLst>
              <a:ext uri="{FF2B5EF4-FFF2-40B4-BE49-F238E27FC236}">
                <a16:creationId xmlns:a16="http://schemas.microsoft.com/office/drawing/2014/main" id="{5219FF4E-DA87-2B97-822A-759422BBA73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6726" r="18378" b="54173"/>
          <a:stretch>
            <a:fillRect/>
          </a:stretch>
        </p:blipFill>
        <p:spPr bwMode="auto">
          <a:xfrm>
            <a:off x="3677162" y="7995363"/>
            <a:ext cx="779179" cy="10738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3088" name="Picture 16">
            <a:extLst>
              <a:ext uri="{FF2B5EF4-FFF2-40B4-BE49-F238E27FC236}">
                <a16:creationId xmlns:a16="http://schemas.microsoft.com/office/drawing/2014/main" id="{A378040F-8FF8-77B4-850C-68A22611643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4036" r="18694" b="42056"/>
          <a:stretch>
            <a:fillRect/>
          </a:stretch>
        </p:blipFill>
        <p:spPr bwMode="auto">
          <a:xfrm>
            <a:off x="2779457" y="7995818"/>
            <a:ext cx="794896" cy="10738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sp>
        <p:nvSpPr>
          <p:cNvPr id="5" name="ZoneTexte 4">
            <a:extLst>
              <a:ext uri="{FF2B5EF4-FFF2-40B4-BE49-F238E27FC236}">
                <a16:creationId xmlns:a16="http://schemas.microsoft.com/office/drawing/2014/main" id="{B5EA19CC-0C04-278E-9F44-E17ADD974FFE}"/>
              </a:ext>
            </a:extLst>
          </p:cNvPr>
          <p:cNvSpPr txBox="1"/>
          <p:nvPr/>
        </p:nvSpPr>
        <p:spPr>
          <a:xfrm>
            <a:off x="4616788" y="9062036"/>
            <a:ext cx="660946" cy="307777"/>
          </a:xfrm>
          <a:prstGeom prst="rect">
            <a:avLst/>
          </a:prstGeom>
          <a:noFill/>
        </p:spPr>
        <p:txBody>
          <a:bodyPr wrap="square" rtlCol="0">
            <a:spAutoFit/>
          </a:bodyPr>
          <a:lstStyle/>
          <a:p>
            <a:pPr algn="ctr"/>
            <a:r>
              <a:rPr lang="fr-FR" sz="700" dirty="0">
                <a:latin typeface=" aptos display"/>
              </a:rPr>
              <a:t>Gisèle ORY-DREYFUSS</a:t>
            </a:r>
          </a:p>
        </p:txBody>
      </p:sp>
      <p:sp>
        <p:nvSpPr>
          <p:cNvPr id="6" name="ZoneTexte 5">
            <a:extLst>
              <a:ext uri="{FF2B5EF4-FFF2-40B4-BE49-F238E27FC236}">
                <a16:creationId xmlns:a16="http://schemas.microsoft.com/office/drawing/2014/main" id="{5551C47C-CEAD-EE7A-7D71-1B1FB3B852DE}"/>
              </a:ext>
            </a:extLst>
          </p:cNvPr>
          <p:cNvSpPr txBox="1"/>
          <p:nvPr/>
        </p:nvSpPr>
        <p:spPr>
          <a:xfrm>
            <a:off x="3812509" y="9027053"/>
            <a:ext cx="601578" cy="307777"/>
          </a:xfrm>
          <a:prstGeom prst="rect">
            <a:avLst/>
          </a:prstGeom>
          <a:noFill/>
        </p:spPr>
        <p:txBody>
          <a:bodyPr wrap="square" rtlCol="0">
            <a:spAutoFit/>
          </a:bodyPr>
          <a:lstStyle/>
          <a:p>
            <a:pPr algn="ctr"/>
            <a:r>
              <a:rPr lang="fr-FR" sz="700" dirty="0">
                <a:latin typeface=" aptos display"/>
              </a:rPr>
              <a:t>Michaël PAROLINI</a:t>
            </a:r>
          </a:p>
        </p:txBody>
      </p:sp>
      <p:sp>
        <p:nvSpPr>
          <p:cNvPr id="7" name="ZoneTexte 6">
            <a:extLst>
              <a:ext uri="{FF2B5EF4-FFF2-40B4-BE49-F238E27FC236}">
                <a16:creationId xmlns:a16="http://schemas.microsoft.com/office/drawing/2014/main" id="{F74B17C6-05AE-E5F1-9454-068F6CFD72ED}"/>
              </a:ext>
            </a:extLst>
          </p:cNvPr>
          <p:cNvSpPr txBox="1"/>
          <p:nvPr/>
        </p:nvSpPr>
        <p:spPr>
          <a:xfrm>
            <a:off x="2852991" y="9054578"/>
            <a:ext cx="601578" cy="307777"/>
          </a:xfrm>
          <a:prstGeom prst="rect">
            <a:avLst/>
          </a:prstGeom>
          <a:noFill/>
        </p:spPr>
        <p:txBody>
          <a:bodyPr wrap="square" rtlCol="0">
            <a:spAutoFit/>
          </a:bodyPr>
          <a:lstStyle/>
          <a:p>
            <a:pPr algn="ctr"/>
            <a:r>
              <a:rPr lang="fr-FR" sz="700" dirty="0">
                <a:latin typeface=" aptos display"/>
              </a:rPr>
              <a:t>Charlotte</a:t>
            </a:r>
            <a:br>
              <a:rPr lang="fr-FR" sz="700" dirty="0">
                <a:latin typeface=" aptos display"/>
              </a:rPr>
            </a:br>
            <a:r>
              <a:rPr lang="fr-FR" sz="700" dirty="0">
                <a:latin typeface=" aptos display"/>
              </a:rPr>
              <a:t>VALMIER</a:t>
            </a:r>
          </a:p>
        </p:txBody>
      </p:sp>
      <p:pic>
        <p:nvPicPr>
          <p:cNvPr id="8" name="Picture 15">
            <a:extLst>
              <a:ext uri="{FF2B5EF4-FFF2-40B4-BE49-F238E27FC236}">
                <a16:creationId xmlns:a16="http://schemas.microsoft.com/office/drawing/2014/main" id="{B7A0401D-A146-8C4F-6725-48C0876E2BD8}"/>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5030" t="12498" r="30060" b="27157"/>
          <a:stretch>
            <a:fillRect/>
          </a:stretch>
        </p:blipFill>
        <p:spPr bwMode="auto">
          <a:xfrm>
            <a:off x="5467446" y="6692720"/>
            <a:ext cx="759398" cy="100554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sp>
        <p:nvSpPr>
          <p:cNvPr id="9" name="ZoneTexte 8">
            <a:extLst>
              <a:ext uri="{FF2B5EF4-FFF2-40B4-BE49-F238E27FC236}">
                <a16:creationId xmlns:a16="http://schemas.microsoft.com/office/drawing/2014/main" id="{17D7712F-6888-00DC-07CD-AB53D1EF0374}"/>
              </a:ext>
            </a:extLst>
          </p:cNvPr>
          <p:cNvSpPr txBox="1"/>
          <p:nvPr/>
        </p:nvSpPr>
        <p:spPr>
          <a:xfrm>
            <a:off x="5571943" y="7691345"/>
            <a:ext cx="601578" cy="307777"/>
          </a:xfrm>
          <a:prstGeom prst="rect">
            <a:avLst/>
          </a:prstGeom>
          <a:noFill/>
        </p:spPr>
        <p:txBody>
          <a:bodyPr wrap="square" rtlCol="0">
            <a:spAutoFit/>
          </a:bodyPr>
          <a:lstStyle/>
          <a:p>
            <a:pPr algn="ctr"/>
            <a:r>
              <a:rPr lang="fr-FR" sz="700" dirty="0">
                <a:latin typeface=" aptos display"/>
              </a:rPr>
              <a:t>Vincent </a:t>
            </a:r>
            <a:br>
              <a:rPr lang="fr-FR" sz="700" dirty="0">
                <a:latin typeface=" aptos display"/>
              </a:rPr>
            </a:br>
            <a:r>
              <a:rPr lang="fr-FR" sz="700" dirty="0">
                <a:latin typeface=" aptos display"/>
              </a:rPr>
              <a:t>KIEFFER</a:t>
            </a:r>
          </a:p>
        </p:txBody>
      </p:sp>
      <p:pic>
        <p:nvPicPr>
          <p:cNvPr id="3086" name="Picture 14">
            <a:extLst>
              <a:ext uri="{FF2B5EF4-FFF2-40B4-BE49-F238E27FC236}">
                <a16:creationId xmlns:a16="http://schemas.microsoft.com/office/drawing/2014/main" id="{B90443CF-866A-B561-47B2-59D53F26F7A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14923" t="12646" r="17722" b="14134"/>
          <a:stretch>
            <a:fillRect/>
          </a:stretch>
        </p:blipFill>
        <p:spPr bwMode="auto">
          <a:xfrm>
            <a:off x="4577731" y="6697361"/>
            <a:ext cx="746590" cy="987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sp>
        <p:nvSpPr>
          <p:cNvPr id="10" name="ZoneTexte 9">
            <a:extLst>
              <a:ext uri="{FF2B5EF4-FFF2-40B4-BE49-F238E27FC236}">
                <a16:creationId xmlns:a16="http://schemas.microsoft.com/office/drawing/2014/main" id="{66D0421A-CB02-CC84-4A73-42F5858C3084}"/>
              </a:ext>
            </a:extLst>
          </p:cNvPr>
          <p:cNvSpPr txBox="1"/>
          <p:nvPr/>
        </p:nvSpPr>
        <p:spPr>
          <a:xfrm>
            <a:off x="4611211" y="7694739"/>
            <a:ext cx="765443" cy="307777"/>
          </a:xfrm>
          <a:prstGeom prst="rect">
            <a:avLst/>
          </a:prstGeom>
          <a:noFill/>
        </p:spPr>
        <p:txBody>
          <a:bodyPr wrap="square" rtlCol="0">
            <a:spAutoFit/>
          </a:bodyPr>
          <a:lstStyle/>
          <a:p>
            <a:pPr algn="ctr"/>
            <a:r>
              <a:rPr lang="fr-FR" sz="700" dirty="0">
                <a:latin typeface=" aptos display"/>
              </a:rPr>
              <a:t>Fanny CARBONNEL</a:t>
            </a:r>
          </a:p>
        </p:txBody>
      </p:sp>
      <p:pic>
        <p:nvPicPr>
          <p:cNvPr id="3085" name="Picture 13">
            <a:extLst>
              <a:ext uri="{FF2B5EF4-FFF2-40B4-BE49-F238E27FC236}">
                <a16:creationId xmlns:a16="http://schemas.microsoft.com/office/drawing/2014/main" id="{DDBC825C-6A46-A387-2004-8A86708CC14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l="14966" t="11183" r="27571" b="24997"/>
          <a:stretch>
            <a:fillRect/>
          </a:stretch>
        </p:blipFill>
        <p:spPr bwMode="auto">
          <a:xfrm>
            <a:off x="3702724" y="6693255"/>
            <a:ext cx="746755" cy="9942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sp>
        <p:nvSpPr>
          <p:cNvPr id="11" name="ZoneTexte 10">
            <a:extLst>
              <a:ext uri="{FF2B5EF4-FFF2-40B4-BE49-F238E27FC236}">
                <a16:creationId xmlns:a16="http://schemas.microsoft.com/office/drawing/2014/main" id="{722B5FCA-E9F4-D0D9-4048-25E279B2C9EF}"/>
              </a:ext>
            </a:extLst>
          </p:cNvPr>
          <p:cNvSpPr txBox="1"/>
          <p:nvPr/>
        </p:nvSpPr>
        <p:spPr>
          <a:xfrm>
            <a:off x="3705214" y="7691345"/>
            <a:ext cx="765443" cy="307777"/>
          </a:xfrm>
          <a:prstGeom prst="rect">
            <a:avLst/>
          </a:prstGeom>
          <a:noFill/>
        </p:spPr>
        <p:txBody>
          <a:bodyPr wrap="square" rtlCol="0">
            <a:spAutoFit/>
          </a:bodyPr>
          <a:lstStyle/>
          <a:p>
            <a:pPr algn="ctr"/>
            <a:r>
              <a:rPr lang="fr-FR" sz="700" dirty="0">
                <a:latin typeface=" aptos display"/>
              </a:rPr>
              <a:t>Yann</a:t>
            </a:r>
            <a:br>
              <a:rPr lang="fr-FR" sz="700" dirty="0">
                <a:latin typeface=" aptos display"/>
              </a:rPr>
            </a:br>
            <a:r>
              <a:rPr lang="fr-FR" sz="700" dirty="0">
                <a:latin typeface=" aptos display"/>
              </a:rPr>
              <a:t>HEITZ</a:t>
            </a:r>
          </a:p>
        </p:txBody>
      </p:sp>
      <p:pic>
        <p:nvPicPr>
          <p:cNvPr id="27" name="Image 26">
            <a:extLst>
              <a:ext uri="{FF2B5EF4-FFF2-40B4-BE49-F238E27FC236}">
                <a16:creationId xmlns:a16="http://schemas.microsoft.com/office/drawing/2014/main" id="{AA89B09F-1B48-98DE-167D-A090A3135530}"/>
              </a:ext>
            </a:extLst>
          </p:cNvPr>
          <p:cNvPicPr>
            <a:picLocks noChangeAspect="1"/>
          </p:cNvPicPr>
          <p:nvPr/>
        </p:nvPicPr>
        <p:blipFill>
          <a:blip r:embed="rId10">
            <a:extLst>
              <a:ext uri="{28A0092B-C50C-407E-A947-70E740481C1C}">
                <a14:useLocalDpi xmlns:a14="http://schemas.microsoft.com/office/drawing/2010/main" val="0"/>
              </a:ext>
            </a:extLst>
          </a:blip>
          <a:srcRect l="26769" r="25289" b="52952"/>
          <a:stretch>
            <a:fillRect/>
          </a:stretch>
        </p:blipFill>
        <p:spPr>
          <a:xfrm>
            <a:off x="2795316" y="6679846"/>
            <a:ext cx="745296" cy="975201"/>
          </a:xfrm>
          <a:prstGeom prst="rect">
            <a:avLst/>
          </a:prstGeom>
        </p:spPr>
      </p:pic>
      <p:sp>
        <p:nvSpPr>
          <p:cNvPr id="12" name="ZoneTexte 11">
            <a:extLst>
              <a:ext uri="{FF2B5EF4-FFF2-40B4-BE49-F238E27FC236}">
                <a16:creationId xmlns:a16="http://schemas.microsoft.com/office/drawing/2014/main" id="{2DCBCA5D-A62A-1FE9-99DE-3E96678F556C}"/>
              </a:ext>
            </a:extLst>
          </p:cNvPr>
          <p:cNvSpPr txBox="1"/>
          <p:nvPr/>
        </p:nvSpPr>
        <p:spPr>
          <a:xfrm>
            <a:off x="2681116" y="7676090"/>
            <a:ext cx="946650" cy="307777"/>
          </a:xfrm>
          <a:prstGeom prst="rect">
            <a:avLst/>
          </a:prstGeom>
          <a:noFill/>
        </p:spPr>
        <p:txBody>
          <a:bodyPr wrap="square" rtlCol="0">
            <a:spAutoFit/>
          </a:bodyPr>
          <a:lstStyle/>
          <a:p>
            <a:pPr algn="ctr"/>
            <a:r>
              <a:rPr lang="fr-FR" sz="700" dirty="0">
                <a:latin typeface=" aptos display"/>
              </a:rPr>
              <a:t>Claudine </a:t>
            </a:r>
            <a:br>
              <a:rPr lang="fr-FR" sz="700" dirty="0">
                <a:latin typeface=" aptos display"/>
              </a:rPr>
            </a:br>
            <a:r>
              <a:rPr lang="fr-FR" sz="700" dirty="0">
                <a:latin typeface=" aptos display"/>
              </a:rPr>
              <a:t>GOULBY WEBER</a:t>
            </a:r>
          </a:p>
        </p:txBody>
      </p:sp>
      <p:pic>
        <p:nvPicPr>
          <p:cNvPr id="13" name="Picture 12">
            <a:extLst>
              <a:ext uri="{FF2B5EF4-FFF2-40B4-BE49-F238E27FC236}">
                <a16:creationId xmlns:a16="http://schemas.microsoft.com/office/drawing/2014/main" id="{9CC8E2B6-874B-BD80-5DDB-10EC24AB1070}"/>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l="8521" r="7304" b="52930"/>
          <a:stretch>
            <a:fillRect/>
          </a:stretch>
        </p:blipFill>
        <p:spPr bwMode="auto">
          <a:xfrm>
            <a:off x="5508037" y="5315749"/>
            <a:ext cx="759398" cy="104665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sp>
        <p:nvSpPr>
          <p:cNvPr id="14" name="ZoneTexte 13">
            <a:extLst>
              <a:ext uri="{FF2B5EF4-FFF2-40B4-BE49-F238E27FC236}">
                <a16:creationId xmlns:a16="http://schemas.microsoft.com/office/drawing/2014/main" id="{89C2BE99-B1FD-E24C-CBA5-C40E13C46769}"/>
              </a:ext>
            </a:extLst>
          </p:cNvPr>
          <p:cNvSpPr txBox="1"/>
          <p:nvPr/>
        </p:nvSpPr>
        <p:spPr>
          <a:xfrm>
            <a:off x="5577240" y="6372069"/>
            <a:ext cx="601578" cy="307777"/>
          </a:xfrm>
          <a:prstGeom prst="rect">
            <a:avLst/>
          </a:prstGeom>
          <a:noFill/>
        </p:spPr>
        <p:txBody>
          <a:bodyPr wrap="square" rtlCol="0">
            <a:spAutoFit/>
          </a:bodyPr>
          <a:lstStyle/>
          <a:p>
            <a:pPr algn="ctr"/>
            <a:r>
              <a:rPr lang="fr-FR" sz="700" dirty="0">
                <a:latin typeface=" aptos display"/>
              </a:rPr>
              <a:t>Nicolas MICHEL</a:t>
            </a:r>
          </a:p>
        </p:txBody>
      </p:sp>
      <p:pic>
        <p:nvPicPr>
          <p:cNvPr id="3083" name="Picture 11">
            <a:extLst>
              <a:ext uri="{FF2B5EF4-FFF2-40B4-BE49-F238E27FC236}">
                <a16:creationId xmlns:a16="http://schemas.microsoft.com/office/drawing/2014/main" id="{55E6C78A-566A-03FA-B1F8-93482E63409A}"/>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7710" r="8690" b="53636"/>
          <a:stretch>
            <a:fillRect/>
          </a:stretch>
        </p:blipFill>
        <p:spPr bwMode="auto">
          <a:xfrm>
            <a:off x="4599972" y="5315749"/>
            <a:ext cx="746590" cy="104665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sp>
        <p:nvSpPr>
          <p:cNvPr id="15" name="ZoneTexte 14">
            <a:extLst>
              <a:ext uri="{FF2B5EF4-FFF2-40B4-BE49-F238E27FC236}">
                <a16:creationId xmlns:a16="http://schemas.microsoft.com/office/drawing/2014/main" id="{FB384E1A-868E-8A85-DAAF-E0F270EFDF26}"/>
              </a:ext>
            </a:extLst>
          </p:cNvPr>
          <p:cNvSpPr txBox="1"/>
          <p:nvPr/>
        </p:nvSpPr>
        <p:spPr>
          <a:xfrm>
            <a:off x="4676156" y="6385478"/>
            <a:ext cx="601578" cy="307777"/>
          </a:xfrm>
          <a:prstGeom prst="rect">
            <a:avLst/>
          </a:prstGeom>
          <a:noFill/>
        </p:spPr>
        <p:txBody>
          <a:bodyPr wrap="square" rtlCol="0">
            <a:spAutoFit/>
          </a:bodyPr>
          <a:lstStyle/>
          <a:p>
            <a:pPr algn="ctr"/>
            <a:r>
              <a:rPr lang="fr-FR" sz="700" dirty="0">
                <a:latin typeface=" aptos display"/>
              </a:rPr>
              <a:t>Emilie </a:t>
            </a:r>
            <a:br>
              <a:rPr lang="fr-FR" sz="700" dirty="0">
                <a:latin typeface=" aptos display"/>
              </a:rPr>
            </a:br>
            <a:r>
              <a:rPr lang="fr-FR" sz="700" dirty="0">
                <a:latin typeface=" aptos display"/>
              </a:rPr>
              <a:t>VIE GRAFF</a:t>
            </a:r>
          </a:p>
        </p:txBody>
      </p:sp>
      <p:pic>
        <p:nvPicPr>
          <p:cNvPr id="3082" name="Picture 10">
            <a:extLst>
              <a:ext uri="{FF2B5EF4-FFF2-40B4-BE49-F238E27FC236}">
                <a16:creationId xmlns:a16="http://schemas.microsoft.com/office/drawing/2014/main" id="{6EDEC983-4C95-D7B0-9457-2B522DACEEFE}"/>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6791" t="549" r="6732" b="56036"/>
          <a:stretch>
            <a:fillRect/>
          </a:stretch>
        </p:blipFill>
        <p:spPr bwMode="auto">
          <a:xfrm>
            <a:off x="3683315" y="5318259"/>
            <a:ext cx="748601" cy="10480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sp>
        <p:nvSpPr>
          <p:cNvPr id="16" name="ZoneTexte 15">
            <a:extLst>
              <a:ext uri="{FF2B5EF4-FFF2-40B4-BE49-F238E27FC236}">
                <a16:creationId xmlns:a16="http://schemas.microsoft.com/office/drawing/2014/main" id="{B719F55D-35F1-C90B-C5BE-B83FB739DCDF}"/>
              </a:ext>
            </a:extLst>
          </p:cNvPr>
          <p:cNvSpPr txBox="1"/>
          <p:nvPr/>
        </p:nvSpPr>
        <p:spPr>
          <a:xfrm>
            <a:off x="3677162" y="6385479"/>
            <a:ext cx="806839" cy="307777"/>
          </a:xfrm>
          <a:prstGeom prst="rect">
            <a:avLst/>
          </a:prstGeom>
          <a:noFill/>
        </p:spPr>
        <p:txBody>
          <a:bodyPr wrap="square" rtlCol="0">
            <a:spAutoFit/>
          </a:bodyPr>
          <a:lstStyle/>
          <a:p>
            <a:pPr algn="ctr"/>
            <a:r>
              <a:rPr lang="fr-FR" sz="700" dirty="0">
                <a:latin typeface=" aptos display"/>
              </a:rPr>
              <a:t>Nicolas PETITDEMANGE</a:t>
            </a:r>
          </a:p>
        </p:txBody>
      </p:sp>
      <p:pic>
        <p:nvPicPr>
          <p:cNvPr id="23" name="Picture 9">
            <a:extLst>
              <a:ext uri="{FF2B5EF4-FFF2-40B4-BE49-F238E27FC236}">
                <a16:creationId xmlns:a16="http://schemas.microsoft.com/office/drawing/2014/main" id="{0483E321-9079-CFE9-3028-55F88AC2182A}"/>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l="15527" t="13814" r="29603" b="22366"/>
          <a:stretch>
            <a:fillRect/>
          </a:stretch>
        </p:blipFill>
        <p:spPr bwMode="auto">
          <a:xfrm>
            <a:off x="2793700" y="5324137"/>
            <a:ext cx="721987" cy="10492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sp>
        <p:nvSpPr>
          <p:cNvPr id="17" name="ZoneTexte 16">
            <a:extLst>
              <a:ext uri="{FF2B5EF4-FFF2-40B4-BE49-F238E27FC236}">
                <a16:creationId xmlns:a16="http://schemas.microsoft.com/office/drawing/2014/main" id="{C65347EC-085B-9334-A3C7-E5340E84B691}"/>
              </a:ext>
            </a:extLst>
          </p:cNvPr>
          <p:cNvSpPr txBox="1"/>
          <p:nvPr/>
        </p:nvSpPr>
        <p:spPr>
          <a:xfrm>
            <a:off x="2805096" y="6386845"/>
            <a:ext cx="725736" cy="307777"/>
          </a:xfrm>
          <a:prstGeom prst="rect">
            <a:avLst/>
          </a:prstGeom>
          <a:noFill/>
        </p:spPr>
        <p:txBody>
          <a:bodyPr wrap="square" rtlCol="0">
            <a:spAutoFit/>
          </a:bodyPr>
          <a:lstStyle/>
          <a:p>
            <a:pPr algn="ctr"/>
            <a:r>
              <a:rPr lang="fr-FR" sz="700" dirty="0">
                <a:latin typeface=" aptos display"/>
              </a:rPr>
              <a:t>Stéphanie KOPP</a:t>
            </a:r>
          </a:p>
        </p:txBody>
      </p:sp>
      <p:pic>
        <p:nvPicPr>
          <p:cNvPr id="18" name="Picture 4" descr="Image">
            <a:extLst>
              <a:ext uri="{FF2B5EF4-FFF2-40B4-BE49-F238E27FC236}">
                <a16:creationId xmlns:a16="http://schemas.microsoft.com/office/drawing/2014/main" id="{BBC9E224-D6B0-4316-903A-A8A35E013656}"/>
              </a:ext>
            </a:extLst>
          </p:cNvPr>
          <p:cNvPicPr>
            <a:picLocks noChangeAspect="1" noChangeArrowheads="1"/>
          </p:cNvPicPr>
          <p:nvPr/>
        </p:nvPicPr>
        <p:blipFill rotWithShape="1">
          <a:blip r:embed="rId15">
            <a:extLst>
              <a:ext uri="{28A0092B-C50C-407E-A947-70E740481C1C}">
                <a14:useLocalDpi xmlns:a14="http://schemas.microsoft.com/office/drawing/2010/main" val="0"/>
              </a:ext>
            </a:extLst>
          </a:blip>
          <a:srcRect l="-1173" t="60236" r="1173" b="36217"/>
          <a:stretch>
            <a:fillRect/>
          </a:stretch>
        </p:blipFill>
        <p:spPr bwMode="auto">
          <a:xfrm>
            <a:off x="480260" y="4776898"/>
            <a:ext cx="5851001" cy="306474"/>
          </a:xfrm>
          <a:prstGeom prst="rect">
            <a:avLst/>
          </a:prstGeom>
          <a:noFill/>
          <a:extLst>
            <a:ext uri="{909E8E84-426E-40DD-AFC4-6F175D3DCCD1}">
              <a14:hiddenFill xmlns:a14="http://schemas.microsoft.com/office/drawing/2010/main">
                <a:solidFill>
                  <a:srgbClr val="FFFFFF"/>
                </a:solidFill>
              </a14:hiddenFill>
            </a:ext>
          </a:extLst>
        </p:spPr>
      </p:pic>
      <p:pic>
        <p:nvPicPr>
          <p:cNvPr id="19" name="Image 18">
            <a:extLst>
              <a:ext uri="{FF2B5EF4-FFF2-40B4-BE49-F238E27FC236}">
                <a16:creationId xmlns:a16="http://schemas.microsoft.com/office/drawing/2014/main" id="{799206F1-7203-F62F-8B8A-7FC91A3BB3DC}"/>
              </a:ext>
            </a:extLst>
          </p:cNvPr>
          <p:cNvPicPr>
            <a:picLocks noChangeAspect="1"/>
          </p:cNvPicPr>
          <p:nvPr/>
        </p:nvPicPr>
        <p:blipFill>
          <a:blip r:embed="rId16">
            <a:extLst>
              <a:ext uri="{28A0092B-C50C-407E-A947-70E740481C1C}">
                <a14:useLocalDpi xmlns:a14="http://schemas.microsoft.com/office/drawing/2010/main" val="0"/>
              </a:ext>
            </a:extLst>
          </a:blip>
          <a:srcRect l="22025" r="18247" b="42651"/>
          <a:stretch>
            <a:fillRect/>
          </a:stretch>
        </p:blipFill>
        <p:spPr>
          <a:xfrm>
            <a:off x="2900020" y="929175"/>
            <a:ext cx="930046" cy="1190538"/>
          </a:xfrm>
          <a:prstGeom prst="rect">
            <a:avLst/>
          </a:prstGeom>
          <a:ln>
            <a:noFill/>
          </a:ln>
          <a:effectLst>
            <a:outerShdw blurRad="292100" dist="139700" dir="2700000" algn="tl" rotWithShape="0">
              <a:srgbClr val="333333">
                <a:alpha val="65000"/>
              </a:srgbClr>
            </a:outerShdw>
          </a:effectLst>
        </p:spPr>
      </p:pic>
      <p:pic>
        <p:nvPicPr>
          <p:cNvPr id="20" name="Picture 4" descr="Image">
            <a:extLst>
              <a:ext uri="{FF2B5EF4-FFF2-40B4-BE49-F238E27FC236}">
                <a16:creationId xmlns:a16="http://schemas.microsoft.com/office/drawing/2014/main" id="{7282D05C-10CE-55E0-2AAC-F779948BC516}"/>
              </a:ext>
            </a:extLst>
          </p:cNvPr>
          <p:cNvPicPr>
            <a:picLocks noChangeAspect="1" noChangeArrowheads="1"/>
          </p:cNvPicPr>
          <p:nvPr/>
        </p:nvPicPr>
        <p:blipFill rotWithShape="1">
          <a:blip r:embed="rId15">
            <a:extLst>
              <a:ext uri="{28A0092B-C50C-407E-A947-70E740481C1C}">
                <a14:useLocalDpi xmlns:a14="http://schemas.microsoft.com/office/drawing/2010/main" val="0"/>
              </a:ext>
            </a:extLst>
          </a:blip>
          <a:srcRect l="60474" t="13032" r="1173" b="70161"/>
          <a:stretch>
            <a:fillRect/>
          </a:stretch>
        </p:blipFill>
        <p:spPr bwMode="auto">
          <a:xfrm>
            <a:off x="3922890" y="912554"/>
            <a:ext cx="1891830" cy="1252616"/>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7">
            <a:extLst>
              <a:ext uri="{FF2B5EF4-FFF2-40B4-BE49-F238E27FC236}">
                <a16:creationId xmlns:a16="http://schemas.microsoft.com/office/drawing/2014/main" id="{B6B6F6A4-F404-9DEB-5802-A016F08B9704}"/>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l="13519" t="13606" r="31548" b="27214"/>
          <a:stretch>
            <a:fillRect/>
          </a:stretch>
        </p:blipFill>
        <p:spPr bwMode="auto">
          <a:xfrm>
            <a:off x="1218984" y="7000715"/>
            <a:ext cx="808096" cy="10391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3080" name="Picture 8">
            <a:extLst>
              <a:ext uri="{FF2B5EF4-FFF2-40B4-BE49-F238E27FC236}">
                <a16:creationId xmlns:a16="http://schemas.microsoft.com/office/drawing/2014/main" id="{24F11988-2278-52C6-B3D3-BDFDB209770A}"/>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l="14755" t="14363" r="32115" b="25702"/>
          <a:stretch>
            <a:fillRect/>
          </a:stretch>
        </p:blipFill>
        <p:spPr bwMode="auto">
          <a:xfrm>
            <a:off x="1234962" y="5325414"/>
            <a:ext cx="808096" cy="104665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sp>
        <p:nvSpPr>
          <p:cNvPr id="22" name="ZoneTexte 21">
            <a:extLst>
              <a:ext uri="{FF2B5EF4-FFF2-40B4-BE49-F238E27FC236}">
                <a16:creationId xmlns:a16="http://schemas.microsoft.com/office/drawing/2014/main" id="{FE6E6FD7-C01A-7464-A399-DCBE1143990A}"/>
              </a:ext>
            </a:extLst>
          </p:cNvPr>
          <p:cNvSpPr txBox="1"/>
          <p:nvPr/>
        </p:nvSpPr>
        <p:spPr>
          <a:xfrm>
            <a:off x="750093" y="6354581"/>
            <a:ext cx="1774004" cy="584775"/>
          </a:xfrm>
          <a:prstGeom prst="rect">
            <a:avLst/>
          </a:prstGeom>
          <a:noFill/>
        </p:spPr>
        <p:txBody>
          <a:bodyPr wrap="square" rtlCol="0">
            <a:spAutoFit/>
          </a:bodyPr>
          <a:lstStyle/>
          <a:p>
            <a:pPr algn="ctr"/>
            <a:r>
              <a:rPr lang="fr-FR" sz="800" dirty="0">
                <a:latin typeface=" aptos display"/>
              </a:rPr>
              <a:t>Mathilde GAUDEL</a:t>
            </a:r>
          </a:p>
          <a:p>
            <a:pPr algn="ctr"/>
            <a:r>
              <a:rPr lang="fr-FR" sz="800" dirty="0">
                <a:latin typeface=" aptos display"/>
              </a:rPr>
              <a:t>Conseillère municipale déléguée</a:t>
            </a:r>
          </a:p>
          <a:p>
            <a:pPr algn="ctr"/>
            <a:r>
              <a:rPr lang="fr-FR" sz="800" dirty="0">
                <a:latin typeface=" aptos display"/>
              </a:rPr>
              <a:t>---</a:t>
            </a:r>
          </a:p>
          <a:p>
            <a:pPr algn="ctr"/>
            <a:r>
              <a:rPr lang="fr-FR" sz="800" dirty="0">
                <a:latin typeface=" aptos display"/>
              </a:rPr>
              <a:t>Enfance, solidarité, jeunesse et sports</a:t>
            </a:r>
          </a:p>
        </p:txBody>
      </p:sp>
      <p:sp>
        <p:nvSpPr>
          <p:cNvPr id="24" name="ZoneTexte 23">
            <a:extLst>
              <a:ext uri="{FF2B5EF4-FFF2-40B4-BE49-F238E27FC236}">
                <a16:creationId xmlns:a16="http://schemas.microsoft.com/office/drawing/2014/main" id="{B004A38D-7012-C1A3-D8AE-3642F1DD5EEE}"/>
              </a:ext>
            </a:extLst>
          </p:cNvPr>
          <p:cNvSpPr txBox="1"/>
          <p:nvPr/>
        </p:nvSpPr>
        <p:spPr>
          <a:xfrm>
            <a:off x="750093" y="8039832"/>
            <a:ext cx="1774004" cy="584775"/>
          </a:xfrm>
          <a:prstGeom prst="rect">
            <a:avLst/>
          </a:prstGeom>
          <a:noFill/>
        </p:spPr>
        <p:txBody>
          <a:bodyPr wrap="square" rtlCol="0">
            <a:spAutoFit/>
          </a:bodyPr>
          <a:lstStyle/>
          <a:p>
            <a:pPr algn="ctr"/>
            <a:r>
              <a:rPr lang="fr-FR" sz="800" dirty="0">
                <a:latin typeface=" aptos display"/>
              </a:rPr>
              <a:t>Frédéric SCHMITT</a:t>
            </a:r>
          </a:p>
          <a:p>
            <a:pPr algn="ctr"/>
            <a:r>
              <a:rPr lang="fr-FR" sz="800" dirty="0">
                <a:latin typeface=" aptos display"/>
              </a:rPr>
              <a:t>Conseiller municipal délégué</a:t>
            </a:r>
          </a:p>
          <a:p>
            <a:pPr algn="ctr"/>
            <a:r>
              <a:rPr lang="fr-FR" sz="800" dirty="0">
                <a:latin typeface=" aptos display"/>
              </a:rPr>
              <a:t>---</a:t>
            </a:r>
          </a:p>
          <a:p>
            <a:pPr algn="ctr"/>
            <a:r>
              <a:rPr lang="fr-FR" sz="800" dirty="0">
                <a:latin typeface=" aptos display"/>
              </a:rPr>
              <a:t>Affaires financières et vie économique</a:t>
            </a:r>
          </a:p>
        </p:txBody>
      </p:sp>
      <p:pic>
        <p:nvPicPr>
          <p:cNvPr id="30" name="Picture 4" descr="Image">
            <a:extLst>
              <a:ext uri="{FF2B5EF4-FFF2-40B4-BE49-F238E27FC236}">
                <a16:creationId xmlns:a16="http://schemas.microsoft.com/office/drawing/2014/main" id="{52B57398-18BE-139D-036D-E744578B1012}"/>
              </a:ext>
            </a:extLst>
          </p:cNvPr>
          <p:cNvPicPr>
            <a:picLocks noChangeAspect="1" noChangeArrowheads="1"/>
          </p:cNvPicPr>
          <p:nvPr/>
        </p:nvPicPr>
        <p:blipFill rotWithShape="1">
          <a:blip r:embed="rId15">
            <a:extLst>
              <a:ext uri="{28A0092B-C50C-407E-A947-70E740481C1C}">
                <a14:useLocalDpi xmlns:a14="http://schemas.microsoft.com/office/drawing/2010/main" val="0"/>
              </a:ext>
            </a:extLst>
          </a:blip>
          <a:srcRect t="84744" r="63896"/>
          <a:stretch>
            <a:fillRect/>
          </a:stretch>
        </p:blipFill>
        <p:spPr bwMode="auto">
          <a:xfrm>
            <a:off x="630915" y="925110"/>
            <a:ext cx="1474215" cy="941184"/>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4" descr="Image">
            <a:extLst>
              <a:ext uri="{FF2B5EF4-FFF2-40B4-BE49-F238E27FC236}">
                <a16:creationId xmlns:a16="http://schemas.microsoft.com/office/drawing/2014/main" id="{4D88326B-F527-781A-6B24-D5D48198D6D8}"/>
              </a:ext>
            </a:extLst>
          </p:cNvPr>
          <p:cNvPicPr>
            <a:picLocks noChangeAspect="1" noChangeArrowheads="1"/>
          </p:cNvPicPr>
          <p:nvPr/>
        </p:nvPicPr>
        <p:blipFill rotWithShape="1">
          <a:blip r:embed="rId15">
            <a:extLst>
              <a:ext uri="{28A0092B-C50C-407E-A947-70E740481C1C}">
                <a14:useLocalDpi xmlns:a14="http://schemas.microsoft.com/office/drawing/2010/main" val="0"/>
              </a:ext>
            </a:extLst>
          </a:blip>
          <a:srcRect l="-2021" t="30353" r="2021" b="65906"/>
          <a:stretch>
            <a:fillRect/>
          </a:stretch>
        </p:blipFill>
        <p:spPr bwMode="auto">
          <a:xfrm>
            <a:off x="526739" y="2232596"/>
            <a:ext cx="5804522" cy="323166"/>
          </a:xfrm>
          <a:prstGeom prst="rect">
            <a:avLst/>
          </a:prstGeom>
          <a:noFill/>
          <a:extLst>
            <a:ext uri="{909E8E84-426E-40DD-AFC4-6F175D3DCCD1}">
              <a14:hiddenFill xmlns:a14="http://schemas.microsoft.com/office/drawing/2010/main">
                <a:solidFill>
                  <a:srgbClr val="FFFFFF"/>
                </a:solidFill>
              </a14:hiddenFill>
            </a:ext>
          </a:extLst>
        </p:spPr>
      </p:pic>
      <p:pic>
        <p:nvPicPr>
          <p:cNvPr id="33" name="Image 32">
            <a:extLst>
              <a:ext uri="{FF2B5EF4-FFF2-40B4-BE49-F238E27FC236}">
                <a16:creationId xmlns:a16="http://schemas.microsoft.com/office/drawing/2014/main" id="{F69F8F02-EDCD-C56F-56E9-A93BE503FB28}"/>
              </a:ext>
            </a:extLst>
          </p:cNvPr>
          <p:cNvPicPr>
            <a:picLocks noChangeAspect="1"/>
          </p:cNvPicPr>
          <p:nvPr/>
        </p:nvPicPr>
        <p:blipFill>
          <a:blip r:embed="rId19">
            <a:extLst>
              <a:ext uri="{28A0092B-C50C-407E-A947-70E740481C1C}">
                <a14:useLocalDpi xmlns:a14="http://schemas.microsoft.com/office/drawing/2010/main" val="0"/>
              </a:ext>
            </a:extLst>
          </a:blip>
          <a:srcRect l="17866" r="17576" b="38122"/>
          <a:stretch>
            <a:fillRect/>
          </a:stretch>
        </p:blipFill>
        <p:spPr>
          <a:xfrm>
            <a:off x="667310" y="2689006"/>
            <a:ext cx="947158" cy="1120896"/>
          </a:xfrm>
          <a:prstGeom prst="rect">
            <a:avLst/>
          </a:prstGeom>
          <a:ln>
            <a:noFill/>
          </a:ln>
          <a:effectLst>
            <a:outerShdw blurRad="292100" dist="139700" dir="2700000" algn="tl" rotWithShape="0">
              <a:srgbClr val="333333">
                <a:alpha val="65000"/>
              </a:srgbClr>
            </a:outerShdw>
          </a:effectLst>
        </p:spPr>
      </p:pic>
      <p:pic>
        <p:nvPicPr>
          <p:cNvPr id="34" name="Image 33">
            <a:extLst>
              <a:ext uri="{FF2B5EF4-FFF2-40B4-BE49-F238E27FC236}">
                <a16:creationId xmlns:a16="http://schemas.microsoft.com/office/drawing/2014/main" id="{4648F117-0F9F-9669-47F1-D5B8A0ED0C65}"/>
              </a:ext>
            </a:extLst>
          </p:cNvPr>
          <p:cNvPicPr>
            <a:picLocks noChangeAspect="1"/>
          </p:cNvPicPr>
          <p:nvPr/>
        </p:nvPicPr>
        <p:blipFill>
          <a:blip r:embed="rId20">
            <a:extLst>
              <a:ext uri="{28A0092B-C50C-407E-A947-70E740481C1C}">
                <a14:useLocalDpi xmlns:a14="http://schemas.microsoft.com/office/drawing/2010/main" val="0"/>
              </a:ext>
            </a:extLst>
          </a:blip>
          <a:srcRect l="19168" r="17625" b="39418"/>
          <a:stretch>
            <a:fillRect/>
          </a:stretch>
        </p:blipFill>
        <p:spPr>
          <a:xfrm>
            <a:off x="2207539" y="2689006"/>
            <a:ext cx="947155" cy="1120894"/>
          </a:xfrm>
          <a:prstGeom prst="rect">
            <a:avLst/>
          </a:prstGeom>
        </p:spPr>
      </p:pic>
      <p:pic>
        <p:nvPicPr>
          <p:cNvPr id="35" name="Picture 5">
            <a:extLst>
              <a:ext uri="{FF2B5EF4-FFF2-40B4-BE49-F238E27FC236}">
                <a16:creationId xmlns:a16="http://schemas.microsoft.com/office/drawing/2014/main" id="{B1E0143A-07C1-92CD-BB0A-A938F7A9DB90}"/>
              </a:ext>
            </a:extLst>
          </p:cNvPr>
          <p:cNvPicPr>
            <a:picLocks noChangeAspect="1" noChangeArrowheads="1"/>
          </p:cNvPicPr>
          <p:nvPr/>
        </p:nvPicPr>
        <p:blipFill rotWithShape="1">
          <a:blip r:embed="rId21">
            <a:extLst>
              <a:ext uri="{28A0092B-C50C-407E-A947-70E740481C1C}">
                <a14:useLocalDpi xmlns:a14="http://schemas.microsoft.com/office/drawing/2010/main" val="0"/>
              </a:ext>
            </a:extLst>
          </a:blip>
          <a:srcRect l="13762" t="12901" r="28784" b="24027"/>
          <a:stretch>
            <a:fillRect/>
          </a:stretch>
        </p:blipFill>
        <p:spPr bwMode="auto">
          <a:xfrm>
            <a:off x="3747765" y="2695467"/>
            <a:ext cx="899824" cy="11507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3078" name="Picture 6">
            <a:extLst>
              <a:ext uri="{FF2B5EF4-FFF2-40B4-BE49-F238E27FC236}">
                <a16:creationId xmlns:a16="http://schemas.microsoft.com/office/drawing/2014/main" id="{8043D5F3-08BE-77FC-3F3B-07212A6CF9FA}"/>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l="15652" t="12027" r="33627" b="37421"/>
          <a:stretch>
            <a:fillRect/>
          </a:stretch>
        </p:blipFill>
        <p:spPr bwMode="auto">
          <a:xfrm>
            <a:off x="5444211" y="2691407"/>
            <a:ext cx="887050" cy="1150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sp>
        <p:nvSpPr>
          <p:cNvPr id="36" name="ZoneTexte 35">
            <a:extLst>
              <a:ext uri="{FF2B5EF4-FFF2-40B4-BE49-F238E27FC236}">
                <a16:creationId xmlns:a16="http://schemas.microsoft.com/office/drawing/2014/main" id="{3388816D-687F-C100-767D-2EE7E1D0C6A9}"/>
              </a:ext>
            </a:extLst>
          </p:cNvPr>
          <p:cNvSpPr txBox="1"/>
          <p:nvPr/>
        </p:nvSpPr>
        <p:spPr>
          <a:xfrm>
            <a:off x="215192" y="3826972"/>
            <a:ext cx="1774004" cy="830997"/>
          </a:xfrm>
          <a:prstGeom prst="rect">
            <a:avLst/>
          </a:prstGeom>
          <a:noFill/>
        </p:spPr>
        <p:txBody>
          <a:bodyPr wrap="square" rtlCol="0">
            <a:spAutoFit/>
          </a:bodyPr>
          <a:lstStyle/>
          <a:p>
            <a:pPr algn="ctr"/>
            <a:r>
              <a:rPr lang="fr-FR" sz="800" dirty="0">
                <a:latin typeface=" aptos display"/>
              </a:rPr>
              <a:t>Laurent MATHIEU</a:t>
            </a:r>
          </a:p>
          <a:p>
            <a:pPr algn="ctr"/>
            <a:r>
              <a:rPr lang="fr-FR" sz="800" dirty="0">
                <a:latin typeface=" aptos display"/>
              </a:rPr>
              <a:t>1</a:t>
            </a:r>
            <a:r>
              <a:rPr lang="fr-FR" sz="800" baseline="30000" dirty="0">
                <a:latin typeface=" aptos display"/>
              </a:rPr>
              <a:t>er</a:t>
            </a:r>
            <a:r>
              <a:rPr lang="fr-FR" sz="800" dirty="0">
                <a:latin typeface=" aptos display"/>
              </a:rPr>
              <a:t> adjoint</a:t>
            </a:r>
          </a:p>
          <a:p>
            <a:pPr algn="ctr"/>
            <a:r>
              <a:rPr lang="fr-FR" sz="800" dirty="0">
                <a:latin typeface=" aptos display"/>
              </a:rPr>
              <a:t>---</a:t>
            </a:r>
          </a:p>
          <a:p>
            <a:pPr algn="ctr"/>
            <a:r>
              <a:rPr lang="fr-FR" sz="800" dirty="0">
                <a:latin typeface=" aptos display"/>
              </a:rPr>
              <a:t>Chasse, forêt, agriculture, environnement et chaufferie communale</a:t>
            </a:r>
          </a:p>
        </p:txBody>
      </p:sp>
      <p:sp>
        <p:nvSpPr>
          <p:cNvPr id="37" name="ZoneTexte 36">
            <a:extLst>
              <a:ext uri="{FF2B5EF4-FFF2-40B4-BE49-F238E27FC236}">
                <a16:creationId xmlns:a16="http://schemas.microsoft.com/office/drawing/2014/main" id="{31EDBA2B-BF94-B997-9923-51C29BB7A7BF}"/>
              </a:ext>
            </a:extLst>
          </p:cNvPr>
          <p:cNvSpPr txBox="1"/>
          <p:nvPr/>
        </p:nvSpPr>
        <p:spPr>
          <a:xfrm>
            <a:off x="1809488" y="3826970"/>
            <a:ext cx="1774004" cy="707886"/>
          </a:xfrm>
          <a:prstGeom prst="rect">
            <a:avLst/>
          </a:prstGeom>
          <a:noFill/>
        </p:spPr>
        <p:txBody>
          <a:bodyPr wrap="square" rtlCol="0">
            <a:spAutoFit/>
          </a:bodyPr>
          <a:lstStyle/>
          <a:p>
            <a:pPr algn="ctr"/>
            <a:r>
              <a:rPr lang="fr-FR" sz="800" dirty="0">
                <a:latin typeface=" aptos display"/>
              </a:rPr>
              <a:t>Margarita RAFFNER</a:t>
            </a:r>
          </a:p>
          <a:p>
            <a:pPr algn="ctr"/>
            <a:r>
              <a:rPr lang="fr-FR" sz="800" dirty="0">
                <a:latin typeface=" aptos display"/>
              </a:rPr>
              <a:t>2</a:t>
            </a:r>
            <a:r>
              <a:rPr lang="fr-FR" sz="800" baseline="30000" dirty="0">
                <a:latin typeface=" aptos display"/>
              </a:rPr>
              <a:t>ème</a:t>
            </a:r>
            <a:r>
              <a:rPr lang="fr-FR" sz="800" dirty="0">
                <a:latin typeface=" aptos display"/>
              </a:rPr>
              <a:t>  adjointe</a:t>
            </a:r>
          </a:p>
          <a:p>
            <a:pPr algn="ctr"/>
            <a:r>
              <a:rPr lang="fr-FR" sz="800" dirty="0">
                <a:latin typeface=" aptos display"/>
              </a:rPr>
              <a:t>---</a:t>
            </a:r>
          </a:p>
          <a:p>
            <a:pPr algn="ctr"/>
            <a:r>
              <a:rPr lang="fr-FR" sz="800" dirty="0">
                <a:latin typeface=" aptos display"/>
              </a:rPr>
              <a:t>Communication, relation avec les aînés</a:t>
            </a:r>
          </a:p>
        </p:txBody>
      </p:sp>
      <p:sp>
        <p:nvSpPr>
          <p:cNvPr id="38" name="ZoneTexte 37">
            <a:extLst>
              <a:ext uri="{FF2B5EF4-FFF2-40B4-BE49-F238E27FC236}">
                <a16:creationId xmlns:a16="http://schemas.microsoft.com/office/drawing/2014/main" id="{25EE0CF4-1200-D1F1-23EB-522B6598B3D6}"/>
              </a:ext>
            </a:extLst>
          </p:cNvPr>
          <p:cNvSpPr txBox="1"/>
          <p:nvPr/>
        </p:nvSpPr>
        <p:spPr>
          <a:xfrm>
            <a:off x="3339147" y="3865390"/>
            <a:ext cx="1774004" cy="707886"/>
          </a:xfrm>
          <a:prstGeom prst="rect">
            <a:avLst/>
          </a:prstGeom>
          <a:noFill/>
        </p:spPr>
        <p:txBody>
          <a:bodyPr wrap="square" rtlCol="0">
            <a:spAutoFit/>
          </a:bodyPr>
          <a:lstStyle/>
          <a:p>
            <a:pPr algn="ctr"/>
            <a:r>
              <a:rPr lang="fr-FR" sz="800" dirty="0">
                <a:latin typeface=" aptos display"/>
              </a:rPr>
              <a:t>Christian DIDIERJEAN</a:t>
            </a:r>
          </a:p>
          <a:p>
            <a:pPr algn="ctr"/>
            <a:r>
              <a:rPr lang="fr-FR" sz="800" dirty="0">
                <a:latin typeface=" aptos display"/>
              </a:rPr>
              <a:t>3</a:t>
            </a:r>
            <a:r>
              <a:rPr lang="fr-FR" sz="800" baseline="30000" dirty="0">
                <a:latin typeface=" aptos display"/>
              </a:rPr>
              <a:t>ème</a:t>
            </a:r>
            <a:r>
              <a:rPr lang="fr-FR" sz="800" dirty="0">
                <a:latin typeface=" aptos display"/>
              </a:rPr>
              <a:t>  adjoint</a:t>
            </a:r>
          </a:p>
          <a:p>
            <a:pPr algn="ctr"/>
            <a:r>
              <a:rPr lang="fr-FR" sz="800" dirty="0">
                <a:latin typeface=" aptos display"/>
              </a:rPr>
              <a:t>---</a:t>
            </a:r>
          </a:p>
          <a:p>
            <a:pPr algn="ctr"/>
            <a:r>
              <a:rPr lang="fr-FR" sz="800" dirty="0">
                <a:latin typeface=" aptos display"/>
              </a:rPr>
              <a:t>Voirie, travaux, réseaux, bâtiments, cimetière</a:t>
            </a:r>
          </a:p>
        </p:txBody>
      </p:sp>
      <p:sp>
        <p:nvSpPr>
          <p:cNvPr id="39" name="ZoneTexte 38">
            <a:extLst>
              <a:ext uri="{FF2B5EF4-FFF2-40B4-BE49-F238E27FC236}">
                <a16:creationId xmlns:a16="http://schemas.microsoft.com/office/drawing/2014/main" id="{790DF40B-0979-8798-1EE8-179DE81AEB03}"/>
              </a:ext>
            </a:extLst>
          </p:cNvPr>
          <p:cNvSpPr txBox="1"/>
          <p:nvPr/>
        </p:nvSpPr>
        <p:spPr>
          <a:xfrm>
            <a:off x="5000734" y="3870451"/>
            <a:ext cx="1774004" cy="830997"/>
          </a:xfrm>
          <a:prstGeom prst="rect">
            <a:avLst/>
          </a:prstGeom>
          <a:noFill/>
        </p:spPr>
        <p:txBody>
          <a:bodyPr wrap="square" rtlCol="0">
            <a:spAutoFit/>
          </a:bodyPr>
          <a:lstStyle/>
          <a:p>
            <a:pPr algn="ctr"/>
            <a:r>
              <a:rPr lang="fr-FR" sz="800" dirty="0">
                <a:latin typeface=" aptos display"/>
              </a:rPr>
              <a:t>Sandrine MULLER</a:t>
            </a:r>
          </a:p>
          <a:p>
            <a:pPr algn="ctr"/>
            <a:r>
              <a:rPr lang="fr-FR" sz="800" dirty="0">
                <a:latin typeface=" aptos display"/>
              </a:rPr>
              <a:t>4</a:t>
            </a:r>
            <a:r>
              <a:rPr lang="fr-FR" sz="800" baseline="30000" dirty="0">
                <a:latin typeface=" aptos display"/>
              </a:rPr>
              <a:t>ème</a:t>
            </a:r>
            <a:r>
              <a:rPr lang="fr-FR" sz="800" dirty="0">
                <a:latin typeface=" aptos display"/>
              </a:rPr>
              <a:t>  adjointe</a:t>
            </a:r>
          </a:p>
          <a:p>
            <a:pPr algn="ctr"/>
            <a:r>
              <a:rPr lang="fr-FR" sz="800" dirty="0">
                <a:latin typeface=" aptos display"/>
              </a:rPr>
              <a:t>---</a:t>
            </a:r>
          </a:p>
          <a:p>
            <a:pPr algn="ctr"/>
            <a:r>
              <a:rPr lang="fr-FR" sz="800" dirty="0">
                <a:latin typeface=" aptos display"/>
              </a:rPr>
              <a:t>Vie associative et culturelle, décoration du village et des bâtiments communaux, espaces verts</a:t>
            </a:r>
          </a:p>
        </p:txBody>
      </p:sp>
      <p:sp>
        <p:nvSpPr>
          <p:cNvPr id="26" name="ZoneTexte 25">
            <a:extLst>
              <a:ext uri="{FF2B5EF4-FFF2-40B4-BE49-F238E27FC236}">
                <a16:creationId xmlns:a16="http://schemas.microsoft.com/office/drawing/2014/main" id="{8299CC80-44A2-439B-402F-E7D6CA6FCD81}"/>
              </a:ext>
            </a:extLst>
          </p:cNvPr>
          <p:cNvSpPr txBox="1"/>
          <p:nvPr/>
        </p:nvSpPr>
        <p:spPr>
          <a:xfrm>
            <a:off x="617875" y="382298"/>
            <a:ext cx="5738139" cy="307777"/>
          </a:xfrm>
          <a:prstGeom prst="rect">
            <a:avLst/>
          </a:prstGeom>
          <a:noFill/>
        </p:spPr>
        <p:txBody>
          <a:bodyPr wrap="square" rtlCol="0">
            <a:spAutoFit/>
          </a:bodyPr>
          <a:lstStyle/>
          <a:p>
            <a:pPr algn="ctr"/>
            <a:r>
              <a:rPr lang="fr-FR" sz="1400" b="1" dirty="0">
                <a:solidFill>
                  <a:srgbClr val="0070C0"/>
                </a:solidFill>
                <a:latin typeface="Aptos Display" panose="020B0004020202020204" pitchFamily="34" charset="0"/>
              </a:rPr>
              <a:t>VOTRE CONSEIL MUNICIPAL</a:t>
            </a:r>
          </a:p>
        </p:txBody>
      </p:sp>
    </p:spTree>
    <p:extLst>
      <p:ext uri="{BB962C8B-B14F-4D97-AF65-F5344CB8AC3E}">
        <p14:creationId xmlns:p14="http://schemas.microsoft.com/office/powerpoint/2010/main" val="583644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49A5CE86-CA48-27D5-014A-29C9708EC3C6}"/>
              </a:ext>
            </a:extLst>
          </p:cNvPr>
          <p:cNvSpPr>
            <a:spLocks noGrp="1"/>
          </p:cNvSpPr>
          <p:nvPr>
            <p:ph type="ftr" sz="quarter" idx="11"/>
          </p:nvPr>
        </p:nvSpPr>
        <p:spPr/>
        <p:txBody>
          <a:bodyPr/>
          <a:lstStyle/>
          <a:p>
            <a:r>
              <a:rPr lang="fr-FR" dirty="0"/>
              <a:t>Bulletin municipal / juin 2026</a:t>
            </a:r>
          </a:p>
        </p:txBody>
      </p:sp>
      <p:sp>
        <p:nvSpPr>
          <p:cNvPr id="3" name="Espace réservé du numéro de diapositive 2">
            <a:extLst>
              <a:ext uri="{FF2B5EF4-FFF2-40B4-BE49-F238E27FC236}">
                <a16:creationId xmlns:a16="http://schemas.microsoft.com/office/drawing/2014/main" id="{BEDBB28D-48F1-48EB-307B-AE196C17EFDA}"/>
              </a:ext>
            </a:extLst>
          </p:cNvPr>
          <p:cNvSpPr>
            <a:spLocks noGrp="1"/>
          </p:cNvSpPr>
          <p:nvPr>
            <p:ph type="sldNum" sz="quarter" idx="12"/>
          </p:nvPr>
        </p:nvSpPr>
        <p:spPr/>
        <p:txBody>
          <a:bodyPr/>
          <a:lstStyle/>
          <a:p>
            <a:fld id="{BE9B5FA4-89F7-4BC1-B6B1-D5529FDE714B}" type="slidenum">
              <a:rPr lang="fr-FR" smtClean="0"/>
              <a:t>4</a:t>
            </a:fld>
            <a:endParaRPr lang="fr-FR"/>
          </a:p>
        </p:txBody>
      </p:sp>
      <p:pic>
        <p:nvPicPr>
          <p:cNvPr id="4098" name="Picture 2" descr="Image">
            <a:extLst>
              <a:ext uri="{FF2B5EF4-FFF2-40B4-BE49-F238E27FC236}">
                <a16:creationId xmlns:a16="http://schemas.microsoft.com/office/drawing/2014/main" id="{BCC9BD68-F39F-F394-295B-95F6A141F8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057" y="276172"/>
            <a:ext cx="6419885" cy="9303763"/>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a:extLst>
              <a:ext uri="{FF2B5EF4-FFF2-40B4-BE49-F238E27FC236}">
                <a16:creationId xmlns:a16="http://schemas.microsoft.com/office/drawing/2014/main" id="{10128640-5A9C-1263-F97C-23CF1F397D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8088" r="14186" b="26184"/>
          <a:stretch>
            <a:fillRect/>
          </a:stretch>
        </p:blipFill>
        <p:spPr bwMode="auto">
          <a:xfrm>
            <a:off x="2370899" y="1335964"/>
            <a:ext cx="654063" cy="705523"/>
          </a:xfrm>
          <a:prstGeom prst="ellipse">
            <a:avLst/>
          </a:prstGeom>
          <a:noFill/>
          <a:ln w="12700" algn="in">
            <a:solidFill>
              <a:srgbClr val="FFFFFF"/>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99190" dir="3011666" algn="ctr" rotWithShape="0">
                    <a:srgbClr val="0F243E">
                      <a:alpha val="50000"/>
                    </a:srgbClr>
                  </a:outerShdw>
                </a:effectLst>
              </a14:hiddenEffects>
            </a:ext>
          </a:extLst>
        </p:spPr>
      </p:pic>
      <p:pic>
        <p:nvPicPr>
          <p:cNvPr id="14" name="Picture 5">
            <a:extLst>
              <a:ext uri="{FF2B5EF4-FFF2-40B4-BE49-F238E27FC236}">
                <a16:creationId xmlns:a16="http://schemas.microsoft.com/office/drawing/2014/main" id="{9AD4F6C1-643F-56D6-6FA1-2CC3F67E17D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8139" r="4070" b="27882"/>
          <a:stretch>
            <a:fillRect/>
          </a:stretch>
        </p:blipFill>
        <p:spPr bwMode="auto">
          <a:xfrm>
            <a:off x="417349" y="2934399"/>
            <a:ext cx="498212" cy="59759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5" name="Picture 4">
            <a:extLst>
              <a:ext uri="{FF2B5EF4-FFF2-40B4-BE49-F238E27FC236}">
                <a16:creationId xmlns:a16="http://schemas.microsoft.com/office/drawing/2014/main" id="{9EA7BCA7-2589-7926-FB4B-857D11FFE28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8721" r="16306" b="16386"/>
          <a:stretch>
            <a:fillRect/>
          </a:stretch>
        </p:blipFill>
        <p:spPr bwMode="auto">
          <a:xfrm>
            <a:off x="403607" y="3749222"/>
            <a:ext cx="537470" cy="63068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6" name="Picture 6">
            <a:extLst>
              <a:ext uri="{FF2B5EF4-FFF2-40B4-BE49-F238E27FC236}">
                <a16:creationId xmlns:a16="http://schemas.microsoft.com/office/drawing/2014/main" id="{35517AFD-8016-9162-14CA-9AFF32FE019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b="19321"/>
          <a:stretch>
            <a:fillRect/>
          </a:stretch>
        </p:blipFill>
        <p:spPr bwMode="auto">
          <a:xfrm>
            <a:off x="417349" y="4647403"/>
            <a:ext cx="506589" cy="63068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7" name="Image 16">
            <a:extLst>
              <a:ext uri="{FF2B5EF4-FFF2-40B4-BE49-F238E27FC236}">
                <a16:creationId xmlns:a16="http://schemas.microsoft.com/office/drawing/2014/main" id="{75F612DD-8B25-8336-37FF-A52EC3ED0E58}"/>
              </a:ext>
            </a:extLst>
          </p:cNvPr>
          <p:cNvPicPr>
            <a:picLocks noChangeAspect="1"/>
          </p:cNvPicPr>
          <p:nvPr/>
        </p:nvPicPr>
        <p:blipFill>
          <a:blip r:embed="rId7"/>
          <a:stretch>
            <a:fillRect/>
          </a:stretch>
        </p:blipFill>
        <p:spPr>
          <a:xfrm>
            <a:off x="1915193" y="2988203"/>
            <a:ext cx="498212" cy="695633"/>
          </a:xfrm>
          <a:prstGeom prst="rect">
            <a:avLst/>
          </a:prstGeom>
          <a:ln>
            <a:noFill/>
          </a:ln>
          <a:effectLst>
            <a:outerShdw blurRad="292100" dist="139700" dir="2700000" algn="tl" rotWithShape="0">
              <a:srgbClr val="333333">
                <a:alpha val="65000"/>
              </a:srgbClr>
            </a:outerShdw>
          </a:effectLst>
        </p:spPr>
      </p:pic>
      <p:pic>
        <p:nvPicPr>
          <p:cNvPr id="18" name="Image 17">
            <a:extLst>
              <a:ext uri="{FF2B5EF4-FFF2-40B4-BE49-F238E27FC236}">
                <a16:creationId xmlns:a16="http://schemas.microsoft.com/office/drawing/2014/main" id="{A4F3223A-36AC-8C4E-E3A0-431F2D3236D5}"/>
              </a:ext>
            </a:extLst>
          </p:cNvPr>
          <p:cNvPicPr>
            <a:picLocks noChangeAspect="1"/>
          </p:cNvPicPr>
          <p:nvPr/>
        </p:nvPicPr>
        <p:blipFill>
          <a:blip r:embed="rId8">
            <a:extLst>
              <a:ext uri="{28A0092B-C50C-407E-A947-70E740481C1C}">
                <a14:useLocalDpi xmlns:a14="http://schemas.microsoft.com/office/drawing/2010/main" val="0"/>
              </a:ext>
            </a:extLst>
          </a:blip>
          <a:srcRect l="18917" r="24166" b="50165"/>
          <a:stretch>
            <a:fillRect/>
          </a:stretch>
        </p:blipFill>
        <p:spPr>
          <a:xfrm>
            <a:off x="1915193" y="3902722"/>
            <a:ext cx="495052" cy="604646"/>
          </a:xfrm>
          <a:prstGeom prst="rect">
            <a:avLst/>
          </a:prstGeom>
          <a:ln>
            <a:noFill/>
          </a:ln>
          <a:effectLst>
            <a:outerShdw blurRad="292100" dist="139700" dir="2700000" algn="tl" rotWithShape="0">
              <a:srgbClr val="333333">
                <a:alpha val="65000"/>
              </a:srgbClr>
            </a:outerShdw>
          </a:effectLst>
        </p:spPr>
      </p:pic>
      <p:pic>
        <p:nvPicPr>
          <p:cNvPr id="19" name="Image 18">
            <a:extLst>
              <a:ext uri="{FF2B5EF4-FFF2-40B4-BE49-F238E27FC236}">
                <a16:creationId xmlns:a16="http://schemas.microsoft.com/office/drawing/2014/main" id="{AB82EC8C-A84D-AF5E-040F-EDEEA1E37C44}"/>
              </a:ext>
            </a:extLst>
          </p:cNvPr>
          <p:cNvPicPr>
            <a:picLocks noChangeAspect="1"/>
          </p:cNvPicPr>
          <p:nvPr/>
        </p:nvPicPr>
        <p:blipFill>
          <a:blip r:embed="rId9">
            <a:extLst>
              <a:ext uri="{28A0092B-C50C-407E-A947-70E740481C1C}">
                <a14:useLocalDpi xmlns:a14="http://schemas.microsoft.com/office/drawing/2010/main" val="0"/>
              </a:ext>
            </a:extLst>
          </a:blip>
          <a:srcRect l="20625" r="19860" b="44577"/>
          <a:stretch>
            <a:fillRect/>
          </a:stretch>
        </p:blipFill>
        <p:spPr>
          <a:xfrm>
            <a:off x="3321544" y="2988203"/>
            <a:ext cx="498212" cy="645839"/>
          </a:xfrm>
          <a:prstGeom prst="rect">
            <a:avLst/>
          </a:prstGeom>
          <a:ln>
            <a:noFill/>
          </a:ln>
          <a:effectLst>
            <a:outerShdw blurRad="292100" dist="139700" dir="2700000" algn="tl" rotWithShape="0">
              <a:srgbClr val="333333">
                <a:alpha val="65000"/>
              </a:srgbClr>
            </a:outerShdw>
          </a:effectLst>
        </p:spPr>
      </p:pic>
      <p:pic>
        <p:nvPicPr>
          <p:cNvPr id="20" name="Picture 9">
            <a:extLst>
              <a:ext uri="{FF2B5EF4-FFF2-40B4-BE49-F238E27FC236}">
                <a16:creationId xmlns:a16="http://schemas.microsoft.com/office/drawing/2014/main" id="{62CD3A08-C758-54E4-6B28-EB8C1B3E518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l="26534" r="23927" b="55431"/>
          <a:stretch>
            <a:fillRect/>
          </a:stretch>
        </p:blipFill>
        <p:spPr bwMode="auto">
          <a:xfrm>
            <a:off x="4674302" y="2934399"/>
            <a:ext cx="498211" cy="53212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21" name="Picture 10">
            <a:extLst>
              <a:ext uri="{FF2B5EF4-FFF2-40B4-BE49-F238E27FC236}">
                <a16:creationId xmlns:a16="http://schemas.microsoft.com/office/drawing/2014/main" id="{7C361637-5131-319A-9C8E-BE35480D1F00}"/>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l="31369" t="4854" r="22656" b="51530"/>
          <a:stretch>
            <a:fillRect/>
          </a:stretch>
        </p:blipFill>
        <p:spPr bwMode="auto">
          <a:xfrm>
            <a:off x="4690725" y="3591874"/>
            <a:ext cx="481788" cy="51399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in">
                <a:solidFill>
                  <a:srgbClr val="7992B1"/>
                </a:solidFill>
                <a:round/>
                <a:headEnd/>
                <a:tailEnd/>
              </a14:hiddenLine>
            </a:ext>
          </a:extLst>
        </p:spPr>
      </p:pic>
      <p:pic>
        <p:nvPicPr>
          <p:cNvPr id="22" name="Picture 13">
            <a:extLst>
              <a:ext uri="{FF2B5EF4-FFF2-40B4-BE49-F238E27FC236}">
                <a16:creationId xmlns:a16="http://schemas.microsoft.com/office/drawing/2014/main" id="{C3939875-4656-F287-D22E-0832F7378B9C}"/>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l="19931" r="21965" b="48203"/>
          <a:stretch>
            <a:fillRect/>
          </a:stretch>
        </p:blipFill>
        <p:spPr bwMode="auto">
          <a:xfrm>
            <a:off x="4690725" y="4214787"/>
            <a:ext cx="481788" cy="51399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in">
                <a:solidFill>
                  <a:srgbClr val="7992B1"/>
                </a:solidFill>
                <a:round/>
                <a:headEnd/>
                <a:tailEnd/>
              </a14:hiddenLine>
            </a:ext>
          </a:extLst>
        </p:spPr>
      </p:pic>
      <p:pic>
        <p:nvPicPr>
          <p:cNvPr id="23" name="Picture 14">
            <a:extLst>
              <a:ext uri="{FF2B5EF4-FFF2-40B4-BE49-F238E27FC236}">
                <a16:creationId xmlns:a16="http://schemas.microsoft.com/office/drawing/2014/main" id="{8BB16C4F-5E77-BEC3-CA64-D1D05305FA64}"/>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l="24829" r="26768" b="52943"/>
          <a:stretch>
            <a:fillRect/>
          </a:stretch>
        </p:blipFill>
        <p:spPr bwMode="auto">
          <a:xfrm>
            <a:off x="4690725" y="4837700"/>
            <a:ext cx="481788" cy="51399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in">
                <a:solidFill>
                  <a:srgbClr val="7992B1"/>
                </a:solidFill>
                <a:round/>
                <a:headEnd/>
                <a:tailEnd/>
              </a14:hiddenLine>
            </a:ext>
          </a:extLst>
        </p:spPr>
      </p:pic>
      <p:pic>
        <p:nvPicPr>
          <p:cNvPr id="24" name="Picture 15">
            <a:extLst>
              <a:ext uri="{FF2B5EF4-FFF2-40B4-BE49-F238E27FC236}">
                <a16:creationId xmlns:a16="http://schemas.microsoft.com/office/drawing/2014/main" id="{C8793409-0738-135A-88E8-67B43C203846}"/>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l="25940" r="25940" b="51723"/>
          <a:stretch>
            <a:fillRect/>
          </a:stretch>
        </p:blipFill>
        <p:spPr bwMode="auto">
          <a:xfrm>
            <a:off x="4690724" y="5469925"/>
            <a:ext cx="481788" cy="51399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in">
                <a:solidFill>
                  <a:srgbClr val="7992B1"/>
                </a:solidFill>
                <a:round/>
                <a:headEnd/>
                <a:tailEnd/>
              </a14:hiddenLine>
            </a:ext>
          </a:extLst>
        </p:spPr>
      </p:pic>
      <p:pic>
        <p:nvPicPr>
          <p:cNvPr id="25" name="Picture 16">
            <a:extLst>
              <a:ext uri="{FF2B5EF4-FFF2-40B4-BE49-F238E27FC236}">
                <a16:creationId xmlns:a16="http://schemas.microsoft.com/office/drawing/2014/main" id="{F6FC4CC5-31E0-74F1-46C1-E8255B72BCFD}"/>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l="31241" r="24167" b="53505"/>
          <a:stretch>
            <a:fillRect/>
          </a:stretch>
        </p:blipFill>
        <p:spPr bwMode="auto">
          <a:xfrm>
            <a:off x="4690725" y="6049684"/>
            <a:ext cx="494556" cy="54706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in">
                <a:solidFill>
                  <a:srgbClr val="7992B1"/>
                </a:solidFill>
                <a:round/>
                <a:headEnd/>
                <a:tailEnd/>
              </a14:hiddenLine>
            </a:ext>
          </a:extLst>
        </p:spPr>
      </p:pic>
      <p:pic>
        <p:nvPicPr>
          <p:cNvPr id="26" name="Picture 19">
            <a:extLst>
              <a:ext uri="{FF2B5EF4-FFF2-40B4-BE49-F238E27FC236}">
                <a16:creationId xmlns:a16="http://schemas.microsoft.com/office/drawing/2014/main" id="{44D04149-E61B-0E37-AB16-E41E0A70B284}"/>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t="18985" b="12178"/>
          <a:stretch>
            <a:fillRect/>
          </a:stretch>
        </p:blipFill>
        <p:spPr bwMode="auto">
          <a:xfrm>
            <a:off x="4704041" y="6686994"/>
            <a:ext cx="481240" cy="4981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0" algn="in">
                <a:solidFill>
                  <a:srgbClr val="F2F2F2"/>
                </a:solidFill>
                <a:round/>
                <a:headEnd/>
                <a:tailEnd/>
              </a14:hiddenLine>
            </a:ext>
          </a:extLst>
        </p:spPr>
      </p:pic>
      <p:pic>
        <p:nvPicPr>
          <p:cNvPr id="27" name="Picture 18">
            <a:extLst>
              <a:ext uri="{FF2B5EF4-FFF2-40B4-BE49-F238E27FC236}">
                <a16:creationId xmlns:a16="http://schemas.microsoft.com/office/drawing/2014/main" id="{69CACB1A-48CB-4C97-A496-E12D6C887F9E}"/>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l="23282" r="14729" b="38838"/>
          <a:stretch>
            <a:fillRect/>
          </a:stretch>
        </p:blipFill>
        <p:spPr bwMode="auto">
          <a:xfrm>
            <a:off x="3073364" y="7272634"/>
            <a:ext cx="515384" cy="64583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in">
                <a:solidFill>
                  <a:srgbClr val="7992B1"/>
                </a:solidFill>
                <a:round/>
                <a:headEnd/>
                <a:tailEnd/>
              </a14:hiddenLine>
            </a:ext>
          </a:extLst>
        </p:spPr>
      </p:pic>
      <p:pic>
        <p:nvPicPr>
          <p:cNvPr id="28" name="Picture 17">
            <a:extLst>
              <a:ext uri="{FF2B5EF4-FFF2-40B4-BE49-F238E27FC236}">
                <a16:creationId xmlns:a16="http://schemas.microsoft.com/office/drawing/2014/main" id="{CA7F7FDF-873E-AF53-CCA6-00FB7092922B}"/>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l="20476" r="21407" b="49905"/>
          <a:stretch>
            <a:fillRect/>
          </a:stretch>
        </p:blipFill>
        <p:spPr bwMode="auto">
          <a:xfrm>
            <a:off x="1838711" y="7292148"/>
            <a:ext cx="532189" cy="61146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in">
                <a:solidFill>
                  <a:srgbClr val="7992B1"/>
                </a:solidFill>
                <a:round/>
                <a:headEnd/>
                <a:tailEnd/>
              </a14:hiddenLine>
            </a:ext>
          </a:extLst>
        </p:spPr>
      </p:pic>
      <p:cxnSp>
        <p:nvCxnSpPr>
          <p:cNvPr id="34" name="Connecteur droit 33">
            <a:extLst>
              <a:ext uri="{FF2B5EF4-FFF2-40B4-BE49-F238E27FC236}">
                <a16:creationId xmlns:a16="http://schemas.microsoft.com/office/drawing/2014/main" id="{BCB338CB-8155-285E-1128-3FD4D2A5D95C}"/>
              </a:ext>
            </a:extLst>
          </p:cNvPr>
          <p:cNvCxnSpPr>
            <a:cxnSpLocks/>
          </p:cNvCxnSpPr>
          <p:nvPr/>
        </p:nvCxnSpPr>
        <p:spPr>
          <a:xfrm flipV="1">
            <a:off x="2912539" y="6667369"/>
            <a:ext cx="0" cy="10762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6" name="Connecteur droit 35">
            <a:extLst>
              <a:ext uri="{FF2B5EF4-FFF2-40B4-BE49-F238E27FC236}">
                <a16:creationId xmlns:a16="http://schemas.microsoft.com/office/drawing/2014/main" id="{7CED6C45-2539-64B5-7C48-76E752ACDA1B}"/>
              </a:ext>
            </a:extLst>
          </p:cNvPr>
          <p:cNvCxnSpPr>
            <a:cxnSpLocks/>
          </p:cNvCxnSpPr>
          <p:nvPr/>
        </p:nvCxnSpPr>
        <p:spPr>
          <a:xfrm>
            <a:off x="4576722" y="2634859"/>
            <a:ext cx="0" cy="4042819"/>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38" name="Connecteur droit 37">
            <a:extLst>
              <a:ext uri="{FF2B5EF4-FFF2-40B4-BE49-F238E27FC236}">
                <a16:creationId xmlns:a16="http://schemas.microsoft.com/office/drawing/2014/main" id="{670D4A9E-60DC-02A4-8FA1-57B2FEF52943}"/>
              </a:ext>
            </a:extLst>
          </p:cNvPr>
          <p:cNvCxnSpPr>
            <a:cxnSpLocks/>
          </p:cNvCxnSpPr>
          <p:nvPr/>
        </p:nvCxnSpPr>
        <p:spPr>
          <a:xfrm>
            <a:off x="2908563" y="6667369"/>
            <a:ext cx="1668159"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40" name="Connecteur droit 39">
            <a:extLst>
              <a:ext uri="{FF2B5EF4-FFF2-40B4-BE49-F238E27FC236}">
                <a16:creationId xmlns:a16="http://schemas.microsoft.com/office/drawing/2014/main" id="{0627A1C6-53E8-B5AF-8558-C4953B285729}"/>
              </a:ext>
            </a:extLst>
          </p:cNvPr>
          <p:cNvCxnSpPr/>
          <p:nvPr/>
        </p:nvCxnSpPr>
        <p:spPr>
          <a:xfrm>
            <a:off x="4586288" y="2353586"/>
            <a:ext cx="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Connecteur droit 55">
            <a:extLst>
              <a:ext uri="{FF2B5EF4-FFF2-40B4-BE49-F238E27FC236}">
                <a16:creationId xmlns:a16="http://schemas.microsoft.com/office/drawing/2014/main" id="{C136D835-B58C-1EB7-F461-74ECF331B5D3}"/>
              </a:ext>
            </a:extLst>
          </p:cNvPr>
          <p:cNvCxnSpPr>
            <a:cxnSpLocks/>
          </p:cNvCxnSpPr>
          <p:nvPr/>
        </p:nvCxnSpPr>
        <p:spPr>
          <a:xfrm>
            <a:off x="4576722" y="2634859"/>
            <a:ext cx="76487"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4" name="ZoneTexte 3">
            <a:extLst>
              <a:ext uri="{FF2B5EF4-FFF2-40B4-BE49-F238E27FC236}">
                <a16:creationId xmlns:a16="http://schemas.microsoft.com/office/drawing/2014/main" id="{A52B4955-6B46-2FC2-803A-403CA96A54A0}"/>
              </a:ext>
            </a:extLst>
          </p:cNvPr>
          <p:cNvSpPr txBox="1"/>
          <p:nvPr/>
        </p:nvSpPr>
        <p:spPr>
          <a:xfrm>
            <a:off x="2506216" y="7903611"/>
            <a:ext cx="1845565" cy="246221"/>
          </a:xfrm>
          <a:prstGeom prst="rect">
            <a:avLst/>
          </a:prstGeom>
          <a:noFill/>
        </p:spPr>
        <p:txBody>
          <a:bodyPr wrap="square" rtlCol="0">
            <a:spAutoFit/>
          </a:bodyPr>
          <a:lstStyle/>
          <a:p>
            <a:r>
              <a:rPr lang="fr-FR" sz="1000" b="1" dirty="0">
                <a:solidFill>
                  <a:schemeClr val="accent1">
                    <a:lumMod val="50000"/>
                  </a:schemeClr>
                </a:solidFill>
              </a:rPr>
              <a:t>Valérie BARLIER</a:t>
            </a:r>
          </a:p>
        </p:txBody>
      </p:sp>
    </p:spTree>
    <p:extLst>
      <p:ext uri="{BB962C8B-B14F-4D97-AF65-F5344CB8AC3E}">
        <p14:creationId xmlns:p14="http://schemas.microsoft.com/office/powerpoint/2010/main" val="5287053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65BBE26F-7CA4-D85B-CE84-52CC0EF1BCB9}"/>
              </a:ext>
            </a:extLst>
          </p:cNvPr>
          <p:cNvSpPr>
            <a:spLocks noGrp="1"/>
          </p:cNvSpPr>
          <p:nvPr>
            <p:ph type="ftr" sz="quarter" idx="11"/>
          </p:nvPr>
        </p:nvSpPr>
        <p:spPr>
          <a:xfrm>
            <a:off x="789141" y="9511430"/>
            <a:ext cx="5597372" cy="197370"/>
          </a:xfrm>
        </p:spPr>
        <p:txBody>
          <a:bodyPr/>
          <a:lstStyle/>
          <a:p>
            <a:r>
              <a:rPr lang="fr-FR" dirty="0"/>
              <a:t>Bulletin municipal / juin 2026</a:t>
            </a:r>
          </a:p>
        </p:txBody>
      </p:sp>
      <p:sp>
        <p:nvSpPr>
          <p:cNvPr id="3" name="Espace réservé du numéro de diapositive 2">
            <a:extLst>
              <a:ext uri="{FF2B5EF4-FFF2-40B4-BE49-F238E27FC236}">
                <a16:creationId xmlns:a16="http://schemas.microsoft.com/office/drawing/2014/main" id="{948A7BE2-9DEE-4A60-699C-5E7140247043}"/>
              </a:ext>
            </a:extLst>
          </p:cNvPr>
          <p:cNvSpPr>
            <a:spLocks noGrp="1"/>
          </p:cNvSpPr>
          <p:nvPr>
            <p:ph type="sldNum" sz="quarter" idx="12"/>
          </p:nvPr>
        </p:nvSpPr>
        <p:spPr/>
        <p:txBody>
          <a:bodyPr/>
          <a:lstStyle/>
          <a:p>
            <a:fld id="{BE9B5FA4-89F7-4BC1-B6B1-D5529FDE714B}" type="slidenum">
              <a:rPr lang="fr-FR" smtClean="0"/>
              <a:t>5</a:t>
            </a:fld>
            <a:endParaRPr lang="fr-FR" dirty="0"/>
          </a:p>
        </p:txBody>
      </p:sp>
      <p:pic>
        <p:nvPicPr>
          <p:cNvPr id="5" name="Image 4">
            <a:extLst>
              <a:ext uri="{FF2B5EF4-FFF2-40B4-BE49-F238E27FC236}">
                <a16:creationId xmlns:a16="http://schemas.microsoft.com/office/drawing/2014/main" id="{0E7103A7-EE5D-1E6B-7A30-DB6EFED99EA4}"/>
              </a:ext>
            </a:extLst>
          </p:cNvPr>
          <p:cNvPicPr>
            <a:picLocks noChangeAspect="1"/>
          </p:cNvPicPr>
          <p:nvPr/>
        </p:nvPicPr>
        <p:blipFill>
          <a:blip r:embed="rId2">
            <a:extLst>
              <a:ext uri="{28A0092B-C50C-407E-A947-70E740481C1C}">
                <a14:useLocalDpi xmlns:a14="http://schemas.microsoft.com/office/drawing/2010/main" val="0"/>
              </a:ext>
            </a:extLst>
          </a:blip>
          <a:srcRect b="4451"/>
          <a:stretch>
            <a:fillRect/>
          </a:stretch>
        </p:blipFill>
        <p:spPr>
          <a:xfrm>
            <a:off x="630314" y="197200"/>
            <a:ext cx="5597372" cy="8022352"/>
          </a:xfrm>
          <a:prstGeom prst="rect">
            <a:avLst/>
          </a:prstGeom>
        </p:spPr>
      </p:pic>
      <p:sp>
        <p:nvSpPr>
          <p:cNvPr id="4" name="Rectangle : coins arrondis 3">
            <a:extLst>
              <a:ext uri="{FF2B5EF4-FFF2-40B4-BE49-F238E27FC236}">
                <a16:creationId xmlns:a16="http://schemas.microsoft.com/office/drawing/2014/main" id="{D2594316-1233-2E95-507C-9B21B61BFC74}"/>
              </a:ext>
            </a:extLst>
          </p:cNvPr>
          <p:cNvSpPr/>
          <p:nvPr/>
        </p:nvSpPr>
        <p:spPr>
          <a:xfrm>
            <a:off x="709727" y="8442532"/>
            <a:ext cx="5438545" cy="69134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sz="1200" dirty="0">
                <a:latin typeface="Aptos" panose="020B0004020202020204" pitchFamily="34" charset="0"/>
              </a:rPr>
              <a:t>Inscription auprès de la mairie par téléphone, par mail ou en vous rendant directement au secrétariat de la mairie </a:t>
            </a:r>
            <a:br>
              <a:rPr lang="fr-FR" sz="1200" dirty="0">
                <a:latin typeface="Aptos" panose="020B0004020202020204" pitchFamily="34" charset="0"/>
              </a:rPr>
            </a:br>
            <a:r>
              <a:rPr lang="fr-FR" sz="1200" b="1" u="sng" dirty="0">
                <a:solidFill>
                  <a:schemeClr val="bg1"/>
                </a:solidFill>
                <a:latin typeface="Aptos" panose="020B0004020202020204" pitchFamily="34" charset="0"/>
              </a:rPr>
              <a:t>communication</a:t>
            </a:r>
            <a:r>
              <a:rPr lang="fr-FR" sz="1200" b="1" u="sng" dirty="0">
                <a:solidFill>
                  <a:schemeClr val="bg1"/>
                </a:solidFill>
                <a:latin typeface="Aptos" panose="020B0004020202020204" pitchFamily="34" charset="0"/>
                <a:hlinkClick r:id="rId3">
                  <a:extLst>
                    <a:ext uri="{A12FA001-AC4F-418D-AE19-62706E023703}">
                      <ahyp:hlinkClr xmlns:ahyp="http://schemas.microsoft.com/office/drawing/2018/hyperlinkcolor" val="tx"/>
                    </a:ext>
                  </a:extLst>
                </a:hlinkClick>
              </a:rPr>
              <a:t>@lapoutroie.fr</a:t>
            </a:r>
            <a:endParaRPr lang="fr-FR" sz="1200" b="1" u="sng" dirty="0">
              <a:solidFill>
                <a:schemeClr val="bg1"/>
              </a:solidFill>
              <a:latin typeface="Aptos" panose="020B0004020202020204" pitchFamily="34" charset="0"/>
            </a:endParaRPr>
          </a:p>
        </p:txBody>
      </p:sp>
    </p:spTree>
    <p:extLst>
      <p:ext uri="{BB962C8B-B14F-4D97-AF65-F5344CB8AC3E}">
        <p14:creationId xmlns:p14="http://schemas.microsoft.com/office/powerpoint/2010/main" val="695173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2972CF9A-F8FC-97E3-1C3D-C096606F2F8D}"/>
              </a:ext>
            </a:extLst>
          </p:cNvPr>
          <p:cNvSpPr>
            <a:spLocks noGrp="1"/>
          </p:cNvSpPr>
          <p:nvPr>
            <p:ph type="ftr" sz="quarter" idx="11"/>
          </p:nvPr>
        </p:nvSpPr>
        <p:spPr/>
        <p:txBody>
          <a:bodyPr/>
          <a:lstStyle/>
          <a:p>
            <a:r>
              <a:rPr lang="fr-FR" dirty="0"/>
              <a:t>Bulletin municipal / juin 2026</a:t>
            </a:r>
          </a:p>
        </p:txBody>
      </p:sp>
      <p:sp>
        <p:nvSpPr>
          <p:cNvPr id="3" name="Espace réservé du numéro de diapositive 2">
            <a:extLst>
              <a:ext uri="{FF2B5EF4-FFF2-40B4-BE49-F238E27FC236}">
                <a16:creationId xmlns:a16="http://schemas.microsoft.com/office/drawing/2014/main" id="{A512362D-8726-C945-ABC3-42D1B6DC2102}"/>
              </a:ext>
            </a:extLst>
          </p:cNvPr>
          <p:cNvSpPr>
            <a:spLocks noGrp="1"/>
          </p:cNvSpPr>
          <p:nvPr>
            <p:ph type="sldNum" sz="quarter" idx="12"/>
          </p:nvPr>
        </p:nvSpPr>
        <p:spPr/>
        <p:txBody>
          <a:bodyPr/>
          <a:lstStyle/>
          <a:p>
            <a:fld id="{BE9B5FA4-89F7-4BC1-B6B1-D5529FDE714B}" type="slidenum">
              <a:rPr lang="fr-FR" smtClean="0"/>
              <a:t>6</a:t>
            </a:fld>
            <a:endParaRPr lang="fr-FR"/>
          </a:p>
        </p:txBody>
      </p:sp>
      <p:sp>
        <p:nvSpPr>
          <p:cNvPr id="4" name="ZoneTexte 3">
            <a:extLst>
              <a:ext uri="{FF2B5EF4-FFF2-40B4-BE49-F238E27FC236}">
                <a16:creationId xmlns:a16="http://schemas.microsoft.com/office/drawing/2014/main" id="{16CE5F20-CDD6-2523-0736-E93C41F347F0}"/>
              </a:ext>
            </a:extLst>
          </p:cNvPr>
          <p:cNvSpPr txBox="1"/>
          <p:nvPr/>
        </p:nvSpPr>
        <p:spPr>
          <a:xfrm>
            <a:off x="349808" y="389046"/>
            <a:ext cx="5636758" cy="307777"/>
          </a:xfrm>
          <a:prstGeom prst="rect">
            <a:avLst/>
          </a:prstGeom>
          <a:noFill/>
        </p:spPr>
        <p:txBody>
          <a:bodyPr wrap="square">
            <a:spAutoFit/>
          </a:bodyPr>
          <a:lstStyle/>
          <a:p>
            <a:pPr>
              <a:buNone/>
            </a:pPr>
            <a:r>
              <a:rPr lang="fr-FR" sz="1400" b="1" dirty="0">
                <a:solidFill>
                  <a:srgbClr val="0070C0"/>
                </a:solidFill>
                <a:effectLst/>
                <a:latin typeface="Aptos Display" panose="020B0004020202020204" pitchFamily="34" charset="0"/>
                <a:ea typeface="Times New Roman" panose="02020603050405020304" pitchFamily="18" charset="0"/>
                <a:cs typeface="Aptos" panose="020B0004020202020204" pitchFamily="34" charset="0"/>
              </a:rPr>
              <a:t>Cœur de village : point d’avancement des travaux</a:t>
            </a:r>
            <a:endParaRPr lang="fr-FR" sz="1400" dirty="0">
              <a:solidFill>
                <a:srgbClr val="0070C0"/>
              </a:solidFill>
              <a:effectLst/>
              <a:latin typeface="Aptos Display" panose="020B0004020202020204" pitchFamily="34" charset="0"/>
              <a:ea typeface="Calibri" panose="020F0502020204030204" pitchFamily="34" charset="0"/>
              <a:cs typeface="Aptos" panose="020B0004020202020204" pitchFamily="34" charset="0"/>
            </a:endParaRPr>
          </a:p>
        </p:txBody>
      </p:sp>
      <p:sp>
        <p:nvSpPr>
          <p:cNvPr id="6" name="ZoneTexte 5">
            <a:extLst>
              <a:ext uri="{FF2B5EF4-FFF2-40B4-BE49-F238E27FC236}">
                <a16:creationId xmlns:a16="http://schemas.microsoft.com/office/drawing/2014/main" id="{F7C0E6D8-54A1-7B82-D26B-B7038D13EBE2}"/>
              </a:ext>
            </a:extLst>
          </p:cNvPr>
          <p:cNvSpPr txBox="1"/>
          <p:nvPr/>
        </p:nvSpPr>
        <p:spPr>
          <a:xfrm>
            <a:off x="349808" y="820796"/>
            <a:ext cx="6158384" cy="400110"/>
          </a:xfrm>
          <a:prstGeom prst="rect">
            <a:avLst/>
          </a:prstGeom>
          <a:noFill/>
        </p:spPr>
        <p:txBody>
          <a:bodyPr wrap="square">
            <a:spAutoFit/>
          </a:bodyPr>
          <a:lstStyle/>
          <a:p>
            <a:pPr algn="just"/>
            <a:r>
              <a:rPr lang="fr-FR" sz="1000" b="0" i="0" u="none" strike="noStrike" baseline="0" dirty="0">
                <a:solidFill>
                  <a:srgbClr val="000000"/>
                </a:solidFill>
                <a:latin typeface="Aptos" panose="020B0004020202020204" pitchFamily="34" charset="0"/>
              </a:rPr>
              <a:t>Les travaux du cœur de village se poursuivent à Lapoutroie avec plusieurs adaptations du planning afin de maintenir l’avancée du chantier tout en limitant au mieux les perturbations. </a:t>
            </a:r>
            <a:endParaRPr lang="fr-FR" sz="1000" dirty="0"/>
          </a:p>
        </p:txBody>
      </p:sp>
      <p:sp>
        <p:nvSpPr>
          <p:cNvPr id="7" name="ZoneTexte 6">
            <a:extLst>
              <a:ext uri="{FF2B5EF4-FFF2-40B4-BE49-F238E27FC236}">
                <a16:creationId xmlns:a16="http://schemas.microsoft.com/office/drawing/2014/main" id="{7B66A114-C4AC-F56D-2749-774CE5D7997E}"/>
              </a:ext>
            </a:extLst>
          </p:cNvPr>
          <p:cNvSpPr txBox="1"/>
          <p:nvPr/>
        </p:nvSpPr>
        <p:spPr>
          <a:xfrm>
            <a:off x="349808" y="1207631"/>
            <a:ext cx="3745114" cy="2092881"/>
          </a:xfrm>
          <a:prstGeom prst="rect">
            <a:avLst/>
          </a:prstGeom>
          <a:noFill/>
        </p:spPr>
        <p:txBody>
          <a:bodyPr wrap="square">
            <a:spAutoFit/>
          </a:bodyPr>
          <a:lstStyle/>
          <a:p>
            <a:r>
              <a:rPr lang="fr-FR" sz="1000" b="1" i="0" u="none" strike="noStrike" baseline="0" dirty="0">
                <a:solidFill>
                  <a:srgbClr val="000000"/>
                </a:solidFill>
                <a:latin typeface="Aptos" panose="020B0004020202020204" pitchFamily="34" charset="0"/>
              </a:rPr>
              <a:t>Prochaines étapes du chantier</a:t>
            </a:r>
          </a:p>
          <a:p>
            <a:r>
              <a:rPr lang="fr-FR" sz="1000" b="1" i="0" u="none" strike="noStrike" baseline="0" dirty="0">
                <a:solidFill>
                  <a:srgbClr val="000000"/>
                </a:solidFill>
                <a:latin typeface="Aptos" panose="020B0004020202020204" pitchFamily="34" charset="0"/>
              </a:rPr>
              <a:t> </a:t>
            </a:r>
            <a:r>
              <a:rPr lang="fr-FR" sz="1000" b="0" i="0" u="none" strike="noStrike" baseline="0" dirty="0">
                <a:solidFill>
                  <a:srgbClr val="000000"/>
                </a:solidFill>
                <a:latin typeface="Aptos" panose="020B0004020202020204" pitchFamily="34" charset="0"/>
              </a:rPr>
              <a:t>À partir du 1</a:t>
            </a:r>
            <a:r>
              <a:rPr lang="fr-FR" sz="1000" b="0" i="0" u="none" strike="noStrike" baseline="30000" dirty="0">
                <a:solidFill>
                  <a:srgbClr val="000000"/>
                </a:solidFill>
                <a:latin typeface="Aptos" panose="020B0004020202020204" pitchFamily="34" charset="0"/>
              </a:rPr>
              <a:t>er</a:t>
            </a:r>
            <a:r>
              <a:rPr lang="fr-FR" sz="1000" b="0" i="0" u="none" strike="noStrike" baseline="0" dirty="0">
                <a:solidFill>
                  <a:srgbClr val="000000"/>
                </a:solidFill>
                <a:latin typeface="Aptos" panose="020B0004020202020204" pitchFamily="34" charset="0"/>
              </a:rPr>
              <a:t> juin, les travaux d’enrobés concerneront : </a:t>
            </a:r>
          </a:p>
          <a:p>
            <a:r>
              <a:rPr lang="fr-FR" sz="1000" b="0" i="0" u="none" strike="noStrike" baseline="0" dirty="0">
                <a:solidFill>
                  <a:srgbClr val="000000"/>
                </a:solidFill>
                <a:latin typeface="Aptos" panose="020B0004020202020204" pitchFamily="34" charset="0"/>
              </a:rPr>
              <a:t>- le secteur situé à droite de la médiathèque </a:t>
            </a:r>
          </a:p>
          <a:p>
            <a:r>
              <a:rPr lang="fr-FR" sz="1000" b="0" i="0" u="none" strike="noStrike" baseline="0" dirty="0">
                <a:solidFill>
                  <a:srgbClr val="000000"/>
                </a:solidFill>
                <a:latin typeface="Aptos" panose="020B0004020202020204" pitchFamily="34" charset="0"/>
              </a:rPr>
              <a:t>- le parking de l’ancienne Caisse d’Épargne </a:t>
            </a:r>
          </a:p>
          <a:p>
            <a:r>
              <a:rPr lang="fr-FR" sz="1000" dirty="0">
                <a:solidFill>
                  <a:srgbClr val="000000"/>
                </a:solidFill>
                <a:latin typeface="Aptos" panose="020B0004020202020204" pitchFamily="34" charset="0"/>
              </a:rPr>
              <a:t>- l</a:t>
            </a:r>
            <a:r>
              <a:rPr lang="fr-FR" sz="1000" b="0" i="0" u="none" strike="noStrike" baseline="0" dirty="0">
                <a:solidFill>
                  <a:srgbClr val="000000"/>
                </a:solidFill>
                <a:latin typeface="Aptos" panose="020B0004020202020204" pitchFamily="34" charset="0"/>
              </a:rPr>
              <a:t>a rue de l’Abbé Simon. </a:t>
            </a:r>
          </a:p>
          <a:p>
            <a:endParaRPr lang="fr-FR" sz="1000" b="0" i="0" u="none" strike="noStrike" baseline="0" dirty="0">
              <a:solidFill>
                <a:srgbClr val="000000"/>
              </a:solidFill>
              <a:latin typeface="Aptos" panose="020B0004020202020204" pitchFamily="34" charset="0"/>
            </a:endParaRPr>
          </a:p>
          <a:p>
            <a:pPr algn="just"/>
            <a:r>
              <a:rPr lang="fr-FR" sz="1000" b="0" i="0" u="none" strike="noStrike" baseline="0" dirty="0">
                <a:solidFill>
                  <a:srgbClr val="000000"/>
                </a:solidFill>
                <a:latin typeface="Aptos" panose="020B0004020202020204" pitchFamily="34" charset="0"/>
              </a:rPr>
              <a:t>Le chantier se poursuivra sur la rue du Général </a:t>
            </a:r>
            <a:r>
              <a:rPr lang="fr-FR" sz="1000" b="0" i="0" u="none" strike="noStrike" baseline="0" dirty="0" err="1">
                <a:solidFill>
                  <a:srgbClr val="000000"/>
                </a:solidFill>
                <a:latin typeface="Aptos" panose="020B0004020202020204" pitchFamily="34" charset="0"/>
              </a:rPr>
              <a:t>Dufieux</a:t>
            </a:r>
            <a:r>
              <a:rPr lang="fr-FR" sz="1000" b="0" i="0" u="none" strike="noStrike" baseline="0" dirty="0">
                <a:solidFill>
                  <a:srgbClr val="000000"/>
                </a:solidFill>
                <a:latin typeface="Aptos" panose="020B0004020202020204" pitchFamily="34" charset="0"/>
              </a:rPr>
              <a:t>, entre la mairie et l’EHPAD avec plusieurs interventions successives :</a:t>
            </a:r>
          </a:p>
          <a:p>
            <a:r>
              <a:rPr lang="fr-FR" sz="1000" b="0" i="0" u="none" strike="noStrike" baseline="0" dirty="0">
                <a:solidFill>
                  <a:srgbClr val="000000"/>
                </a:solidFill>
                <a:latin typeface="Aptos" panose="020B0004020202020204" pitchFamily="34" charset="0"/>
              </a:rPr>
              <a:t> </a:t>
            </a:r>
          </a:p>
          <a:p>
            <a:r>
              <a:rPr lang="fr-FR" sz="1000" b="1" i="0" u="none" strike="noStrike" baseline="0" dirty="0">
                <a:solidFill>
                  <a:srgbClr val="000000"/>
                </a:solidFill>
                <a:latin typeface="Aptos" panose="020B0004020202020204" pitchFamily="34" charset="0"/>
              </a:rPr>
              <a:t>Début juin : travaux d’eaux pluviales et structure de chaussée </a:t>
            </a:r>
          </a:p>
          <a:p>
            <a:r>
              <a:rPr lang="fr-FR" sz="1000" b="0" i="0" u="none" strike="noStrike" baseline="0" dirty="0">
                <a:solidFill>
                  <a:srgbClr val="000000"/>
                </a:solidFill>
                <a:latin typeface="Aptos" panose="020B0004020202020204" pitchFamily="34" charset="0"/>
              </a:rPr>
              <a:t>Pendant environ trois semaines, l’entreprise COLAS réalisera : </a:t>
            </a:r>
          </a:p>
          <a:p>
            <a:r>
              <a:rPr lang="fr-FR" sz="1000" dirty="0">
                <a:solidFill>
                  <a:srgbClr val="000000"/>
                </a:solidFill>
                <a:latin typeface="Aptos" panose="020B0004020202020204" pitchFamily="34" charset="0"/>
              </a:rPr>
              <a:t>- l</a:t>
            </a:r>
            <a:r>
              <a:rPr lang="fr-FR" sz="1000" b="0" i="0" u="none" strike="noStrike" baseline="0" dirty="0">
                <a:solidFill>
                  <a:srgbClr val="000000"/>
                </a:solidFill>
                <a:latin typeface="Aptos" panose="020B0004020202020204" pitchFamily="34" charset="0"/>
              </a:rPr>
              <a:t>es travaux liés aux eaux pluviales </a:t>
            </a:r>
          </a:p>
          <a:p>
            <a:r>
              <a:rPr lang="fr-FR" sz="1000" dirty="0">
                <a:solidFill>
                  <a:srgbClr val="000000"/>
                </a:solidFill>
                <a:latin typeface="Aptos" panose="020B0004020202020204" pitchFamily="34" charset="0"/>
              </a:rPr>
              <a:t>- l</a:t>
            </a:r>
            <a:r>
              <a:rPr lang="fr-FR" sz="1000" b="0" i="0" u="none" strike="noStrike" baseline="0" dirty="0">
                <a:solidFill>
                  <a:srgbClr val="000000"/>
                </a:solidFill>
                <a:latin typeface="Aptos" panose="020B0004020202020204" pitchFamily="34" charset="0"/>
              </a:rPr>
              <a:t>es interventions sur la structure de chaussée. </a:t>
            </a:r>
          </a:p>
        </p:txBody>
      </p:sp>
      <p:sp>
        <p:nvSpPr>
          <p:cNvPr id="5" name="ZoneTexte 4">
            <a:extLst>
              <a:ext uri="{FF2B5EF4-FFF2-40B4-BE49-F238E27FC236}">
                <a16:creationId xmlns:a16="http://schemas.microsoft.com/office/drawing/2014/main" id="{A576840B-256F-2BF9-F9EE-5639E7014C9E}"/>
              </a:ext>
            </a:extLst>
          </p:cNvPr>
          <p:cNvSpPr txBox="1"/>
          <p:nvPr/>
        </p:nvSpPr>
        <p:spPr>
          <a:xfrm>
            <a:off x="379442" y="4689260"/>
            <a:ext cx="3128033" cy="1169551"/>
          </a:xfrm>
          <a:prstGeom prst="rect">
            <a:avLst/>
          </a:prstGeom>
          <a:noFill/>
        </p:spPr>
        <p:txBody>
          <a:bodyPr wrap="square">
            <a:spAutoFit/>
          </a:bodyPr>
          <a:lstStyle/>
          <a:p>
            <a:r>
              <a:rPr lang="fr-FR" sz="1000" b="1" i="0" u="none" strike="noStrike" baseline="0" dirty="0">
                <a:solidFill>
                  <a:srgbClr val="000000"/>
                </a:solidFill>
                <a:latin typeface="Aptos" panose="020B0004020202020204" pitchFamily="34" charset="0"/>
              </a:rPr>
              <a:t>Circulation et accès maintenus </a:t>
            </a:r>
          </a:p>
          <a:p>
            <a:r>
              <a:rPr lang="fr-FR" sz="1000" b="0" i="0" u="none" strike="noStrike" baseline="0" dirty="0">
                <a:solidFill>
                  <a:srgbClr val="000000"/>
                </a:solidFill>
                <a:latin typeface="Aptos" panose="020B0004020202020204" pitchFamily="34" charset="0"/>
              </a:rPr>
              <a:t>Durant toute la période des travaux, la circulation des véhicules sera interdite, rue du Général </a:t>
            </a:r>
            <a:r>
              <a:rPr lang="fr-FR" sz="1000" b="0" i="0" u="none" strike="noStrike" baseline="0" dirty="0" err="1">
                <a:solidFill>
                  <a:srgbClr val="000000"/>
                </a:solidFill>
                <a:latin typeface="Aptos" panose="020B0004020202020204" pitchFamily="34" charset="0"/>
              </a:rPr>
              <a:t>Dufieux</a:t>
            </a:r>
            <a:r>
              <a:rPr lang="fr-FR" sz="1000" b="0" i="0" u="none" strike="noStrike" baseline="0" dirty="0">
                <a:solidFill>
                  <a:srgbClr val="000000"/>
                </a:solidFill>
                <a:latin typeface="Aptos" panose="020B0004020202020204" pitchFamily="34" charset="0"/>
              </a:rPr>
              <a:t> entre la mairie et l’EHPAD.</a:t>
            </a:r>
          </a:p>
          <a:p>
            <a:endParaRPr lang="fr-FR" sz="1000" b="0" i="0" u="none" strike="noStrike" baseline="0" dirty="0">
              <a:solidFill>
                <a:srgbClr val="000000"/>
              </a:solidFill>
              <a:latin typeface="Aptos" panose="020B0004020202020204" pitchFamily="34" charset="0"/>
            </a:endParaRPr>
          </a:p>
          <a:p>
            <a:r>
              <a:rPr lang="fr-FR" sz="1000" b="0" i="0" u="none" strike="noStrike" baseline="0" dirty="0">
                <a:solidFill>
                  <a:srgbClr val="000000"/>
                </a:solidFill>
                <a:latin typeface="Aptos" panose="020B0004020202020204" pitchFamily="34" charset="0"/>
              </a:rPr>
              <a:t>Cependant les commerces resteront accessibles, les riverains conserveront l’accès à leurs parkings privés.</a:t>
            </a:r>
          </a:p>
        </p:txBody>
      </p:sp>
      <p:pic>
        <p:nvPicPr>
          <p:cNvPr id="9" name="Image 8">
            <a:extLst>
              <a:ext uri="{FF2B5EF4-FFF2-40B4-BE49-F238E27FC236}">
                <a16:creationId xmlns:a16="http://schemas.microsoft.com/office/drawing/2014/main" id="{78B153F3-D82E-2659-71D6-2D2A88D51BFE}"/>
              </a:ext>
            </a:extLst>
          </p:cNvPr>
          <p:cNvPicPr>
            <a:picLocks noChangeAspect="1"/>
          </p:cNvPicPr>
          <p:nvPr/>
        </p:nvPicPr>
        <p:blipFill>
          <a:blip r:embed="rId2"/>
          <a:srcRect l="27211" t="19122" r="28304" b="29063"/>
          <a:stretch>
            <a:fillRect/>
          </a:stretch>
        </p:blipFill>
        <p:spPr>
          <a:xfrm>
            <a:off x="3581897" y="4520986"/>
            <a:ext cx="2804615" cy="1913933"/>
          </a:xfrm>
          <a:prstGeom prst="rect">
            <a:avLst/>
          </a:prstGeom>
        </p:spPr>
      </p:pic>
      <p:sp>
        <p:nvSpPr>
          <p:cNvPr id="12" name="ZoneTexte 11">
            <a:extLst>
              <a:ext uri="{FF2B5EF4-FFF2-40B4-BE49-F238E27FC236}">
                <a16:creationId xmlns:a16="http://schemas.microsoft.com/office/drawing/2014/main" id="{F3D5CBAC-FB0F-943F-B5A8-C9D8F388E0B8}"/>
              </a:ext>
            </a:extLst>
          </p:cNvPr>
          <p:cNvSpPr txBox="1"/>
          <p:nvPr/>
        </p:nvSpPr>
        <p:spPr>
          <a:xfrm>
            <a:off x="349808" y="8658640"/>
            <a:ext cx="6099115" cy="400110"/>
          </a:xfrm>
          <a:prstGeom prst="rect">
            <a:avLst/>
          </a:prstGeom>
          <a:noFill/>
        </p:spPr>
        <p:txBody>
          <a:bodyPr wrap="square">
            <a:spAutoFit/>
          </a:bodyPr>
          <a:lstStyle/>
          <a:p>
            <a:pPr algn="just"/>
            <a:r>
              <a:rPr lang="fr-FR" sz="1000" b="0" i="0" u="none" strike="noStrike" baseline="0" dirty="0">
                <a:solidFill>
                  <a:srgbClr val="000000"/>
                </a:solidFill>
                <a:latin typeface="Aptos" panose="020B0004020202020204" pitchFamily="34" charset="0"/>
              </a:rPr>
              <a:t>La municipalité remercie les habitants, commerçants et usagers pour leur patience et leur compréhension durant cette étape importante de transformation du centre-village. </a:t>
            </a:r>
            <a:endParaRPr lang="fr-FR" sz="1000" dirty="0"/>
          </a:p>
        </p:txBody>
      </p:sp>
      <p:sp>
        <p:nvSpPr>
          <p:cNvPr id="13" name="ZoneTexte 12">
            <a:extLst>
              <a:ext uri="{FF2B5EF4-FFF2-40B4-BE49-F238E27FC236}">
                <a16:creationId xmlns:a16="http://schemas.microsoft.com/office/drawing/2014/main" id="{2CD092A4-3648-A60E-1F50-48680ACDEC4A}"/>
              </a:ext>
            </a:extLst>
          </p:cNvPr>
          <p:cNvSpPr txBox="1"/>
          <p:nvPr/>
        </p:nvSpPr>
        <p:spPr>
          <a:xfrm>
            <a:off x="3695933" y="4640493"/>
            <a:ext cx="1463040" cy="246221"/>
          </a:xfrm>
          <a:prstGeom prst="rect">
            <a:avLst/>
          </a:prstGeom>
          <a:noFill/>
        </p:spPr>
        <p:txBody>
          <a:bodyPr wrap="square" rtlCol="0">
            <a:spAutoFit/>
          </a:bodyPr>
          <a:lstStyle/>
          <a:p>
            <a:r>
              <a:rPr lang="fr-FR" sz="1000" b="1" dirty="0"/>
              <a:t>Déviation</a:t>
            </a:r>
          </a:p>
        </p:txBody>
      </p:sp>
      <p:pic>
        <p:nvPicPr>
          <p:cNvPr id="15" name="Image 14">
            <a:extLst>
              <a:ext uri="{FF2B5EF4-FFF2-40B4-BE49-F238E27FC236}">
                <a16:creationId xmlns:a16="http://schemas.microsoft.com/office/drawing/2014/main" id="{DA9D36F4-5855-6C3A-7B74-63064BD6ABDD}"/>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t="53166"/>
          <a:stretch>
            <a:fillRect/>
          </a:stretch>
        </p:blipFill>
        <p:spPr>
          <a:xfrm>
            <a:off x="4146438" y="1508151"/>
            <a:ext cx="2240075" cy="1398822"/>
          </a:xfrm>
          <a:prstGeom prst="rect">
            <a:avLst/>
          </a:prstGeom>
        </p:spPr>
      </p:pic>
      <p:sp>
        <p:nvSpPr>
          <p:cNvPr id="10" name="ZoneTexte 9">
            <a:extLst>
              <a:ext uri="{FF2B5EF4-FFF2-40B4-BE49-F238E27FC236}">
                <a16:creationId xmlns:a16="http://schemas.microsoft.com/office/drawing/2014/main" id="{3D040E49-BF83-D5FA-FF01-92E1E7D46CB7}"/>
              </a:ext>
            </a:extLst>
          </p:cNvPr>
          <p:cNvSpPr txBox="1"/>
          <p:nvPr/>
        </p:nvSpPr>
        <p:spPr>
          <a:xfrm>
            <a:off x="379442" y="3299574"/>
            <a:ext cx="6007071" cy="1323439"/>
          </a:xfrm>
          <a:prstGeom prst="rect">
            <a:avLst/>
          </a:prstGeom>
          <a:noFill/>
        </p:spPr>
        <p:txBody>
          <a:bodyPr wrap="square">
            <a:spAutoFit/>
          </a:bodyPr>
          <a:lstStyle/>
          <a:p>
            <a:r>
              <a:rPr lang="fr-FR" sz="1000" b="1" i="0" u="none" strike="noStrike" baseline="0" dirty="0">
                <a:solidFill>
                  <a:srgbClr val="000000"/>
                </a:solidFill>
                <a:latin typeface="Aptos" panose="020B0004020202020204" pitchFamily="34" charset="0"/>
              </a:rPr>
              <a:t>Début juillet à fin août : remplacement de la conduite d’eau potable </a:t>
            </a:r>
          </a:p>
          <a:p>
            <a:pPr algn="just"/>
            <a:r>
              <a:rPr lang="fr-FR" sz="1000" b="0" i="0" u="none" strike="noStrike" baseline="0" dirty="0">
                <a:solidFill>
                  <a:srgbClr val="000000"/>
                </a:solidFill>
                <a:latin typeface="Aptos" panose="020B0004020202020204" pitchFamily="34" charset="0"/>
              </a:rPr>
              <a:t>Le SDEA interviendra ensuite durant deux mois pour le renouvellement complet de la conduite d’eau potable. </a:t>
            </a:r>
          </a:p>
          <a:p>
            <a:endParaRPr lang="fr-FR" sz="1000" b="0" i="0" u="none" strike="noStrike" baseline="0" dirty="0">
              <a:solidFill>
                <a:srgbClr val="000000"/>
              </a:solidFill>
              <a:latin typeface="Aptos" panose="020B0004020202020204" pitchFamily="34" charset="0"/>
            </a:endParaRPr>
          </a:p>
          <a:p>
            <a:r>
              <a:rPr lang="fr-FR" sz="1000" b="1" i="0" u="none" strike="noStrike" baseline="0" dirty="0">
                <a:solidFill>
                  <a:srgbClr val="000000"/>
                </a:solidFill>
                <a:latin typeface="Aptos" panose="020B0004020202020204" pitchFamily="34" charset="0"/>
              </a:rPr>
              <a:t>Début septembre : finitions</a:t>
            </a:r>
          </a:p>
          <a:p>
            <a:r>
              <a:rPr lang="fr-FR" sz="1000" b="1" i="0" u="none" strike="noStrike" baseline="0" dirty="0">
                <a:solidFill>
                  <a:srgbClr val="000000"/>
                </a:solidFill>
                <a:latin typeface="Aptos" panose="020B0004020202020204" pitchFamily="34" charset="0"/>
              </a:rPr>
              <a:t> </a:t>
            </a:r>
            <a:r>
              <a:rPr lang="fr-FR" sz="1000" b="0" i="0" u="none" strike="noStrike" baseline="0" dirty="0">
                <a:solidFill>
                  <a:srgbClr val="000000"/>
                </a:solidFill>
                <a:latin typeface="Aptos" panose="020B0004020202020204" pitchFamily="34" charset="0"/>
              </a:rPr>
              <a:t>COLAS reviendra sur le secteur pour environ trois semaines afin de finaliser : </a:t>
            </a:r>
          </a:p>
          <a:p>
            <a:r>
              <a:rPr lang="fr-FR" sz="1000" dirty="0">
                <a:solidFill>
                  <a:srgbClr val="000000"/>
                </a:solidFill>
                <a:latin typeface="Aptos" panose="020B0004020202020204" pitchFamily="34" charset="0"/>
              </a:rPr>
              <a:t>- l</a:t>
            </a:r>
            <a:r>
              <a:rPr lang="fr-FR" sz="1000" b="0" i="0" u="none" strike="noStrike" baseline="0" dirty="0">
                <a:solidFill>
                  <a:srgbClr val="000000"/>
                </a:solidFill>
                <a:latin typeface="Aptos" panose="020B0004020202020204" pitchFamily="34" charset="0"/>
              </a:rPr>
              <a:t>es bordures </a:t>
            </a:r>
          </a:p>
          <a:p>
            <a:r>
              <a:rPr lang="fr-FR" sz="1000" dirty="0">
                <a:solidFill>
                  <a:srgbClr val="000000"/>
                </a:solidFill>
                <a:latin typeface="Aptos" panose="020B0004020202020204" pitchFamily="34" charset="0"/>
              </a:rPr>
              <a:t>- l</a:t>
            </a:r>
            <a:r>
              <a:rPr lang="fr-FR" sz="1000" b="0" i="0" u="none" strike="noStrike" baseline="0" dirty="0">
                <a:solidFill>
                  <a:srgbClr val="000000"/>
                </a:solidFill>
                <a:latin typeface="Aptos" panose="020B0004020202020204" pitchFamily="34" charset="0"/>
              </a:rPr>
              <a:t>es revêtements définitifs </a:t>
            </a:r>
          </a:p>
        </p:txBody>
      </p:sp>
      <p:sp>
        <p:nvSpPr>
          <p:cNvPr id="11" name="ZoneTexte 10">
            <a:extLst>
              <a:ext uri="{FF2B5EF4-FFF2-40B4-BE49-F238E27FC236}">
                <a16:creationId xmlns:a16="http://schemas.microsoft.com/office/drawing/2014/main" id="{0EE0530A-4C87-1A16-F1E1-03B1B834C1A3}"/>
              </a:ext>
            </a:extLst>
          </p:cNvPr>
          <p:cNvSpPr txBox="1"/>
          <p:nvPr/>
        </p:nvSpPr>
        <p:spPr>
          <a:xfrm>
            <a:off x="364624" y="6596537"/>
            <a:ext cx="6036705" cy="1785104"/>
          </a:xfrm>
          <a:prstGeom prst="rect">
            <a:avLst/>
          </a:prstGeom>
          <a:solidFill>
            <a:srgbClr val="F0F2A4"/>
          </a:solidFill>
        </p:spPr>
        <p:txBody>
          <a:bodyPr wrap="square" rtlCol="0">
            <a:spAutoFit/>
          </a:bodyPr>
          <a:lstStyle/>
          <a:p>
            <a:r>
              <a:rPr lang="fr-FR" sz="1000" b="1" dirty="0">
                <a:latin typeface="Aptos" panose="020B0004020202020204" pitchFamily="34" charset="0"/>
              </a:rPr>
              <a:t>Circulation des bus</a:t>
            </a:r>
          </a:p>
          <a:p>
            <a:endParaRPr lang="fr-FR" sz="1000" b="1" dirty="0">
              <a:latin typeface="Aptos" panose="020B0004020202020204" pitchFamily="34" charset="0"/>
            </a:endParaRPr>
          </a:p>
          <a:p>
            <a:r>
              <a:rPr lang="fr-FR" sz="1000" dirty="0">
                <a:latin typeface="Aptos" panose="020B0004020202020204" pitchFamily="34" charset="0"/>
              </a:rPr>
              <a:t>Les bus ne pourront pas circuler sur l’emprise des travaux, rue du Général </a:t>
            </a:r>
            <a:r>
              <a:rPr lang="fr-FR" sz="1000" dirty="0" err="1">
                <a:latin typeface="Aptos" panose="020B0004020202020204" pitchFamily="34" charset="0"/>
              </a:rPr>
              <a:t>Dufieux</a:t>
            </a:r>
            <a:r>
              <a:rPr lang="fr-FR" sz="1000" dirty="0">
                <a:latin typeface="Aptos" panose="020B0004020202020204" pitchFamily="34" charset="0"/>
              </a:rPr>
              <a:t>.</a:t>
            </a:r>
          </a:p>
          <a:p>
            <a:endParaRPr lang="fr-FR" sz="1000" dirty="0">
              <a:latin typeface="Aptos" panose="020B0004020202020204" pitchFamily="34" charset="0"/>
            </a:endParaRPr>
          </a:p>
          <a:p>
            <a:r>
              <a:rPr lang="fr-FR" sz="1000" b="1" dirty="0">
                <a:latin typeface="Aptos" panose="020B0004020202020204" pitchFamily="34" charset="0"/>
              </a:rPr>
              <a:t>Sens COLMAR-LE BONHOMME </a:t>
            </a:r>
            <a:r>
              <a:rPr lang="fr-FR" sz="1000" dirty="0">
                <a:latin typeface="Aptos" panose="020B0004020202020204" pitchFamily="34" charset="0"/>
              </a:rPr>
              <a:t>: les bus emprunteront la rue du Dr Macker et la rue du Gal </a:t>
            </a:r>
            <a:r>
              <a:rPr lang="fr-FR" sz="1000" dirty="0" err="1">
                <a:latin typeface="Aptos" panose="020B0004020202020204" pitchFamily="34" charset="0"/>
              </a:rPr>
              <a:t>Petitdemange</a:t>
            </a:r>
            <a:r>
              <a:rPr lang="fr-FR" sz="1000" dirty="0">
                <a:latin typeface="Aptos" panose="020B0004020202020204" pitchFamily="34" charset="0"/>
              </a:rPr>
              <a:t>.</a:t>
            </a:r>
          </a:p>
          <a:p>
            <a:r>
              <a:rPr lang="fr-FR" sz="1000" dirty="0">
                <a:latin typeface="Aptos" panose="020B0004020202020204" pitchFamily="34" charset="0"/>
              </a:rPr>
              <a:t>L’arrêt « Eglise » sera remplacé par un arrêt « école » rue du Gal </a:t>
            </a:r>
            <a:r>
              <a:rPr lang="fr-FR" sz="1000" dirty="0" err="1">
                <a:latin typeface="Aptos" panose="020B0004020202020204" pitchFamily="34" charset="0"/>
              </a:rPr>
              <a:t>Petitdemange</a:t>
            </a:r>
            <a:r>
              <a:rPr lang="fr-FR" sz="1000" dirty="0">
                <a:latin typeface="Aptos" panose="020B0004020202020204" pitchFamily="34" charset="0"/>
              </a:rPr>
              <a:t>.</a:t>
            </a:r>
          </a:p>
          <a:p>
            <a:r>
              <a:rPr lang="fr-FR" sz="1000" dirty="0">
                <a:latin typeface="Aptos" panose="020B0004020202020204" pitchFamily="34" charset="0"/>
              </a:rPr>
              <a:t>Certaines lignes horaires seront supprimées : communication ultérieure par la Région Grand Est.</a:t>
            </a:r>
          </a:p>
          <a:p>
            <a:endParaRPr lang="fr-FR" sz="1000" b="1" dirty="0">
              <a:latin typeface="Aptos" panose="020B0004020202020204" pitchFamily="34" charset="0"/>
            </a:endParaRPr>
          </a:p>
          <a:p>
            <a:r>
              <a:rPr lang="fr-FR" sz="1000" b="1" dirty="0">
                <a:latin typeface="Aptos" panose="020B0004020202020204" pitchFamily="34" charset="0"/>
              </a:rPr>
              <a:t>SENS LE BONHOMME-COLMAR </a:t>
            </a:r>
            <a:r>
              <a:rPr lang="fr-FR" sz="1000" dirty="0">
                <a:latin typeface="Aptos" panose="020B0004020202020204" pitchFamily="34" charset="0"/>
              </a:rPr>
              <a:t>: les bus ne pourront pas emprunter la déviation – rue du Maire Grivel, rue de la </a:t>
            </a:r>
            <a:r>
              <a:rPr lang="fr-FR" sz="1000" dirty="0" err="1">
                <a:latin typeface="Aptos" panose="020B0004020202020204" pitchFamily="34" charset="0"/>
              </a:rPr>
              <a:t>Bohle</a:t>
            </a:r>
            <a:r>
              <a:rPr lang="fr-FR" sz="1000" dirty="0">
                <a:latin typeface="Aptos" panose="020B0004020202020204" pitchFamily="34" charset="0"/>
              </a:rPr>
              <a:t>.</a:t>
            </a:r>
          </a:p>
          <a:p>
            <a:r>
              <a:rPr lang="fr-FR" sz="1000" dirty="0">
                <a:latin typeface="Aptos" panose="020B0004020202020204" pitchFamily="34" charset="0"/>
              </a:rPr>
              <a:t>A Lapoutroie, un seul arrêt sera desservi : celui de l’ancienne gare (salon de coiffure)</a:t>
            </a:r>
          </a:p>
        </p:txBody>
      </p:sp>
      <p:pic>
        <p:nvPicPr>
          <p:cNvPr id="16" name="Graphique 15" descr="Avertissement">
            <a:extLst>
              <a:ext uri="{FF2B5EF4-FFF2-40B4-BE49-F238E27FC236}">
                <a16:creationId xmlns:a16="http://schemas.microsoft.com/office/drawing/2014/main" id="{FE3C8E6F-94D7-7C64-A42D-320477199FD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624690" y="6434919"/>
            <a:ext cx="355979" cy="355979"/>
          </a:xfrm>
          <a:prstGeom prst="rect">
            <a:avLst/>
          </a:prstGeom>
        </p:spPr>
      </p:pic>
    </p:spTree>
    <p:extLst>
      <p:ext uri="{BB962C8B-B14F-4D97-AF65-F5344CB8AC3E}">
        <p14:creationId xmlns:p14="http://schemas.microsoft.com/office/powerpoint/2010/main" val="2686829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7F67B465-C4A4-E3F1-0FD8-314A9FA761CD}"/>
              </a:ext>
            </a:extLst>
          </p:cNvPr>
          <p:cNvSpPr>
            <a:spLocks noGrp="1"/>
          </p:cNvSpPr>
          <p:nvPr>
            <p:ph type="ftr" sz="quarter" idx="11"/>
          </p:nvPr>
        </p:nvSpPr>
        <p:spPr/>
        <p:txBody>
          <a:bodyPr/>
          <a:lstStyle/>
          <a:p>
            <a:r>
              <a:rPr lang="fr-FR" dirty="0"/>
              <a:t>Bulletin municipal / juin 2026</a:t>
            </a:r>
          </a:p>
        </p:txBody>
      </p:sp>
      <p:sp>
        <p:nvSpPr>
          <p:cNvPr id="3" name="Espace réservé du numéro de diapositive 2">
            <a:extLst>
              <a:ext uri="{FF2B5EF4-FFF2-40B4-BE49-F238E27FC236}">
                <a16:creationId xmlns:a16="http://schemas.microsoft.com/office/drawing/2014/main" id="{4D99A8E9-C9F0-0442-1B2A-95D66107DE88}"/>
              </a:ext>
            </a:extLst>
          </p:cNvPr>
          <p:cNvSpPr>
            <a:spLocks noGrp="1"/>
          </p:cNvSpPr>
          <p:nvPr>
            <p:ph type="sldNum" sz="quarter" idx="12"/>
          </p:nvPr>
        </p:nvSpPr>
        <p:spPr/>
        <p:txBody>
          <a:bodyPr/>
          <a:lstStyle/>
          <a:p>
            <a:fld id="{BE9B5FA4-89F7-4BC1-B6B1-D5529FDE714B}" type="slidenum">
              <a:rPr lang="fr-FR" smtClean="0"/>
              <a:t>7</a:t>
            </a:fld>
            <a:endParaRPr lang="fr-FR"/>
          </a:p>
        </p:txBody>
      </p:sp>
      <p:sp>
        <p:nvSpPr>
          <p:cNvPr id="6" name="ZoneTexte 5">
            <a:extLst>
              <a:ext uri="{FF2B5EF4-FFF2-40B4-BE49-F238E27FC236}">
                <a16:creationId xmlns:a16="http://schemas.microsoft.com/office/drawing/2014/main" id="{8F4CE122-73A3-EFDA-6656-C04451DD5239}"/>
              </a:ext>
            </a:extLst>
          </p:cNvPr>
          <p:cNvSpPr txBox="1"/>
          <p:nvPr/>
        </p:nvSpPr>
        <p:spPr>
          <a:xfrm>
            <a:off x="544917" y="1020622"/>
            <a:ext cx="2630362" cy="2246769"/>
          </a:xfrm>
          <a:prstGeom prst="rect">
            <a:avLst/>
          </a:prstGeom>
          <a:noFill/>
        </p:spPr>
        <p:txBody>
          <a:bodyPr wrap="square">
            <a:spAutoFit/>
          </a:bodyPr>
          <a:lstStyle/>
          <a:p>
            <a:pPr algn="just">
              <a:buNone/>
            </a:pPr>
            <a:r>
              <a:rPr lang="fr-FR" sz="1000" dirty="0">
                <a:effectLst/>
                <a:latin typeface="Aptos" panose="020B0004020202020204" pitchFamily="34" charset="0"/>
                <a:ea typeface="Times New Roman" panose="02020603050405020304" pitchFamily="18" charset="0"/>
                <a:cs typeface="Aptos" panose="020B0004020202020204" pitchFamily="34" charset="0"/>
              </a:rPr>
              <a:t>Les travaux du futur espace de restauration du périscolaire, lancés à l’automne 2025, avancent conformément au calendrier annoncé.</a:t>
            </a: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algn="just">
              <a:buNone/>
            </a:pPr>
            <a:r>
              <a:rPr lang="fr-FR" sz="1000" dirty="0">
                <a:effectLst/>
                <a:latin typeface="Aptos" panose="020B0004020202020204" pitchFamily="34" charset="0"/>
                <a:ea typeface="Times New Roman" panose="02020603050405020304" pitchFamily="18" charset="0"/>
                <a:cs typeface="Aptos" panose="020B0004020202020204" pitchFamily="34" charset="0"/>
              </a:rPr>
              <a:t> </a:t>
            </a: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algn="just">
              <a:buNone/>
            </a:pPr>
            <a:r>
              <a:rPr lang="fr-FR" sz="1000" dirty="0">
                <a:effectLst/>
                <a:latin typeface="Aptos" panose="020B0004020202020204" pitchFamily="34" charset="0"/>
                <a:ea typeface="Times New Roman" panose="02020603050405020304" pitchFamily="18" charset="0"/>
                <a:cs typeface="Aptos" panose="020B0004020202020204" pitchFamily="34" charset="0"/>
              </a:rPr>
              <a:t>Depuis le lundi 20 avril 2026, la première phase du chantier est désormais achevée et les nouveaux locaux sont entrés en service.</a:t>
            </a:r>
          </a:p>
          <a:p>
            <a:pPr algn="just">
              <a:buNone/>
            </a:pP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algn="just">
              <a:buNone/>
            </a:pPr>
            <a:r>
              <a:rPr lang="fr-FR" sz="1000" dirty="0">
                <a:effectLst/>
                <a:latin typeface="Aptos" panose="020B0004020202020204" pitchFamily="34" charset="0"/>
                <a:ea typeface="Times New Roman" panose="02020603050405020304" pitchFamily="18" charset="0"/>
                <a:cs typeface="Aptos" panose="020B0004020202020204" pitchFamily="34" charset="0"/>
              </a:rPr>
              <a:t>Cette étape importante marque une avancée concrète du projet, qui vise à améliorer les conditions d’accueil des enfants sur le temps du midi.</a:t>
            </a: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algn="just">
              <a:buNone/>
            </a:pPr>
            <a:r>
              <a:rPr lang="fr-FR" sz="1000" dirty="0">
                <a:effectLst/>
                <a:latin typeface="Aptos Display" panose="020B0004020202020204" pitchFamily="34" charset="0"/>
                <a:ea typeface="Times New Roman" panose="02020603050405020304" pitchFamily="18" charset="0"/>
                <a:cs typeface="Aptos" panose="020B0004020202020204" pitchFamily="34" charset="0"/>
              </a:rPr>
              <a:t>  </a:t>
            </a:r>
            <a:endParaRPr lang="fr-FR" sz="1000" dirty="0">
              <a:effectLst/>
              <a:latin typeface="Aptos Display" panose="020B0004020202020204" pitchFamily="34" charset="0"/>
              <a:ea typeface="Calibri" panose="020F0502020204030204" pitchFamily="34" charset="0"/>
              <a:cs typeface="Aptos" panose="020B0004020202020204" pitchFamily="34" charset="0"/>
            </a:endParaRPr>
          </a:p>
        </p:txBody>
      </p:sp>
      <p:sp>
        <p:nvSpPr>
          <p:cNvPr id="10" name="ZoneTexte 9">
            <a:extLst>
              <a:ext uri="{FF2B5EF4-FFF2-40B4-BE49-F238E27FC236}">
                <a16:creationId xmlns:a16="http://schemas.microsoft.com/office/drawing/2014/main" id="{8FC08D56-E614-9BC5-675C-AD7C1EE26B48}"/>
              </a:ext>
            </a:extLst>
          </p:cNvPr>
          <p:cNvSpPr txBox="1"/>
          <p:nvPr/>
        </p:nvSpPr>
        <p:spPr>
          <a:xfrm>
            <a:off x="508595" y="525049"/>
            <a:ext cx="5636758" cy="307777"/>
          </a:xfrm>
          <a:prstGeom prst="rect">
            <a:avLst/>
          </a:prstGeom>
          <a:noFill/>
        </p:spPr>
        <p:txBody>
          <a:bodyPr wrap="square">
            <a:spAutoFit/>
          </a:bodyPr>
          <a:lstStyle/>
          <a:p>
            <a:pPr>
              <a:buNone/>
            </a:pPr>
            <a:r>
              <a:rPr lang="fr-FR" sz="1400" b="1" dirty="0">
                <a:solidFill>
                  <a:srgbClr val="0070C0"/>
                </a:solidFill>
                <a:effectLst/>
                <a:latin typeface="Aptos Display" panose="020B0004020202020204" pitchFamily="34" charset="0"/>
                <a:ea typeface="Times New Roman" panose="02020603050405020304" pitchFamily="18" charset="0"/>
                <a:cs typeface="Aptos" panose="020B0004020202020204" pitchFamily="34" charset="0"/>
              </a:rPr>
              <a:t>Périscolaire : une première étape franchie</a:t>
            </a:r>
            <a:endParaRPr lang="fr-FR" sz="1400" dirty="0">
              <a:solidFill>
                <a:srgbClr val="0070C0"/>
              </a:solidFill>
              <a:effectLst/>
              <a:latin typeface="Aptos Display" panose="020B0004020202020204" pitchFamily="34" charset="0"/>
              <a:ea typeface="Calibri" panose="020F0502020204030204" pitchFamily="34" charset="0"/>
              <a:cs typeface="Aptos" panose="020B0004020202020204" pitchFamily="34" charset="0"/>
            </a:endParaRPr>
          </a:p>
        </p:txBody>
      </p:sp>
      <p:sp>
        <p:nvSpPr>
          <p:cNvPr id="12" name="ZoneTexte 11">
            <a:extLst>
              <a:ext uri="{FF2B5EF4-FFF2-40B4-BE49-F238E27FC236}">
                <a16:creationId xmlns:a16="http://schemas.microsoft.com/office/drawing/2014/main" id="{96EB3D81-CD89-0D6C-58BE-FC571ADB205E}"/>
              </a:ext>
            </a:extLst>
          </p:cNvPr>
          <p:cNvSpPr txBox="1"/>
          <p:nvPr/>
        </p:nvSpPr>
        <p:spPr>
          <a:xfrm>
            <a:off x="508595" y="6530162"/>
            <a:ext cx="5877918" cy="707886"/>
          </a:xfrm>
          <a:prstGeom prst="rect">
            <a:avLst/>
          </a:prstGeom>
          <a:noFill/>
        </p:spPr>
        <p:txBody>
          <a:bodyPr wrap="square">
            <a:spAutoFit/>
          </a:bodyPr>
          <a:lstStyle/>
          <a:p>
            <a:pPr algn="just">
              <a:buNone/>
            </a:pPr>
            <a:r>
              <a:rPr lang="fr-FR" sz="1000" dirty="0">
                <a:effectLst/>
                <a:latin typeface="Aptos" panose="020B0004020202020204" pitchFamily="34" charset="0"/>
                <a:ea typeface="Times New Roman" panose="02020603050405020304" pitchFamily="18" charset="0"/>
                <a:cs typeface="Aptos" panose="020B0004020202020204" pitchFamily="34" charset="0"/>
              </a:rPr>
              <a:t>Le chantier se poursuit progressivement, en privilégiant les périodes de vacances scolaires afin de limiter les perturbations. L’objectif reste inchangé : une livraison complète du projet pour la rentrée 2026, avec des équipements modernisés, pour bien accueillir 48 enfants voire davantage en fonction de l’obtention de l’agrément de la CAF et de Jeunesse et Sports.</a:t>
            </a:r>
            <a:endParaRPr lang="fr-FR" sz="1000" dirty="0">
              <a:effectLst/>
              <a:latin typeface="Aptos" panose="020B0004020202020204" pitchFamily="34" charset="0"/>
              <a:ea typeface="Calibri" panose="020F0502020204030204" pitchFamily="34" charset="0"/>
              <a:cs typeface="Aptos" panose="020B0004020202020204" pitchFamily="34" charset="0"/>
            </a:endParaRPr>
          </a:p>
        </p:txBody>
      </p:sp>
      <p:sp>
        <p:nvSpPr>
          <p:cNvPr id="14" name="ZoneTexte 13">
            <a:extLst>
              <a:ext uri="{FF2B5EF4-FFF2-40B4-BE49-F238E27FC236}">
                <a16:creationId xmlns:a16="http://schemas.microsoft.com/office/drawing/2014/main" id="{0F61E22C-4452-1744-B04A-E0710877027F}"/>
              </a:ext>
            </a:extLst>
          </p:cNvPr>
          <p:cNvSpPr txBox="1"/>
          <p:nvPr/>
        </p:nvSpPr>
        <p:spPr>
          <a:xfrm>
            <a:off x="508595" y="5907565"/>
            <a:ext cx="5877918" cy="553998"/>
          </a:xfrm>
          <a:prstGeom prst="rect">
            <a:avLst/>
          </a:prstGeom>
          <a:noFill/>
        </p:spPr>
        <p:txBody>
          <a:bodyPr wrap="square">
            <a:spAutoFit/>
          </a:bodyPr>
          <a:lstStyle/>
          <a:p>
            <a:pPr algn="just">
              <a:buNone/>
            </a:pPr>
            <a:r>
              <a:rPr lang="fr-FR" sz="1000" dirty="0">
                <a:effectLst/>
                <a:latin typeface="Aptos" panose="020B0004020202020204" pitchFamily="34" charset="0"/>
                <a:ea typeface="Times New Roman" panose="02020603050405020304" pitchFamily="18" charset="0"/>
                <a:cs typeface="Aptos" panose="020B0004020202020204" pitchFamily="34" charset="0"/>
              </a:rPr>
              <a:t>Ce basculement permet également d’engager la seconde phase des travaux.</a:t>
            </a:r>
            <a:r>
              <a:rPr lang="fr-FR" sz="1000" dirty="0">
                <a:latin typeface="Aptos" panose="020B0004020202020204" pitchFamily="34" charset="0"/>
                <a:ea typeface="Calibri" panose="020F0502020204030204" pitchFamily="34" charset="0"/>
                <a:cs typeface="Aptos" panose="020B0004020202020204" pitchFamily="34" charset="0"/>
              </a:rPr>
              <a:t> </a:t>
            </a:r>
            <a:r>
              <a:rPr lang="fr-FR" sz="1000" dirty="0">
                <a:effectLst/>
                <a:latin typeface="Aptos" panose="020B0004020202020204" pitchFamily="34" charset="0"/>
                <a:ea typeface="Times New Roman" panose="02020603050405020304" pitchFamily="18" charset="0"/>
                <a:cs typeface="Aptos" panose="020B0004020202020204" pitchFamily="34" charset="0"/>
              </a:rPr>
              <a:t>Celle-ci concernera la transformation et la réorganisation des anciens locaux du périscolaire, avec la création d’espaces dédiés à l’accueil, aux activités et aux équipes d’animation.</a:t>
            </a:r>
            <a:endParaRPr lang="fr-FR" sz="1000" dirty="0">
              <a:effectLst/>
              <a:latin typeface="Aptos" panose="020B0004020202020204" pitchFamily="34" charset="0"/>
              <a:ea typeface="Calibri" panose="020F0502020204030204" pitchFamily="34" charset="0"/>
              <a:cs typeface="Aptos" panose="020B0004020202020204" pitchFamily="34" charset="0"/>
            </a:endParaRPr>
          </a:p>
        </p:txBody>
      </p:sp>
      <p:pic>
        <p:nvPicPr>
          <p:cNvPr id="16" name="Image 15">
            <a:extLst>
              <a:ext uri="{FF2B5EF4-FFF2-40B4-BE49-F238E27FC236}">
                <a16:creationId xmlns:a16="http://schemas.microsoft.com/office/drawing/2014/main" id="{3F1AAEDF-66DD-4FC9-8AB2-A7AC736D4988}"/>
              </a:ext>
            </a:extLst>
          </p:cNvPr>
          <p:cNvPicPr>
            <a:picLocks noChangeAspect="1"/>
          </p:cNvPicPr>
          <p:nvPr/>
        </p:nvPicPr>
        <p:blipFill>
          <a:blip r:embed="rId2">
            <a:extLst>
              <a:ext uri="{28A0092B-C50C-407E-A947-70E740481C1C}">
                <a14:useLocalDpi xmlns:a14="http://schemas.microsoft.com/office/drawing/2010/main" val="0"/>
              </a:ext>
            </a:extLst>
          </a:blip>
          <a:srcRect t="20032" b="40792"/>
          <a:stretch>
            <a:fillRect/>
          </a:stretch>
        </p:blipFill>
        <p:spPr>
          <a:xfrm>
            <a:off x="595160" y="7365442"/>
            <a:ext cx="5791354" cy="1750116"/>
          </a:xfrm>
          <a:prstGeom prst="rect">
            <a:avLst/>
          </a:prstGeom>
        </p:spPr>
      </p:pic>
      <p:pic>
        <p:nvPicPr>
          <p:cNvPr id="5" name="Image 4">
            <a:extLst>
              <a:ext uri="{FF2B5EF4-FFF2-40B4-BE49-F238E27FC236}">
                <a16:creationId xmlns:a16="http://schemas.microsoft.com/office/drawing/2014/main" id="{EB9883F0-9BB7-BF7A-70C6-717607BB4C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5160" y="4146533"/>
            <a:ext cx="2213354" cy="1660015"/>
          </a:xfrm>
          <a:prstGeom prst="rect">
            <a:avLst/>
          </a:prstGeom>
        </p:spPr>
      </p:pic>
      <p:pic>
        <p:nvPicPr>
          <p:cNvPr id="13" name="Image 12">
            <a:extLst>
              <a:ext uri="{FF2B5EF4-FFF2-40B4-BE49-F238E27FC236}">
                <a16:creationId xmlns:a16="http://schemas.microsoft.com/office/drawing/2014/main" id="{BE58A2AA-750E-EEFD-CA0A-36BA6A9206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51124" y="1061220"/>
            <a:ext cx="2911717" cy="2183602"/>
          </a:xfrm>
          <a:prstGeom prst="rect">
            <a:avLst/>
          </a:prstGeom>
        </p:spPr>
      </p:pic>
      <p:sp>
        <p:nvSpPr>
          <p:cNvPr id="17" name="ZoneTexte 16">
            <a:extLst>
              <a:ext uri="{FF2B5EF4-FFF2-40B4-BE49-F238E27FC236}">
                <a16:creationId xmlns:a16="http://schemas.microsoft.com/office/drawing/2014/main" id="{109F6A20-F2EF-1F22-49DE-42FB09CF6F5C}"/>
              </a:ext>
            </a:extLst>
          </p:cNvPr>
          <p:cNvSpPr txBox="1"/>
          <p:nvPr/>
        </p:nvSpPr>
        <p:spPr>
          <a:xfrm>
            <a:off x="508595" y="3276075"/>
            <a:ext cx="5754246" cy="707886"/>
          </a:xfrm>
          <a:prstGeom prst="rect">
            <a:avLst/>
          </a:prstGeom>
          <a:noFill/>
        </p:spPr>
        <p:txBody>
          <a:bodyPr wrap="square">
            <a:spAutoFit/>
          </a:bodyPr>
          <a:lstStyle/>
          <a:p>
            <a:pPr algn="just">
              <a:buNone/>
            </a:pPr>
            <a:r>
              <a:rPr lang="fr-FR" sz="1000" dirty="0">
                <a:effectLst/>
                <a:latin typeface="Aptos" panose="020B0004020202020204" pitchFamily="34" charset="0"/>
                <a:ea typeface="Times New Roman" panose="02020603050405020304" pitchFamily="18" charset="0"/>
                <a:cs typeface="Aptos" panose="020B0004020202020204" pitchFamily="34" charset="0"/>
              </a:rPr>
              <a:t>Au cours des derniers jours, les équipes ont procédé au déménagement depuis les anciens espaces vers la nouvelle structure. Les enfants peuvent désormais profiter de cette première partie rénovée, conçue pour répondre à l’augmentation de la fréquentation, offrir un cadre plus adapté à la restauration et bénéficier de sanitaires entièrement modernisés qui seront partagés avec l’école.</a:t>
            </a:r>
            <a:endParaRPr lang="fr-FR" sz="1000" dirty="0">
              <a:effectLst/>
              <a:latin typeface="Aptos" panose="020B0004020202020204" pitchFamily="34" charset="0"/>
              <a:ea typeface="Calibri" panose="020F0502020204030204" pitchFamily="34" charset="0"/>
              <a:cs typeface="Aptos" panose="020B0004020202020204" pitchFamily="34" charset="0"/>
            </a:endParaRPr>
          </a:p>
        </p:txBody>
      </p:sp>
      <p:pic>
        <p:nvPicPr>
          <p:cNvPr id="19" name="Image 18">
            <a:extLst>
              <a:ext uri="{FF2B5EF4-FFF2-40B4-BE49-F238E27FC236}">
                <a16:creationId xmlns:a16="http://schemas.microsoft.com/office/drawing/2014/main" id="{DBD52420-E817-8A48-E2B0-B6ACCE51183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01735" y="4146532"/>
            <a:ext cx="2461105" cy="1660015"/>
          </a:xfrm>
          <a:prstGeom prst="rect">
            <a:avLst/>
          </a:prstGeom>
        </p:spPr>
      </p:pic>
    </p:spTree>
    <p:extLst>
      <p:ext uri="{BB962C8B-B14F-4D97-AF65-F5344CB8AC3E}">
        <p14:creationId xmlns:p14="http://schemas.microsoft.com/office/powerpoint/2010/main" val="1658956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EB61B0E5-BECE-39B9-2A9A-BDCE835784EF}"/>
              </a:ext>
            </a:extLst>
          </p:cNvPr>
          <p:cNvSpPr>
            <a:spLocks noGrp="1"/>
          </p:cNvSpPr>
          <p:nvPr>
            <p:ph type="ftr" sz="quarter" idx="11"/>
          </p:nvPr>
        </p:nvSpPr>
        <p:spPr/>
        <p:txBody>
          <a:bodyPr/>
          <a:lstStyle/>
          <a:p>
            <a:r>
              <a:rPr lang="fr-FR" dirty="0"/>
              <a:t>Bulletin municipal / juin 2026</a:t>
            </a:r>
          </a:p>
        </p:txBody>
      </p:sp>
      <p:sp>
        <p:nvSpPr>
          <p:cNvPr id="3" name="Espace réservé du numéro de diapositive 2">
            <a:extLst>
              <a:ext uri="{FF2B5EF4-FFF2-40B4-BE49-F238E27FC236}">
                <a16:creationId xmlns:a16="http://schemas.microsoft.com/office/drawing/2014/main" id="{AFF32CC0-ADD2-0E11-2FC0-D6E4F403AA15}"/>
              </a:ext>
            </a:extLst>
          </p:cNvPr>
          <p:cNvSpPr>
            <a:spLocks noGrp="1"/>
          </p:cNvSpPr>
          <p:nvPr>
            <p:ph type="sldNum" sz="quarter" idx="12"/>
          </p:nvPr>
        </p:nvSpPr>
        <p:spPr/>
        <p:txBody>
          <a:bodyPr/>
          <a:lstStyle/>
          <a:p>
            <a:fld id="{BE9B5FA4-89F7-4BC1-B6B1-D5529FDE714B}" type="slidenum">
              <a:rPr lang="fr-FR" smtClean="0"/>
              <a:t>8</a:t>
            </a:fld>
            <a:endParaRPr lang="fr-FR"/>
          </a:p>
        </p:txBody>
      </p:sp>
      <p:sp>
        <p:nvSpPr>
          <p:cNvPr id="8" name="ZoneTexte 7">
            <a:extLst>
              <a:ext uri="{FF2B5EF4-FFF2-40B4-BE49-F238E27FC236}">
                <a16:creationId xmlns:a16="http://schemas.microsoft.com/office/drawing/2014/main" id="{2922F604-AE62-93E9-F016-6BEAD57E5721}"/>
              </a:ext>
            </a:extLst>
          </p:cNvPr>
          <p:cNvSpPr txBox="1"/>
          <p:nvPr/>
        </p:nvSpPr>
        <p:spPr>
          <a:xfrm>
            <a:off x="1952103" y="699796"/>
            <a:ext cx="4320585" cy="2108269"/>
          </a:xfrm>
          <a:prstGeom prst="rect">
            <a:avLst/>
          </a:prstGeom>
          <a:noFill/>
        </p:spPr>
        <p:txBody>
          <a:bodyPr wrap="square">
            <a:spAutoFit/>
          </a:bodyPr>
          <a:lstStyle/>
          <a:p>
            <a:pPr algn="just">
              <a:buNone/>
            </a:pPr>
            <a:r>
              <a:rPr lang="fr-FR" sz="1000" dirty="0">
                <a:latin typeface="Aptos Display" panose="020B0004020202020204" pitchFamily="34" charset="0"/>
              </a:rPr>
              <a:t>Afin de préserver la qualité de vie de tous, la commune rappelle les règles en vigueur concernant les nuisances sonores liées aux travaux de bricolage et de jardinage.</a:t>
            </a:r>
          </a:p>
          <a:p>
            <a:pPr algn="just">
              <a:buNone/>
            </a:pPr>
            <a:endParaRPr lang="fr-FR" sz="1000" dirty="0">
              <a:latin typeface="Aptos Display" panose="020B0004020202020204" pitchFamily="34" charset="0"/>
            </a:endParaRPr>
          </a:p>
          <a:p>
            <a:pPr algn="just">
              <a:buNone/>
            </a:pPr>
            <a:r>
              <a:rPr lang="fr-FR" sz="1000" b="1" dirty="0">
                <a:latin typeface="Aptos Display" panose="020B0004020202020204" pitchFamily="34" charset="0"/>
              </a:rPr>
              <a:t>       Horaires autorisés</a:t>
            </a:r>
          </a:p>
          <a:p>
            <a:pPr algn="just">
              <a:buNone/>
            </a:pPr>
            <a:r>
              <a:rPr lang="fr-FR" sz="1000" dirty="0">
                <a:latin typeface="Aptos Display" panose="020B0004020202020204" pitchFamily="34" charset="0"/>
              </a:rPr>
              <a:t>L’utilisation d’outils bruyants (tondeuses, perceuses, tronçonneuses, etc.) est autorisée uniquement :</a:t>
            </a:r>
          </a:p>
          <a:p>
            <a:pPr algn="just">
              <a:buFont typeface="Arial" panose="020B0604020202020204" pitchFamily="34" charset="0"/>
              <a:buChar char="•"/>
            </a:pPr>
            <a:r>
              <a:rPr lang="fr-FR" sz="1000" b="1" dirty="0">
                <a:latin typeface="Aptos Display" panose="020B0004020202020204" pitchFamily="34" charset="0"/>
              </a:rPr>
              <a:t>Du lundi au vendredi :</a:t>
            </a:r>
            <a:r>
              <a:rPr lang="fr-FR" sz="1000" dirty="0">
                <a:latin typeface="Aptos Display" panose="020B0004020202020204" pitchFamily="34" charset="0"/>
              </a:rPr>
              <a:t> 8h30 – 12h00 et 14h00 – 19h30</a:t>
            </a:r>
          </a:p>
          <a:p>
            <a:pPr algn="just">
              <a:buFont typeface="Arial" panose="020B0604020202020204" pitchFamily="34" charset="0"/>
              <a:buChar char="•"/>
            </a:pPr>
            <a:r>
              <a:rPr lang="fr-FR" sz="1000" b="1" dirty="0">
                <a:latin typeface="Aptos Display" panose="020B0004020202020204" pitchFamily="34" charset="0"/>
              </a:rPr>
              <a:t>Le samedi :</a:t>
            </a:r>
            <a:r>
              <a:rPr lang="fr-FR" sz="1000" dirty="0">
                <a:latin typeface="Aptos Display" panose="020B0004020202020204" pitchFamily="34" charset="0"/>
              </a:rPr>
              <a:t> 9h00 – 12h00 et 15h00 – 19h00</a:t>
            </a:r>
          </a:p>
          <a:p>
            <a:pPr algn="just">
              <a:buFont typeface="Arial" panose="020B0604020202020204" pitchFamily="34" charset="0"/>
              <a:buChar char="•"/>
            </a:pPr>
            <a:r>
              <a:rPr lang="fr-FR" sz="1000" b="1" dirty="0">
                <a:latin typeface="Aptos Display" panose="020B0004020202020204" pitchFamily="34" charset="0"/>
              </a:rPr>
              <a:t>Le dimanche et les jours fériés :</a:t>
            </a:r>
            <a:r>
              <a:rPr lang="fr-FR" sz="1000" dirty="0">
                <a:latin typeface="Aptos Display" panose="020B0004020202020204" pitchFamily="34" charset="0"/>
              </a:rPr>
              <a:t> 10h00 – 12h00</a:t>
            </a:r>
          </a:p>
          <a:p>
            <a:pPr algn="just">
              <a:buFont typeface="Arial" panose="020B0604020202020204" pitchFamily="34" charset="0"/>
              <a:buChar char="•"/>
            </a:pPr>
            <a:endParaRPr lang="fr-FR" sz="1000" dirty="0">
              <a:latin typeface="Aptos Display" panose="020B0004020202020204" pitchFamily="34" charset="0"/>
            </a:endParaRPr>
          </a:p>
          <a:p>
            <a:pPr algn="just">
              <a:buNone/>
            </a:pPr>
            <a:r>
              <a:rPr lang="fr-FR" sz="1000" dirty="0">
                <a:latin typeface="Aptos Display" panose="020B0004020202020204" pitchFamily="34" charset="0"/>
              </a:rPr>
              <a:t>En dehors de ces plages horaires, ces activités sont interdites.</a:t>
            </a:r>
          </a:p>
          <a:p>
            <a:pPr algn="just">
              <a:buNone/>
            </a:pPr>
            <a:endParaRPr lang="fr-FR" sz="1100" dirty="0">
              <a:latin typeface="Aptos Display" panose="020B0004020202020204" pitchFamily="34" charset="0"/>
            </a:endParaRPr>
          </a:p>
        </p:txBody>
      </p:sp>
      <p:sp>
        <p:nvSpPr>
          <p:cNvPr id="9" name="ZoneTexte 8">
            <a:extLst>
              <a:ext uri="{FF2B5EF4-FFF2-40B4-BE49-F238E27FC236}">
                <a16:creationId xmlns:a16="http://schemas.microsoft.com/office/drawing/2014/main" id="{4D934516-41F8-873E-2659-127F5B02289A}"/>
              </a:ext>
            </a:extLst>
          </p:cNvPr>
          <p:cNvSpPr txBox="1"/>
          <p:nvPr/>
        </p:nvSpPr>
        <p:spPr>
          <a:xfrm>
            <a:off x="552176" y="3021282"/>
            <a:ext cx="2314576" cy="707886"/>
          </a:xfrm>
          <a:prstGeom prst="rect">
            <a:avLst/>
          </a:prstGeom>
          <a:noFill/>
        </p:spPr>
        <p:txBody>
          <a:bodyPr wrap="square">
            <a:spAutoFit/>
          </a:bodyPr>
          <a:lstStyle/>
          <a:p>
            <a:pPr algn="just">
              <a:buNone/>
            </a:pPr>
            <a:r>
              <a:rPr lang="fr-FR" sz="1000" b="1" dirty="0"/>
              <a:t>Des solutions alternatives existent :</a:t>
            </a:r>
          </a:p>
          <a:p>
            <a:pPr algn="just">
              <a:buFont typeface="Arial" panose="020B0604020202020204" pitchFamily="34" charset="0"/>
              <a:buChar char="•"/>
            </a:pPr>
            <a:r>
              <a:rPr lang="fr-FR" sz="1000" b="1" dirty="0"/>
              <a:t>dépôt en déchèterie</a:t>
            </a:r>
          </a:p>
          <a:p>
            <a:pPr algn="just">
              <a:buFont typeface="Arial" panose="020B0604020202020204" pitchFamily="34" charset="0"/>
              <a:buChar char="•"/>
            </a:pPr>
            <a:r>
              <a:rPr lang="fr-FR" sz="1000" b="1" dirty="0"/>
              <a:t>compostage</a:t>
            </a:r>
          </a:p>
          <a:p>
            <a:pPr algn="just">
              <a:buFont typeface="Arial" panose="020B0604020202020204" pitchFamily="34" charset="0"/>
              <a:buChar char="•"/>
            </a:pPr>
            <a:r>
              <a:rPr lang="fr-FR" sz="1000" b="1" dirty="0"/>
              <a:t>broyage</a:t>
            </a:r>
          </a:p>
        </p:txBody>
      </p:sp>
      <p:pic>
        <p:nvPicPr>
          <p:cNvPr id="3074" name="Picture 2" descr="Respect du silence dans le quartier">
            <a:extLst>
              <a:ext uri="{FF2B5EF4-FFF2-40B4-BE49-F238E27FC236}">
                <a16:creationId xmlns:a16="http://schemas.microsoft.com/office/drawing/2014/main" id="{9C239DF6-9C8F-F4B3-CA41-2E6FCBD221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820" y="740292"/>
            <a:ext cx="1285281" cy="1819327"/>
          </a:xfrm>
          <a:prstGeom prst="rect">
            <a:avLst/>
          </a:prstGeom>
          <a:noFill/>
          <a:extLst>
            <a:ext uri="{909E8E84-426E-40DD-AFC4-6F175D3DCCD1}">
              <a14:hiddenFill xmlns:a14="http://schemas.microsoft.com/office/drawing/2010/main">
                <a:solidFill>
                  <a:srgbClr val="FFFFFF"/>
                </a:solidFill>
              </a14:hiddenFill>
            </a:ext>
          </a:extLst>
        </p:spPr>
      </p:pic>
      <p:sp>
        <p:nvSpPr>
          <p:cNvPr id="10" name="ZoneTexte 9">
            <a:extLst>
              <a:ext uri="{FF2B5EF4-FFF2-40B4-BE49-F238E27FC236}">
                <a16:creationId xmlns:a16="http://schemas.microsoft.com/office/drawing/2014/main" id="{6F6B89F0-C410-1651-A5DC-159341C1AB1A}"/>
              </a:ext>
            </a:extLst>
          </p:cNvPr>
          <p:cNvSpPr txBox="1"/>
          <p:nvPr/>
        </p:nvSpPr>
        <p:spPr>
          <a:xfrm>
            <a:off x="585312" y="425650"/>
            <a:ext cx="5687376" cy="523220"/>
          </a:xfrm>
          <a:prstGeom prst="rect">
            <a:avLst/>
          </a:prstGeom>
          <a:noFill/>
        </p:spPr>
        <p:txBody>
          <a:bodyPr wrap="square">
            <a:spAutoFit/>
          </a:bodyPr>
          <a:lstStyle/>
          <a:p>
            <a:pPr algn="just">
              <a:buNone/>
            </a:pPr>
            <a:r>
              <a:rPr lang="fr-FR" sz="1400" b="1" dirty="0">
                <a:solidFill>
                  <a:srgbClr val="0070C0"/>
                </a:solidFill>
                <a:latin typeface="Aptos Display" panose="020B0004020202020204" pitchFamily="34" charset="0"/>
              </a:rPr>
              <a:t>Rappel – Nuisances sonores et respect du voisinage</a:t>
            </a:r>
          </a:p>
          <a:p>
            <a:pPr algn="just">
              <a:buNone/>
            </a:pPr>
            <a:endParaRPr lang="fr-FR" sz="1400" b="1" dirty="0">
              <a:solidFill>
                <a:srgbClr val="0070C0"/>
              </a:solidFill>
              <a:latin typeface="Aptos Display" panose="020B0004020202020204" pitchFamily="34" charset="0"/>
            </a:endParaRPr>
          </a:p>
        </p:txBody>
      </p:sp>
      <p:sp>
        <p:nvSpPr>
          <p:cNvPr id="11" name="ZoneTexte 10">
            <a:extLst>
              <a:ext uri="{FF2B5EF4-FFF2-40B4-BE49-F238E27FC236}">
                <a16:creationId xmlns:a16="http://schemas.microsoft.com/office/drawing/2014/main" id="{23C26131-1C91-3680-A31C-6DE2996A19FE}"/>
              </a:ext>
            </a:extLst>
          </p:cNvPr>
          <p:cNvSpPr txBox="1"/>
          <p:nvPr/>
        </p:nvSpPr>
        <p:spPr>
          <a:xfrm>
            <a:off x="585312" y="2549351"/>
            <a:ext cx="5687375" cy="553998"/>
          </a:xfrm>
          <a:prstGeom prst="rect">
            <a:avLst/>
          </a:prstGeom>
          <a:noFill/>
        </p:spPr>
        <p:txBody>
          <a:bodyPr wrap="square">
            <a:spAutoFit/>
          </a:bodyPr>
          <a:lstStyle/>
          <a:p>
            <a:pPr algn="just">
              <a:buNone/>
            </a:pPr>
            <a:r>
              <a:rPr lang="fr-FR" sz="1000" b="1" dirty="0">
                <a:latin typeface="Aptos Display" panose="020B0004020202020204" pitchFamily="34" charset="0"/>
              </a:rPr>
              <a:t>Brûlage des déchets verts</a:t>
            </a:r>
          </a:p>
          <a:p>
            <a:pPr algn="just">
              <a:buNone/>
            </a:pPr>
            <a:r>
              <a:rPr lang="fr-FR" sz="1000" dirty="0">
                <a:latin typeface="Aptos Display" panose="020B0004020202020204" pitchFamily="34" charset="0"/>
              </a:rPr>
              <a:t>Le brûlage à l’air libre des déchets verts (feuilles, branches, tontes, etc.) est </a:t>
            </a:r>
            <a:r>
              <a:rPr lang="fr-FR" sz="1000" b="1" dirty="0">
                <a:latin typeface="Aptos Display" panose="020B0004020202020204" pitchFamily="34" charset="0"/>
              </a:rPr>
              <a:t>interdit</a:t>
            </a:r>
            <a:r>
              <a:rPr lang="fr-FR" sz="1000" dirty="0">
                <a:latin typeface="Aptos Display" panose="020B0004020202020204" pitchFamily="34" charset="0"/>
              </a:rPr>
              <a:t> pour les particuliers et les entreprises.</a:t>
            </a:r>
          </a:p>
        </p:txBody>
      </p:sp>
      <p:sp>
        <p:nvSpPr>
          <p:cNvPr id="12" name="ZoneTexte 11">
            <a:extLst>
              <a:ext uri="{FF2B5EF4-FFF2-40B4-BE49-F238E27FC236}">
                <a16:creationId xmlns:a16="http://schemas.microsoft.com/office/drawing/2014/main" id="{E18FF0F6-8895-95B2-62CE-E60771D16E50}"/>
              </a:ext>
            </a:extLst>
          </p:cNvPr>
          <p:cNvSpPr txBox="1"/>
          <p:nvPr/>
        </p:nvSpPr>
        <p:spPr>
          <a:xfrm>
            <a:off x="3428998" y="3048307"/>
            <a:ext cx="2682782" cy="553998"/>
          </a:xfrm>
          <a:prstGeom prst="rect">
            <a:avLst/>
          </a:prstGeom>
          <a:noFill/>
        </p:spPr>
        <p:txBody>
          <a:bodyPr wrap="square">
            <a:spAutoFit/>
          </a:bodyPr>
          <a:lstStyle/>
          <a:p>
            <a:pPr algn="just">
              <a:buNone/>
            </a:pPr>
            <a:r>
              <a:rPr lang="fr-FR" sz="1000" i="1" dirty="0">
                <a:solidFill>
                  <a:srgbClr val="0070C0"/>
                </a:solidFill>
                <a:latin typeface="Aptos Display" panose="020B0004020202020204" pitchFamily="34" charset="0"/>
              </a:rPr>
              <a:t>« Merci à chacun pour sa vigilance et sa contribution au bien-vivre ensemble dans notre commune »</a:t>
            </a:r>
          </a:p>
        </p:txBody>
      </p:sp>
      <p:pic>
        <p:nvPicPr>
          <p:cNvPr id="13" name="Image 12">
            <a:extLst>
              <a:ext uri="{FF2B5EF4-FFF2-40B4-BE49-F238E27FC236}">
                <a16:creationId xmlns:a16="http://schemas.microsoft.com/office/drawing/2014/main" id="{C829D155-BC14-54AA-EAC1-CD091D8890A4}"/>
              </a:ext>
            </a:extLst>
          </p:cNvPr>
          <p:cNvPicPr>
            <a:picLocks noChangeAspect="1"/>
          </p:cNvPicPr>
          <p:nvPr/>
        </p:nvPicPr>
        <p:blipFill>
          <a:blip r:embed="rId3"/>
          <a:stretch>
            <a:fillRect/>
          </a:stretch>
        </p:blipFill>
        <p:spPr>
          <a:xfrm>
            <a:off x="552176" y="4254527"/>
            <a:ext cx="2248307" cy="709282"/>
          </a:xfrm>
          <a:prstGeom prst="rect">
            <a:avLst/>
          </a:prstGeom>
        </p:spPr>
      </p:pic>
      <p:pic>
        <p:nvPicPr>
          <p:cNvPr id="15" name="Image 14">
            <a:extLst>
              <a:ext uri="{FF2B5EF4-FFF2-40B4-BE49-F238E27FC236}">
                <a16:creationId xmlns:a16="http://schemas.microsoft.com/office/drawing/2014/main" id="{987E53BC-BDF7-E535-B42D-E084F5500CE2}"/>
              </a:ext>
            </a:extLst>
          </p:cNvPr>
          <p:cNvPicPr>
            <a:picLocks noChangeAspect="1"/>
          </p:cNvPicPr>
          <p:nvPr/>
        </p:nvPicPr>
        <p:blipFill>
          <a:blip r:embed="rId4"/>
          <a:srcRect l="2049" t="6088"/>
          <a:stretch>
            <a:fillRect/>
          </a:stretch>
        </p:blipFill>
        <p:spPr>
          <a:xfrm>
            <a:off x="3993287" y="4321140"/>
            <a:ext cx="1828040" cy="617182"/>
          </a:xfrm>
          <a:prstGeom prst="rect">
            <a:avLst/>
          </a:prstGeom>
        </p:spPr>
      </p:pic>
      <p:sp>
        <p:nvSpPr>
          <p:cNvPr id="16" name="ZoneTexte 15">
            <a:extLst>
              <a:ext uri="{FF2B5EF4-FFF2-40B4-BE49-F238E27FC236}">
                <a16:creationId xmlns:a16="http://schemas.microsoft.com/office/drawing/2014/main" id="{F021953A-42F0-C260-68C9-974EA945CD7E}"/>
              </a:ext>
            </a:extLst>
          </p:cNvPr>
          <p:cNvSpPr txBox="1"/>
          <p:nvPr/>
        </p:nvSpPr>
        <p:spPr>
          <a:xfrm>
            <a:off x="565535" y="4062599"/>
            <a:ext cx="2047813" cy="276999"/>
          </a:xfrm>
          <a:prstGeom prst="rect">
            <a:avLst/>
          </a:prstGeom>
          <a:noFill/>
        </p:spPr>
        <p:txBody>
          <a:bodyPr wrap="square" rtlCol="0">
            <a:spAutoFit/>
          </a:bodyPr>
          <a:lstStyle/>
          <a:p>
            <a:r>
              <a:rPr lang="fr-FR" sz="1200" dirty="0"/>
              <a:t>Tri </a:t>
            </a:r>
            <a:r>
              <a:rPr lang="fr-FR" sz="1200" dirty="0" err="1"/>
              <a:t>park</a:t>
            </a:r>
            <a:r>
              <a:rPr lang="fr-FR" sz="1200" dirty="0"/>
              <a:t> </a:t>
            </a:r>
            <a:r>
              <a:rPr lang="fr-FR" sz="1200" dirty="0" err="1"/>
              <a:t>kayserberg</a:t>
            </a:r>
            <a:endParaRPr lang="fr-FR" sz="1200" dirty="0"/>
          </a:p>
        </p:txBody>
      </p:sp>
      <p:sp>
        <p:nvSpPr>
          <p:cNvPr id="17" name="ZoneTexte 16">
            <a:extLst>
              <a:ext uri="{FF2B5EF4-FFF2-40B4-BE49-F238E27FC236}">
                <a16:creationId xmlns:a16="http://schemas.microsoft.com/office/drawing/2014/main" id="{6499C76B-5E64-18DA-D7AD-3D8FF5508261}"/>
              </a:ext>
            </a:extLst>
          </p:cNvPr>
          <p:cNvSpPr txBox="1"/>
          <p:nvPr/>
        </p:nvSpPr>
        <p:spPr>
          <a:xfrm>
            <a:off x="3914188" y="4060242"/>
            <a:ext cx="2047813" cy="276999"/>
          </a:xfrm>
          <a:prstGeom prst="rect">
            <a:avLst/>
          </a:prstGeom>
          <a:noFill/>
        </p:spPr>
        <p:txBody>
          <a:bodyPr wrap="square" rtlCol="0">
            <a:spAutoFit/>
          </a:bodyPr>
          <a:lstStyle/>
          <a:p>
            <a:r>
              <a:rPr lang="fr-FR" sz="1200" dirty="0"/>
              <a:t>Mini-déchèterie Orbey</a:t>
            </a:r>
          </a:p>
        </p:txBody>
      </p:sp>
      <p:sp>
        <p:nvSpPr>
          <p:cNvPr id="19" name="ZoneTexte 18">
            <a:extLst>
              <a:ext uri="{FF2B5EF4-FFF2-40B4-BE49-F238E27FC236}">
                <a16:creationId xmlns:a16="http://schemas.microsoft.com/office/drawing/2014/main" id="{7515DBB1-BC9B-D4BB-150F-9AC7282181AC}"/>
              </a:ext>
            </a:extLst>
          </p:cNvPr>
          <p:cNvSpPr txBox="1"/>
          <p:nvPr/>
        </p:nvSpPr>
        <p:spPr>
          <a:xfrm>
            <a:off x="565535" y="3821842"/>
            <a:ext cx="5687375" cy="307777"/>
          </a:xfrm>
          <a:prstGeom prst="rect">
            <a:avLst/>
          </a:prstGeom>
          <a:noFill/>
        </p:spPr>
        <p:txBody>
          <a:bodyPr wrap="square">
            <a:spAutoFit/>
          </a:bodyPr>
          <a:lstStyle/>
          <a:p>
            <a:pPr>
              <a:buNone/>
            </a:pPr>
            <a:r>
              <a:rPr lang="fr-FR" sz="1400" b="1" dirty="0">
                <a:solidFill>
                  <a:srgbClr val="0070C0"/>
                </a:solidFill>
                <a:latin typeface="Aptos Display" panose="020B0004020202020204" pitchFamily="34" charset="0"/>
              </a:rPr>
              <a:t>Les déchèteries de la vallée</a:t>
            </a:r>
          </a:p>
        </p:txBody>
      </p:sp>
      <p:sp>
        <p:nvSpPr>
          <p:cNvPr id="4" name="ZoneTexte 3">
            <a:extLst>
              <a:ext uri="{FF2B5EF4-FFF2-40B4-BE49-F238E27FC236}">
                <a16:creationId xmlns:a16="http://schemas.microsoft.com/office/drawing/2014/main" id="{584EB2AC-41E8-D8D7-69CB-69A26FA1A0A8}"/>
              </a:ext>
            </a:extLst>
          </p:cNvPr>
          <p:cNvSpPr txBox="1"/>
          <p:nvPr/>
        </p:nvSpPr>
        <p:spPr>
          <a:xfrm>
            <a:off x="585312" y="5136977"/>
            <a:ext cx="5687376" cy="307777"/>
          </a:xfrm>
          <a:prstGeom prst="rect">
            <a:avLst/>
          </a:prstGeom>
          <a:noFill/>
        </p:spPr>
        <p:txBody>
          <a:bodyPr wrap="square">
            <a:spAutoFit/>
          </a:bodyPr>
          <a:lstStyle/>
          <a:p>
            <a:pPr algn="just">
              <a:buNone/>
            </a:pPr>
            <a:r>
              <a:rPr lang="fr-FR" sz="1400" b="1" dirty="0">
                <a:solidFill>
                  <a:srgbClr val="0070C0"/>
                </a:solidFill>
                <a:latin typeface="Aptos Display" panose="020B0004020202020204" pitchFamily="34" charset="0"/>
              </a:rPr>
              <a:t>Fauchage raisonné des abords de route communale</a:t>
            </a:r>
          </a:p>
        </p:txBody>
      </p:sp>
      <p:sp>
        <p:nvSpPr>
          <p:cNvPr id="6" name="ZoneTexte 5">
            <a:extLst>
              <a:ext uri="{FF2B5EF4-FFF2-40B4-BE49-F238E27FC236}">
                <a16:creationId xmlns:a16="http://schemas.microsoft.com/office/drawing/2014/main" id="{8791A22A-929C-7F41-EA3B-FF2DFB19212E}"/>
              </a:ext>
            </a:extLst>
          </p:cNvPr>
          <p:cNvSpPr txBox="1"/>
          <p:nvPr/>
        </p:nvSpPr>
        <p:spPr>
          <a:xfrm>
            <a:off x="585312" y="5489168"/>
            <a:ext cx="5726925" cy="3744102"/>
          </a:xfrm>
          <a:prstGeom prst="rect">
            <a:avLst/>
          </a:prstGeom>
          <a:noFill/>
        </p:spPr>
        <p:txBody>
          <a:bodyPr wrap="square">
            <a:spAutoFit/>
          </a:bodyPr>
          <a:lstStyle/>
          <a:p>
            <a:pPr algn="just">
              <a:lnSpc>
                <a:spcPct val="107000"/>
              </a:lnSpc>
              <a:spcAft>
                <a:spcPts val="800"/>
              </a:spcAft>
              <a:buNone/>
            </a:pPr>
            <a:r>
              <a:rPr lang="fr-FR" sz="1000" kern="100" dirty="0">
                <a:solidFill>
                  <a:srgbClr val="1B1D1B"/>
                </a:solidFill>
                <a:effectLst/>
                <a:latin typeface="Aptos" panose="020B0004020202020204" pitchFamily="34" charset="0"/>
                <a:ea typeface="Aptos" panose="020B0004020202020204" pitchFamily="34" charset="0"/>
                <a:cs typeface="Helvetica" panose="020B0604020202020204" pitchFamily="34" charset="0"/>
              </a:rPr>
              <a:t>Le fauchage vise avant tout à </a:t>
            </a:r>
            <a:r>
              <a:rPr lang="fr-FR" sz="1000" b="1" kern="100" dirty="0">
                <a:solidFill>
                  <a:srgbClr val="1B1D1B"/>
                </a:solidFill>
                <a:effectLst/>
                <a:latin typeface="Aptos" panose="020B0004020202020204" pitchFamily="34" charset="0"/>
                <a:ea typeface="Aptos" panose="020B0004020202020204" pitchFamily="34" charset="0"/>
                <a:cs typeface="Helvetica" panose="020B0604020202020204" pitchFamily="34" charset="0"/>
              </a:rPr>
              <a:t>assurer la sécurité des usagers</a:t>
            </a:r>
            <a:r>
              <a:rPr lang="fr-FR" sz="1000" kern="100" dirty="0">
                <a:solidFill>
                  <a:srgbClr val="1B1D1B"/>
                </a:solidFill>
                <a:effectLst/>
                <a:latin typeface="Aptos" panose="020B0004020202020204" pitchFamily="34" charset="0"/>
                <a:ea typeface="Aptos" panose="020B0004020202020204" pitchFamily="34" charset="0"/>
                <a:cs typeface="Helvetica" panose="020B0604020202020204" pitchFamily="34" charset="0"/>
              </a:rPr>
              <a:t>. En effet, une végétation trop haute constitue un facteur d’accident : mauvaise visibilité dans les virages et dans les carrefours, panneaux de signalisation mal perçus, impossibilité pour un piéton de marcher sur l’accotement.</a:t>
            </a:r>
            <a:endParaRPr lang="fr-FR" sz="11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fr-FR" sz="1000" kern="0" dirty="0">
                <a:solidFill>
                  <a:srgbClr val="1B1D1B"/>
                </a:solidFill>
                <a:effectLst/>
                <a:latin typeface="Aptos" panose="020B0004020202020204" pitchFamily="34" charset="0"/>
                <a:ea typeface="Times New Roman" panose="02020603050405020304" pitchFamily="18" charset="0"/>
                <a:cs typeface="Helvetica" panose="020B0604020202020204" pitchFamily="34" charset="0"/>
              </a:rPr>
              <a:t>En matière de débroussaillage, la commune de Lapoutroie va appliquer une politique de </a:t>
            </a:r>
            <a:r>
              <a:rPr lang="fr-FR" sz="1000" b="1" kern="0" dirty="0">
                <a:solidFill>
                  <a:srgbClr val="1B1D1B"/>
                </a:solidFill>
                <a:effectLst/>
                <a:latin typeface="Aptos" panose="020B0004020202020204" pitchFamily="34" charset="0"/>
                <a:ea typeface="Times New Roman" panose="02020603050405020304" pitchFamily="18" charset="0"/>
                <a:cs typeface="Helvetica" panose="020B0604020202020204" pitchFamily="34" charset="0"/>
              </a:rPr>
              <a:t>fauchage raisonné pour préserver davantage la faune et la flore locale</a:t>
            </a:r>
            <a:r>
              <a:rPr lang="fr-FR" sz="1000" kern="0" dirty="0">
                <a:solidFill>
                  <a:srgbClr val="1B1D1B"/>
                </a:solidFill>
                <a:effectLst/>
                <a:latin typeface="Aptos" panose="020B0004020202020204" pitchFamily="34" charset="0"/>
                <a:ea typeface="Times New Roman" panose="02020603050405020304" pitchFamily="18" charset="0"/>
                <a:cs typeface="Helvetica" panose="020B0604020202020204" pitchFamily="34" charset="0"/>
              </a:rPr>
              <a:t> :</a:t>
            </a:r>
            <a:endParaRPr lang="fr-FR"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fr-FR" sz="1000" kern="0" dirty="0">
                <a:solidFill>
                  <a:srgbClr val="1B1D1B"/>
                </a:solidFill>
                <a:effectLst/>
                <a:latin typeface="Aptos" panose="020B0004020202020204" pitchFamily="34" charset="0"/>
                <a:ea typeface="Times New Roman" panose="02020603050405020304" pitchFamily="18" charset="0"/>
                <a:cs typeface="Helvetica" panose="020B0604020202020204" pitchFamily="34" charset="0"/>
              </a:rPr>
              <a:t>Cette année :</a:t>
            </a:r>
            <a:endParaRPr lang="fr-FR" sz="11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gn="just">
              <a:lnSpc>
                <a:spcPct val="107000"/>
              </a:lnSpc>
              <a:spcAft>
                <a:spcPts val="600"/>
              </a:spcAft>
              <a:buSzPts val="1000"/>
              <a:buFont typeface="Courier New" panose="02070309020205020404" pitchFamily="49" charset="0"/>
              <a:buChar char="o"/>
              <a:tabLst>
                <a:tab pos="914400" algn="l"/>
              </a:tabLst>
            </a:pPr>
            <a:r>
              <a:rPr lang="fr-FR" sz="1000" kern="0" dirty="0">
                <a:solidFill>
                  <a:srgbClr val="1B1D1B"/>
                </a:solidFill>
                <a:effectLst/>
                <a:latin typeface="Aptos" panose="020B0004020202020204" pitchFamily="34" charset="0"/>
                <a:ea typeface="Times New Roman" panose="02020603050405020304" pitchFamily="18" charset="0"/>
                <a:cs typeface="Helvetica" panose="020B0604020202020204" pitchFamily="34" charset="0"/>
              </a:rPr>
              <a:t>une</a:t>
            </a:r>
            <a:r>
              <a:rPr lang="fr-FR" sz="1000" b="1" kern="0" dirty="0">
                <a:solidFill>
                  <a:srgbClr val="1B1D1B"/>
                </a:solidFill>
                <a:effectLst/>
                <a:latin typeface="Aptos" panose="020B0004020202020204" pitchFamily="34" charset="0"/>
                <a:ea typeface="Times New Roman" panose="02020603050405020304" pitchFamily="18" charset="0"/>
                <a:cs typeface="Helvetica" panose="020B0604020202020204" pitchFamily="34" charset="0"/>
              </a:rPr>
              <a:t> campagne dite de sécurité de mi-juin à fin juin</a:t>
            </a:r>
            <a:r>
              <a:rPr lang="fr-FR" sz="1000" kern="0" dirty="0">
                <a:solidFill>
                  <a:srgbClr val="1B1D1B"/>
                </a:solidFill>
                <a:effectLst/>
                <a:latin typeface="Aptos" panose="020B0004020202020204" pitchFamily="34" charset="0"/>
                <a:ea typeface="Times New Roman" panose="02020603050405020304" pitchFamily="18" charset="0"/>
                <a:cs typeface="Helvetica" panose="020B0604020202020204" pitchFamily="34" charset="0"/>
              </a:rPr>
              <a:t> : fauchage des accotements sur une largeur limitée de l’ordre de 1,20m à 2,00 m qui permet de dégager la visibilité dans les carrefours et les virages.</a:t>
            </a:r>
            <a:endParaRPr lang="fr-FR" sz="1100" kern="100" dirty="0">
              <a:solidFill>
                <a:srgbClr val="1B1D1B"/>
              </a:solidFill>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07000"/>
              </a:lnSpc>
              <a:spcAft>
                <a:spcPts val="600"/>
              </a:spcAft>
              <a:buSzPts val="1000"/>
              <a:buFont typeface="Courier New" panose="02070309020205020404" pitchFamily="49" charset="0"/>
              <a:buChar char="o"/>
              <a:tabLst>
                <a:tab pos="914400" algn="l"/>
              </a:tabLst>
            </a:pPr>
            <a:r>
              <a:rPr lang="fr-FR" sz="1000" kern="0" dirty="0">
                <a:solidFill>
                  <a:srgbClr val="1B1D1B"/>
                </a:solidFill>
                <a:effectLst/>
                <a:latin typeface="Aptos" panose="020B0004020202020204" pitchFamily="34" charset="0"/>
                <a:ea typeface="Times New Roman" panose="02020603050405020304" pitchFamily="18" charset="0"/>
                <a:cs typeface="Helvetica" panose="020B0604020202020204" pitchFamily="34" charset="0"/>
              </a:rPr>
              <a:t>Fauchage des fossés </a:t>
            </a:r>
            <a:endParaRPr lang="fr-FR" sz="1100" kern="100" dirty="0">
              <a:solidFill>
                <a:srgbClr val="1B1D1B"/>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fr-FR" sz="1000" kern="0" dirty="0">
                <a:solidFill>
                  <a:srgbClr val="1B1D1B"/>
                </a:solidFill>
                <a:effectLst/>
                <a:latin typeface="Aptos" panose="020B0004020202020204" pitchFamily="34" charset="0"/>
                <a:ea typeface="Times New Roman" panose="02020603050405020304" pitchFamily="18" charset="0"/>
                <a:cs typeface="Helvetica" panose="020B0604020202020204" pitchFamily="34" charset="0"/>
              </a:rPr>
              <a:t>L’année prochaine:</a:t>
            </a:r>
            <a:endParaRPr lang="fr-FR" sz="1100" kern="100" dirty="0">
              <a:solidFill>
                <a:srgbClr val="1B1D1B"/>
              </a:solidFill>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07000"/>
              </a:lnSpc>
              <a:spcAft>
                <a:spcPts val="600"/>
              </a:spcAft>
              <a:buSzPts val="1000"/>
              <a:buFont typeface="Courier New" panose="02070309020205020404" pitchFamily="49" charset="0"/>
              <a:buChar char="o"/>
              <a:tabLst>
                <a:tab pos="914400" algn="l"/>
              </a:tabLst>
            </a:pPr>
            <a:r>
              <a:rPr lang="fr-FR" sz="1000" kern="0" dirty="0">
                <a:solidFill>
                  <a:srgbClr val="1B1D1B"/>
                </a:solidFill>
                <a:effectLst/>
                <a:latin typeface="Aptos" panose="020B0004020202020204" pitchFamily="34" charset="0"/>
                <a:ea typeface="Times New Roman" panose="02020603050405020304" pitchFamily="18" charset="0"/>
                <a:cs typeface="Helvetica" panose="020B0604020202020204" pitchFamily="34" charset="0"/>
              </a:rPr>
              <a:t>une</a:t>
            </a:r>
            <a:r>
              <a:rPr lang="fr-FR" sz="1000" b="1" kern="0" dirty="0">
                <a:solidFill>
                  <a:srgbClr val="1B1D1B"/>
                </a:solidFill>
                <a:effectLst/>
                <a:latin typeface="Aptos" panose="020B0004020202020204" pitchFamily="34" charset="0"/>
                <a:ea typeface="Times New Roman" panose="02020603050405020304" pitchFamily="18" charset="0"/>
                <a:cs typeface="Helvetica" panose="020B0604020202020204" pitchFamily="34" charset="0"/>
              </a:rPr>
              <a:t> campagne dite de sécurité de mi-juin à fin juin</a:t>
            </a:r>
            <a:r>
              <a:rPr lang="fr-FR" sz="1000" kern="0" dirty="0">
                <a:solidFill>
                  <a:srgbClr val="1B1D1B"/>
                </a:solidFill>
                <a:effectLst/>
                <a:latin typeface="Aptos" panose="020B0004020202020204" pitchFamily="34" charset="0"/>
                <a:ea typeface="Times New Roman" panose="02020603050405020304" pitchFamily="18" charset="0"/>
                <a:cs typeface="Helvetica" panose="020B0604020202020204" pitchFamily="34" charset="0"/>
              </a:rPr>
              <a:t> </a:t>
            </a:r>
            <a:endParaRPr lang="fr-FR" sz="1100" kern="100" dirty="0">
              <a:solidFill>
                <a:srgbClr val="1B1D1B"/>
              </a:solidFill>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gn="just">
              <a:lnSpc>
                <a:spcPct val="107000"/>
              </a:lnSpc>
              <a:spcAft>
                <a:spcPts val="600"/>
              </a:spcAft>
              <a:buSzPts val="1000"/>
              <a:buFont typeface="Courier New" panose="02070309020205020404" pitchFamily="49" charset="0"/>
              <a:buChar char="o"/>
              <a:tabLst>
                <a:tab pos="914400" algn="l"/>
              </a:tabLst>
            </a:pPr>
            <a:r>
              <a:rPr lang="fr-FR" sz="1000" kern="0" dirty="0">
                <a:solidFill>
                  <a:srgbClr val="1B1D1B"/>
                </a:solidFill>
                <a:effectLst/>
                <a:latin typeface="Aptos" panose="020B0004020202020204" pitchFamily="34" charset="0"/>
                <a:ea typeface="Times New Roman" panose="02020603050405020304" pitchFamily="18" charset="0"/>
                <a:cs typeface="Helvetica" panose="020B0604020202020204" pitchFamily="34" charset="0"/>
              </a:rPr>
              <a:t>une</a:t>
            </a:r>
            <a:r>
              <a:rPr lang="fr-FR" sz="1000" b="1" kern="0" dirty="0">
                <a:solidFill>
                  <a:srgbClr val="1B1D1B"/>
                </a:solidFill>
                <a:effectLst/>
                <a:latin typeface="Aptos" panose="020B0004020202020204" pitchFamily="34" charset="0"/>
                <a:ea typeface="Times New Roman" panose="02020603050405020304" pitchFamily="18" charset="0"/>
                <a:cs typeface="Helvetica" panose="020B0604020202020204" pitchFamily="34" charset="0"/>
              </a:rPr>
              <a:t> deuxième campagne dite de fauchage tardif, à l’automne</a:t>
            </a:r>
            <a:r>
              <a:rPr lang="fr-FR" sz="1000" kern="0" dirty="0">
                <a:solidFill>
                  <a:srgbClr val="1B1D1B"/>
                </a:solidFill>
                <a:effectLst/>
                <a:latin typeface="Aptos" panose="020B0004020202020204" pitchFamily="34" charset="0"/>
                <a:ea typeface="Times New Roman" panose="02020603050405020304" pitchFamily="18" charset="0"/>
                <a:cs typeface="Helvetica" panose="020B0604020202020204" pitchFamily="34" charset="0"/>
              </a:rPr>
              <a:t>: fauchage de la totalité des emprises routières et le débroussaillage des talus.</a:t>
            </a:r>
            <a:endParaRPr lang="fr-FR" sz="1100" kern="100" dirty="0">
              <a:solidFill>
                <a:srgbClr val="1B1D1B"/>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spcAft>
                <a:spcPts val="500"/>
              </a:spcAft>
              <a:buSzPts val="1000"/>
              <a:buFont typeface="Symbol" panose="05050102010706020507" pitchFamily="18" charset="2"/>
              <a:buChar char=""/>
              <a:tabLst>
                <a:tab pos="457200" algn="l"/>
              </a:tabLst>
            </a:pPr>
            <a:r>
              <a:rPr lang="fr-FR" sz="1000" b="1" dirty="0">
                <a:solidFill>
                  <a:srgbClr val="1B1D1B"/>
                </a:solidFill>
                <a:effectLst/>
                <a:latin typeface="Aptos" panose="020B0004020202020204" pitchFamily="34" charset="0"/>
                <a:ea typeface="Times New Roman" panose="02020603050405020304" pitchFamily="18" charset="0"/>
                <a:cs typeface="Helvetica" panose="020B0604020202020204" pitchFamily="34" charset="0"/>
              </a:rPr>
              <a:t>Le fauchage tardif</a:t>
            </a:r>
            <a:r>
              <a:rPr lang="fr-FR" sz="1000" dirty="0">
                <a:solidFill>
                  <a:srgbClr val="1B1D1B"/>
                </a:solidFill>
                <a:effectLst/>
                <a:latin typeface="Aptos" panose="020B0004020202020204" pitchFamily="34" charset="0"/>
                <a:ea typeface="Times New Roman" panose="02020603050405020304" pitchFamily="18" charset="0"/>
                <a:cs typeface="Helvetica" panose="020B0604020202020204" pitchFamily="34" charset="0"/>
              </a:rPr>
              <a:t> permet à la faune de se déplacer, s’abriter, se nourrir et de se reproduire ; et à la flore, de fleurir et de disséminer les graines pour se multiplier. En effet, les bords de routes constituent de véritables refuges écologiques.</a:t>
            </a:r>
            <a:endParaRPr lang="fr-FR" sz="1200" dirty="0">
              <a:effectLst/>
              <a:latin typeface="Times New Roman" panose="02020603050405020304" pitchFamily="18" charset="0"/>
              <a:ea typeface="Times New Roman" panose="02020603050405020304" pitchFamily="18" charset="0"/>
            </a:endParaRPr>
          </a:p>
          <a:p>
            <a:pPr>
              <a:buNone/>
            </a:pPr>
            <a:r>
              <a:rPr lang="fr-FR" sz="1000" dirty="0">
                <a:solidFill>
                  <a:srgbClr val="1B1D1B"/>
                </a:solidFill>
                <a:effectLst/>
                <a:latin typeface="Aptos" panose="020B0004020202020204" pitchFamily="34" charset="0"/>
                <a:ea typeface="Aptos" panose="020B0004020202020204" pitchFamily="34" charset="0"/>
                <a:cs typeface="Helvetica" panose="020B0604020202020204" pitchFamily="34" charset="0"/>
              </a:rPr>
              <a:t>Jusqu'à </a:t>
            </a:r>
            <a:r>
              <a:rPr lang="fr-FR" sz="1000" b="1" dirty="0">
                <a:solidFill>
                  <a:srgbClr val="1B1D1B"/>
                </a:solidFill>
                <a:effectLst/>
                <a:latin typeface="Aptos" panose="020B0004020202020204" pitchFamily="34" charset="0"/>
                <a:ea typeface="Aptos" panose="020B0004020202020204" pitchFamily="34" charset="0"/>
                <a:cs typeface="Helvetica" panose="020B0604020202020204" pitchFamily="34" charset="0"/>
              </a:rPr>
              <a:t>50% de la faune locale</a:t>
            </a:r>
            <a:r>
              <a:rPr lang="fr-FR" sz="1000" dirty="0">
                <a:solidFill>
                  <a:srgbClr val="1B1D1B"/>
                </a:solidFill>
                <a:effectLst/>
                <a:latin typeface="Aptos" panose="020B0004020202020204" pitchFamily="34" charset="0"/>
                <a:ea typeface="Aptos" panose="020B0004020202020204" pitchFamily="34" charset="0"/>
                <a:cs typeface="Helvetica" panose="020B0604020202020204" pitchFamily="34" charset="0"/>
              </a:rPr>
              <a:t> se trouve dans les talus routiers.</a:t>
            </a:r>
            <a:endParaRPr lang="fr-FR" dirty="0"/>
          </a:p>
        </p:txBody>
      </p:sp>
      <p:pic>
        <p:nvPicPr>
          <p:cNvPr id="7" name="Graphique 6" descr="Horloge">
            <a:extLst>
              <a:ext uri="{FF2B5EF4-FFF2-40B4-BE49-F238E27FC236}">
                <a16:creationId xmlns:a16="http://schemas.microsoft.com/office/drawing/2014/main" id="{1CD76863-4800-9968-FC45-E2E9186A970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033609" y="1345608"/>
            <a:ext cx="150386" cy="150386"/>
          </a:xfrm>
          <a:prstGeom prst="rect">
            <a:avLst/>
          </a:prstGeom>
        </p:spPr>
      </p:pic>
    </p:spTree>
    <p:extLst>
      <p:ext uri="{BB962C8B-B14F-4D97-AF65-F5344CB8AC3E}">
        <p14:creationId xmlns:p14="http://schemas.microsoft.com/office/powerpoint/2010/main" val="35513223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51B80C59-13D0-10E2-4B24-381A9DC15380}"/>
              </a:ext>
            </a:extLst>
          </p:cNvPr>
          <p:cNvSpPr>
            <a:spLocks noGrp="1"/>
          </p:cNvSpPr>
          <p:nvPr>
            <p:ph type="ftr" sz="quarter" idx="11"/>
          </p:nvPr>
        </p:nvSpPr>
        <p:spPr/>
        <p:txBody>
          <a:bodyPr/>
          <a:lstStyle/>
          <a:p>
            <a:r>
              <a:rPr lang="fr-FR" dirty="0"/>
              <a:t>Bulletin municipal / juin 2026</a:t>
            </a:r>
          </a:p>
        </p:txBody>
      </p:sp>
      <p:sp>
        <p:nvSpPr>
          <p:cNvPr id="3" name="Espace réservé du numéro de diapositive 2">
            <a:extLst>
              <a:ext uri="{FF2B5EF4-FFF2-40B4-BE49-F238E27FC236}">
                <a16:creationId xmlns:a16="http://schemas.microsoft.com/office/drawing/2014/main" id="{18C5845C-FCF5-52E5-22A2-21E56DD90419}"/>
              </a:ext>
            </a:extLst>
          </p:cNvPr>
          <p:cNvSpPr>
            <a:spLocks noGrp="1"/>
          </p:cNvSpPr>
          <p:nvPr>
            <p:ph type="sldNum" sz="quarter" idx="12"/>
          </p:nvPr>
        </p:nvSpPr>
        <p:spPr/>
        <p:txBody>
          <a:bodyPr/>
          <a:lstStyle/>
          <a:p>
            <a:fld id="{BE9B5FA4-89F7-4BC1-B6B1-D5529FDE714B}" type="slidenum">
              <a:rPr lang="fr-FR" smtClean="0"/>
              <a:t>9</a:t>
            </a:fld>
            <a:endParaRPr lang="fr-FR"/>
          </a:p>
        </p:txBody>
      </p:sp>
      <p:sp>
        <p:nvSpPr>
          <p:cNvPr id="5" name="ZoneTexte 4">
            <a:extLst>
              <a:ext uri="{FF2B5EF4-FFF2-40B4-BE49-F238E27FC236}">
                <a16:creationId xmlns:a16="http://schemas.microsoft.com/office/drawing/2014/main" id="{C42B4576-58E1-9CE5-0068-83596EA7F7FE}"/>
              </a:ext>
            </a:extLst>
          </p:cNvPr>
          <p:cNvSpPr txBox="1"/>
          <p:nvPr/>
        </p:nvSpPr>
        <p:spPr>
          <a:xfrm>
            <a:off x="585311" y="1204130"/>
            <a:ext cx="5687375" cy="4247317"/>
          </a:xfrm>
          <a:prstGeom prst="rect">
            <a:avLst/>
          </a:prstGeom>
          <a:noFill/>
        </p:spPr>
        <p:txBody>
          <a:bodyPr wrap="square">
            <a:spAutoFit/>
          </a:bodyPr>
          <a:lstStyle/>
          <a:p>
            <a:pPr>
              <a:buNone/>
            </a:pPr>
            <a:r>
              <a:rPr lang="fr-FR" sz="1000" dirty="0">
                <a:effectLst/>
                <a:latin typeface="Aptos" panose="020B0004020202020204" pitchFamily="34" charset="0"/>
                <a:ea typeface="Calibri" panose="020F0502020204030204" pitchFamily="34" charset="0"/>
                <a:cs typeface="Aptos" panose="020B0004020202020204" pitchFamily="34" charset="0"/>
              </a:rPr>
              <a:t>La Collectivité européenne d’Alsace entreprendra des travaux de réfection de la chaussée sur la </a:t>
            </a:r>
            <a:r>
              <a:rPr lang="fr-FR" sz="1000" b="1" dirty="0">
                <a:effectLst/>
                <a:latin typeface="Aptos" panose="020B0004020202020204" pitchFamily="34" charset="0"/>
                <a:ea typeface="Calibri" panose="020F0502020204030204" pitchFamily="34" charset="0"/>
                <a:cs typeface="Aptos" panose="020B0004020202020204" pitchFamily="34" charset="0"/>
              </a:rPr>
              <a:t>RD415 entre </a:t>
            </a:r>
            <a:r>
              <a:rPr lang="fr-FR" sz="1000" b="1" dirty="0" err="1">
                <a:effectLst/>
                <a:latin typeface="Aptos" panose="020B0004020202020204" pitchFamily="34" charset="0"/>
                <a:ea typeface="Calibri" panose="020F0502020204030204" pitchFamily="34" charset="0"/>
                <a:cs typeface="Aptos" panose="020B0004020202020204" pitchFamily="34" charset="0"/>
              </a:rPr>
              <a:t>Hachimette</a:t>
            </a:r>
            <a:r>
              <a:rPr lang="fr-FR" sz="1000" b="1" dirty="0">
                <a:effectLst/>
                <a:latin typeface="Aptos" panose="020B0004020202020204" pitchFamily="34" charset="0"/>
                <a:ea typeface="Calibri" panose="020F0502020204030204" pitchFamily="34" charset="0"/>
                <a:cs typeface="Aptos" panose="020B0004020202020204" pitchFamily="34" charset="0"/>
              </a:rPr>
              <a:t> et Kaysersberg</a:t>
            </a:r>
            <a:r>
              <a:rPr lang="fr-FR" sz="1000" dirty="0">
                <a:effectLst/>
                <a:latin typeface="Aptos" panose="020B0004020202020204" pitchFamily="34" charset="0"/>
                <a:ea typeface="Calibri" panose="020F0502020204030204" pitchFamily="34" charset="0"/>
                <a:cs typeface="Aptos" panose="020B0004020202020204" pitchFamily="34" charset="0"/>
              </a:rPr>
              <a:t> du 1</a:t>
            </a:r>
            <a:r>
              <a:rPr lang="fr-FR" sz="1000" b="1" dirty="0">
                <a:effectLst/>
                <a:latin typeface="Aptos" panose="020B0004020202020204" pitchFamily="34" charset="0"/>
                <a:ea typeface="Calibri" panose="020F0502020204030204" pitchFamily="34" charset="0"/>
                <a:cs typeface="Aptos" panose="020B0004020202020204" pitchFamily="34" charset="0"/>
              </a:rPr>
              <a:t>0 août au 25 septembre 2026</a:t>
            </a:r>
            <a:r>
              <a:rPr lang="fr-FR" sz="1000" dirty="0">
                <a:effectLst/>
                <a:latin typeface="Aptos" panose="020B0004020202020204" pitchFamily="34" charset="0"/>
                <a:ea typeface="Calibri" panose="020F0502020204030204" pitchFamily="34" charset="0"/>
                <a:cs typeface="Aptos" panose="020B0004020202020204" pitchFamily="34" charset="0"/>
              </a:rPr>
              <a:t>. Ces travaux concernent près de 5 km de voirie et permettront d’améliorer durablement la sécurité et le confort de circulation sur cet axe très fréquenté.</a:t>
            </a:r>
            <a:br>
              <a:rPr lang="fr-FR" sz="1000" dirty="0">
                <a:effectLst/>
                <a:latin typeface="Aptos" panose="020B0004020202020204" pitchFamily="34" charset="0"/>
                <a:ea typeface="Calibri" panose="020F0502020204030204" pitchFamily="34" charset="0"/>
                <a:cs typeface="Aptos" panose="020B0004020202020204" pitchFamily="34" charset="0"/>
              </a:rPr>
            </a:br>
            <a:br>
              <a:rPr lang="fr-FR" sz="1000" dirty="0">
                <a:effectLst/>
                <a:latin typeface="Aptos" panose="020B0004020202020204" pitchFamily="34" charset="0"/>
                <a:ea typeface="Calibri" panose="020F0502020204030204" pitchFamily="34" charset="0"/>
                <a:cs typeface="Aptos" panose="020B0004020202020204" pitchFamily="34" charset="0"/>
              </a:rPr>
            </a:br>
            <a:r>
              <a:rPr lang="fr-FR" sz="1000" dirty="0">
                <a:effectLst/>
                <a:latin typeface="Aptos" panose="020B0004020202020204" pitchFamily="34" charset="0"/>
                <a:ea typeface="Calibri" panose="020F0502020204030204" pitchFamily="34" charset="0"/>
                <a:cs typeface="Aptos" panose="020B0004020202020204" pitchFamily="34" charset="0"/>
              </a:rPr>
              <a:t>Des interventions préparatoires auront lieu dès le mois de juin avec notamment le traitement d’un affaissement de chaussée au niveau du </a:t>
            </a:r>
            <a:r>
              <a:rPr lang="fr-FR" sz="1000" dirty="0" err="1">
                <a:effectLst/>
                <a:latin typeface="Aptos" panose="020B0004020202020204" pitchFamily="34" charset="0"/>
                <a:ea typeface="Calibri" panose="020F0502020204030204" pitchFamily="34" charset="0"/>
                <a:cs typeface="Aptos" panose="020B0004020202020204" pitchFamily="34" charset="0"/>
              </a:rPr>
              <a:t>Limbach</a:t>
            </a:r>
            <a:r>
              <a:rPr lang="fr-FR" sz="1000" dirty="0">
                <a:effectLst/>
                <a:latin typeface="Aptos" panose="020B0004020202020204" pitchFamily="34" charset="0"/>
                <a:ea typeface="Calibri" panose="020F0502020204030204" pitchFamily="34" charset="0"/>
                <a:cs typeface="Aptos" panose="020B0004020202020204" pitchFamily="34" charset="0"/>
              </a:rPr>
              <a:t>, puis la reprise des bordures du giratoire de la gare de Fréland début juillet. La circulation sera maintenue mais ponctuellement perturbée.</a:t>
            </a:r>
            <a:br>
              <a:rPr lang="fr-FR" sz="1000" dirty="0">
                <a:effectLst/>
                <a:latin typeface="Aptos" panose="020B0004020202020204" pitchFamily="34" charset="0"/>
                <a:ea typeface="Calibri" panose="020F0502020204030204" pitchFamily="34" charset="0"/>
                <a:cs typeface="Aptos" panose="020B0004020202020204" pitchFamily="34" charset="0"/>
              </a:rPr>
            </a:br>
            <a:br>
              <a:rPr lang="fr-FR" sz="1000" dirty="0">
                <a:effectLst/>
                <a:latin typeface="Aptos" panose="020B0004020202020204" pitchFamily="34" charset="0"/>
                <a:ea typeface="Calibri" panose="020F0502020204030204" pitchFamily="34" charset="0"/>
                <a:cs typeface="Aptos" panose="020B0004020202020204" pitchFamily="34" charset="0"/>
              </a:rPr>
            </a:br>
            <a:r>
              <a:rPr lang="fr-FR" sz="1000" dirty="0">
                <a:effectLst/>
                <a:latin typeface="Aptos" panose="020B0004020202020204" pitchFamily="34" charset="0"/>
                <a:ea typeface="Calibri" panose="020F0502020204030204" pitchFamily="34" charset="0"/>
                <a:cs typeface="Aptos" panose="020B0004020202020204" pitchFamily="34" charset="0"/>
              </a:rPr>
              <a:t>Le chantier principal se déroulera en plusieurs phases :</a:t>
            </a:r>
            <a:br>
              <a:rPr lang="fr-FR" sz="1000" dirty="0">
                <a:effectLst/>
                <a:latin typeface="Aptos" panose="020B0004020202020204" pitchFamily="34" charset="0"/>
                <a:ea typeface="Calibri" panose="020F0502020204030204" pitchFamily="34" charset="0"/>
                <a:cs typeface="Aptos" panose="020B0004020202020204" pitchFamily="34" charset="0"/>
              </a:rPr>
            </a:br>
            <a:br>
              <a:rPr lang="fr-FR" sz="1000" dirty="0">
                <a:effectLst/>
                <a:latin typeface="Aptos" panose="020B0004020202020204" pitchFamily="34" charset="0"/>
                <a:ea typeface="Calibri" panose="020F0502020204030204" pitchFamily="34" charset="0"/>
                <a:cs typeface="Aptos" panose="020B0004020202020204" pitchFamily="34" charset="0"/>
              </a:rPr>
            </a:br>
            <a:r>
              <a:rPr lang="fr-FR" sz="1000" dirty="0">
                <a:effectLst/>
                <a:latin typeface="Aptos" panose="020B0004020202020204" pitchFamily="34" charset="0"/>
                <a:ea typeface="Calibri" panose="020F0502020204030204" pitchFamily="34" charset="0"/>
                <a:cs typeface="Aptos" panose="020B0004020202020204" pitchFamily="34" charset="0"/>
              </a:rPr>
              <a:t>- </a:t>
            </a:r>
            <a:r>
              <a:rPr lang="fr-FR" sz="1000" b="1" dirty="0">
                <a:effectLst/>
                <a:latin typeface="Aptos" panose="020B0004020202020204" pitchFamily="34" charset="0"/>
                <a:ea typeface="Calibri" panose="020F0502020204030204" pitchFamily="34" charset="0"/>
                <a:cs typeface="Aptos" panose="020B0004020202020204" pitchFamily="34" charset="0"/>
              </a:rPr>
              <a:t>du</a:t>
            </a:r>
            <a:r>
              <a:rPr lang="fr-FR" sz="1000" dirty="0">
                <a:effectLst/>
                <a:latin typeface="Aptos" panose="020B0004020202020204" pitchFamily="34" charset="0"/>
                <a:ea typeface="Calibri" panose="020F0502020204030204" pitchFamily="34" charset="0"/>
                <a:cs typeface="Aptos" panose="020B0004020202020204" pitchFamily="34" charset="0"/>
              </a:rPr>
              <a:t> </a:t>
            </a:r>
            <a:r>
              <a:rPr lang="fr-FR" sz="1000" b="1" dirty="0">
                <a:effectLst/>
                <a:latin typeface="Aptos" panose="020B0004020202020204" pitchFamily="34" charset="0"/>
                <a:ea typeface="Calibri" panose="020F0502020204030204" pitchFamily="34" charset="0"/>
                <a:cs typeface="Aptos" panose="020B0004020202020204" pitchFamily="34" charset="0"/>
              </a:rPr>
              <a:t>10 au 21 août</a:t>
            </a:r>
            <a:r>
              <a:rPr lang="fr-FR" sz="1000" dirty="0">
                <a:effectLst/>
                <a:latin typeface="Aptos" panose="020B0004020202020204" pitchFamily="34" charset="0"/>
                <a:ea typeface="Calibri" panose="020F0502020204030204" pitchFamily="34" charset="0"/>
                <a:cs typeface="Aptos" panose="020B0004020202020204" pitchFamily="34" charset="0"/>
              </a:rPr>
              <a:t> : travaux entre Kaysersberg et la caserne des pompiers </a:t>
            </a:r>
            <a:br>
              <a:rPr lang="fr-FR" sz="1000" dirty="0">
                <a:effectLst/>
                <a:latin typeface="Aptos" panose="020B0004020202020204" pitchFamily="34" charset="0"/>
                <a:ea typeface="Calibri" panose="020F0502020204030204" pitchFamily="34" charset="0"/>
                <a:cs typeface="Aptos" panose="020B0004020202020204" pitchFamily="34" charset="0"/>
              </a:rPr>
            </a:br>
            <a:r>
              <a:rPr lang="fr-FR" sz="1000" dirty="0">
                <a:effectLst/>
                <a:latin typeface="Aptos" panose="020B0004020202020204" pitchFamily="34" charset="0"/>
                <a:ea typeface="Calibri" panose="020F0502020204030204" pitchFamily="34" charset="0"/>
                <a:cs typeface="Aptos" panose="020B0004020202020204" pitchFamily="34" charset="0"/>
              </a:rPr>
              <a:t>- </a:t>
            </a:r>
            <a:r>
              <a:rPr lang="fr-FR" sz="1000" b="1" dirty="0">
                <a:effectLst/>
                <a:latin typeface="Aptos" panose="020B0004020202020204" pitchFamily="34" charset="0"/>
                <a:ea typeface="Calibri" panose="020F0502020204030204" pitchFamily="34" charset="0"/>
                <a:cs typeface="Aptos" panose="020B0004020202020204" pitchFamily="34" charset="0"/>
              </a:rPr>
              <a:t>du 24 août au 4 septembre</a:t>
            </a:r>
            <a:r>
              <a:rPr lang="fr-FR" sz="1000" dirty="0">
                <a:effectLst/>
                <a:latin typeface="Aptos" panose="020B0004020202020204" pitchFamily="34" charset="0"/>
                <a:ea typeface="Calibri" panose="020F0502020204030204" pitchFamily="34" charset="0"/>
                <a:cs typeface="Aptos" panose="020B0004020202020204" pitchFamily="34" charset="0"/>
              </a:rPr>
              <a:t> : travaux entre </a:t>
            </a:r>
            <a:r>
              <a:rPr lang="fr-FR" sz="1000" dirty="0" err="1">
                <a:effectLst/>
                <a:latin typeface="Aptos" panose="020B0004020202020204" pitchFamily="34" charset="0"/>
                <a:ea typeface="Calibri" panose="020F0502020204030204" pitchFamily="34" charset="0"/>
                <a:cs typeface="Aptos" panose="020B0004020202020204" pitchFamily="34" charset="0"/>
              </a:rPr>
              <a:t>Hachimette</a:t>
            </a:r>
            <a:r>
              <a:rPr lang="fr-FR" sz="1000" dirty="0">
                <a:effectLst/>
                <a:latin typeface="Aptos" panose="020B0004020202020204" pitchFamily="34" charset="0"/>
                <a:ea typeface="Calibri" panose="020F0502020204030204" pitchFamily="34" charset="0"/>
                <a:cs typeface="Aptos" panose="020B0004020202020204" pitchFamily="34" charset="0"/>
              </a:rPr>
              <a:t> et le giratoire de Fréland </a:t>
            </a:r>
            <a:br>
              <a:rPr lang="fr-FR" sz="1000" dirty="0">
                <a:effectLst/>
                <a:latin typeface="Aptos" panose="020B0004020202020204" pitchFamily="34" charset="0"/>
                <a:ea typeface="Calibri" panose="020F0502020204030204" pitchFamily="34" charset="0"/>
                <a:cs typeface="Aptos" panose="020B0004020202020204" pitchFamily="34" charset="0"/>
              </a:rPr>
            </a:br>
            <a:r>
              <a:rPr lang="fr-FR" sz="1000" dirty="0">
                <a:effectLst/>
                <a:latin typeface="Aptos" panose="020B0004020202020204" pitchFamily="34" charset="0"/>
                <a:ea typeface="Calibri" panose="020F0502020204030204" pitchFamily="34" charset="0"/>
                <a:cs typeface="Aptos" panose="020B0004020202020204" pitchFamily="34" charset="0"/>
              </a:rPr>
              <a:t>- </a:t>
            </a:r>
            <a:r>
              <a:rPr lang="fr-FR" sz="1000" b="1" dirty="0">
                <a:effectLst/>
                <a:latin typeface="Aptos" panose="020B0004020202020204" pitchFamily="34" charset="0"/>
                <a:ea typeface="Calibri" panose="020F0502020204030204" pitchFamily="34" charset="0"/>
                <a:cs typeface="Aptos" panose="020B0004020202020204" pitchFamily="34" charset="0"/>
              </a:rPr>
              <a:t>du 7 au 18 septembre</a:t>
            </a:r>
            <a:r>
              <a:rPr lang="fr-FR" sz="1000" dirty="0">
                <a:effectLst/>
                <a:latin typeface="Aptos" panose="020B0004020202020204" pitchFamily="34" charset="0"/>
                <a:ea typeface="Calibri" panose="020F0502020204030204" pitchFamily="34" charset="0"/>
                <a:cs typeface="Aptos" panose="020B0004020202020204" pitchFamily="34" charset="0"/>
              </a:rPr>
              <a:t> : travaux entre le giratoire de Fréland et le secteur DS Smith </a:t>
            </a:r>
            <a:br>
              <a:rPr lang="fr-FR" sz="1000" dirty="0">
                <a:effectLst/>
                <a:latin typeface="Aptos" panose="020B0004020202020204" pitchFamily="34" charset="0"/>
                <a:ea typeface="Calibri" panose="020F0502020204030204" pitchFamily="34" charset="0"/>
                <a:cs typeface="Aptos" panose="020B0004020202020204" pitchFamily="34" charset="0"/>
              </a:rPr>
            </a:br>
            <a:r>
              <a:rPr lang="fr-FR" sz="1000" dirty="0">
                <a:effectLst/>
                <a:latin typeface="Aptos" panose="020B0004020202020204" pitchFamily="34" charset="0"/>
                <a:ea typeface="Calibri" panose="020F0502020204030204" pitchFamily="34" charset="0"/>
                <a:cs typeface="Aptos" panose="020B0004020202020204" pitchFamily="34" charset="0"/>
              </a:rPr>
              <a:t>- </a:t>
            </a:r>
            <a:r>
              <a:rPr lang="fr-FR" sz="1000" b="1" dirty="0">
                <a:effectLst/>
                <a:latin typeface="Aptos" panose="020B0004020202020204" pitchFamily="34" charset="0"/>
                <a:ea typeface="Calibri" panose="020F0502020204030204" pitchFamily="34" charset="0"/>
                <a:cs typeface="Aptos" panose="020B0004020202020204" pitchFamily="34" charset="0"/>
              </a:rPr>
              <a:t>du 21 au 25 septembre</a:t>
            </a:r>
            <a:r>
              <a:rPr lang="fr-FR" sz="1000" dirty="0">
                <a:effectLst/>
                <a:latin typeface="Aptos" panose="020B0004020202020204" pitchFamily="34" charset="0"/>
                <a:ea typeface="Calibri" panose="020F0502020204030204" pitchFamily="34" charset="0"/>
                <a:cs typeface="Aptos" panose="020B0004020202020204" pitchFamily="34" charset="0"/>
              </a:rPr>
              <a:t> : réalisation de la couche de roulement sur l’ensemble du tronçon.</a:t>
            </a:r>
            <a:br>
              <a:rPr lang="fr-FR" sz="1000" dirty="0">
                <a:effectLst/>
                <a:latin typeface="Aptos" panose="020B0004020202020204" pitchFamily="34" charset="0"/>
                <a:ea typeface="Calibri" panose="020F0502020204030204" pitchFamily="34" charset="0"/>
                <a:cs typeface="Aptos" panose="020B0004020202020204" pitchFamily="34" charset="0"/>
              </a:rPr>
            </a:br>
            <a:r>
              <a:rPr lang="fr-FR" sz="1000" b="1" dirty="0">
                <a:effectLst/>
                <a:latin typeface="Aptos" panose="020B0004020202020204" pitchFamily="34" charset="0"/>
                <a:ea typeface="Calibri" panose="020F0502020204030204" pitchFamily="34" charset="0"/>
                <a:cs typeface="Aptos" panose="020B0004020202020204" pitchFamily="34" charset="0"/>
              </a:rPr>
              <a:t>Le Chantier se déroulera principalement en fin de journée et de nuit, de 17h à 6h, du lundi au vendredi.</a:t>
            </a:r>
            <a:br>
              <a:rPr lang="fr-FR" sz="1000" dirty="0">
                <a:effectLst/>
                <a:latin typeface="Aptos" panose="020B0004020202020204" pitchFamily="34" charset="0"/>
                <a:ea typeface="Calibri" panose="020F0502020204030204" pitchFamily="34" charset="0"/>
                <a:cs typeface="Aptos" panose="020B0004020202020204" pitchFamily="34" charset="0"/>
              </a:rPr>
            </a:br>
            <a:r>
              <a:rPr lang="fr-FR" sz="1000" dirty="0">
                <a:effectLst/>
                <a:latin typeface="Aptos" panose="020B0004020202020204" pitchFamily="34" charset="0"/>
                <a:ea typeface="Calibri" panose="020F0502020204030204" pitchFamily="34" charset="0"/>
                <a:cs typeface="Aptos" panose="020B0004020202020204" pitchFamily="34" charset="0"/>
              </a:rPr>
              <a:t>Durant ces périodes, des perturbations importantes sont à prévoir :</a:t>
            </a:r>
            <a:br>
              <a:rPr lang="fr-FR" sz="1000" dirty="0">
                <a:effectLst/>
                <a:latin typeface="Aptos" panose="020B0004020202020204" pitchFamily="34" charset="0"/>
                <a:ea typeface="Calibri" panose="020F0502020204030204" pitchFamily="34" charset="0"/>
                <a:cs typeface="Aptos" panose="020B0004020202020204" pitchFamily="34" charset="0"/>
              </a:rPr>
            </a:br>
            <a:r>
              <a:rPr lang="fr-FR" sz="1000" dirty="0">
                <a:effectLst/>
                <a:latin typeface="Aptos" panose="020B0004020202020204" pitchFamily="34" charset="0"/>
                <a:ea typeface="Calibri" panose="020F0502020204030204" pitchFamily="34" charset="0"/>
                <a:cs typeface="Aptos" panose="020B0004020202020204" pitchFamily="34" charset="0"/>
              </a:rPr>
              <a:t>- circulation alternée de 17h à 20h</a:t>
            </a:r>
            <a:br>
              <a:rPr lang="fr-FR" sz="1000" dirty="0">
                <a:effectLst/>
                <a:latin typeface="Aptos" panose="020B0004020202020204" pitchFamily="34" charset="0"/>
                <a:ea typeface="Calibri" panose="020F0502020204030204" pitchFamily="34" charset="0"/>
                <a:cs typeface="Aptos" panose="020B0004020202020204" pitchFamily="34" charset="0"/>
              </a:rPr>
            </a:br>
            <a:r>
              <a:rPr lang="fr-FR" sz="1000" dirty="0">
                <a:effectLst/>
                <a:latin typeface="Aptos" panose="020B0004020202020204" pitchFamily="34" charset="0"/>
                <a:ea typeface="Calibri" panose="020F0502020204030204" pitchFamily="34" charset="0"/>
                <a:cs typeface="Aptos" panose="020B0004020202020204" pitchFamily="34" charset="0"/>
              </a:rPr>
              <a:t>- fermeture nocturne de la RD415 de 20h à 6h</a:t>
            </a:r>
            <a:br>
              <a:rPr lang="fr-FR" sz="1000" dirty="0">
                <a:effectLst/>
                <a:latin typeface="Aptos" panose="020B0004020202020204" pitchFamily="34" charset="0"/>
                <a:ea typeface="Calibri" panose="020F0502020204030204" pitchFamily="34" charset="0"/>
                <a:cs typeface="Aptos" panose="020B0004020202020204" pitchFamily="34" charset="0"/>
              </a:rPr>
            </a:br>
            <a:r>
              <a:rPr lang="fr-FR" sz="1000" dirty="0">
                <a:effectLst/>
                <a:latin typeface="Aptos" panose="020B0004020202020204" pitchFamily="34" charset="0"/>
                <a:ea typeface="Calibri" panose="020F0502020204030204" pitchFamily="34" charset="0"/>
                <a:cs typeface="Aptos" panose="020B0004020202020204" pitchFamily="34" charset="0"/>
              </a:rPr>
              <a:t>- déviations mises en place pour les véhicules légers </a:t>
            </a:r>
            <a:br>
              <a:rPr lang="fr-FR" sz="1000" dirty="0">
                <a:effectLst/>
                <a:latin typeface="Aptos" panose="020B0004020202020204" pitchFamily="34" charset="0"/>
                <a:ea typeface="Calibri" panose="020F0502020204030204" pitchFamily="34" charset="0"/>
                <a:cs typeface="Aptos" panose="020B0004020202020204" pitchFamily="34" charset="0"/>
              </a:rPr>
            </a:br>
            <a:r>
              <a:rPr lang="fr-FR" sz="1000" dirty="0">
                <a:effectLst/>
                <a:latin typeface="Aptos" panose="020B0004020202020204" pitchFamily="34" charset="0"/>
                <a:ea typeface="Calibri" panose="020F0502020204030204" pitchFamily="34" charset="0"/>
                <a:cs typeface="Aptos" panose="020B0004020202020204" pitchFamily="34" charset="0"/>
              </a:rPr>
              <a:t>- interdiction du transit des poids lourds </a:t>
            </a:r>
            <a:br>
              <a:rPr lang="fr-FR" sz="1000" dirty="0">
                <a:effectLst/>
                <a:latin typeface="Aptos" panose="020B0004020202020204" pitchFamily="34" charset="0"/>
                <a:ea typeface="Calibri" panose="020F0502020204030204" pitchFamily="34" charset="0"/>
                <a:cs typeface="Aptos" panose="020B0004020202020204" pitchFamily="34" charset="0"/>
              </a:rPr>
            </a:br>
            <a:r>
              <a:rPr lang="fr-FR" sz="1000" dirty="0">
                <a:effectLst/>
                <a:latin typeface="Aptos" panose="020B0004020202020204" pitchFamily="34" charset="0"/>
                <a:ea typeface="Calibri" panose="020F0502020204030204" pitchFamily="34" charset="0"/>
                <a:cs typeface="Aptos" panose="020B0004020202020204" pitchFamily="34" charset="0"/>
              </a:rPr>
              <a:t>- limitations de vitesse dans les zones de chantier.</a:t>
            </a:r>
          </a:p>
          <a:p>
            <a:pPr>
              <a:buNone/>
            </a:pP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La  Collectivité européenne d’Alsace invite les habitants, riverains et professionnels à anticiper leurs déplacements durant cette période et remercie chacun pour sa compréhension face aux désagréments temporaires occasionnés par ces travaux indispensables.</a:t>
            </a:r>
          </a:p>
        </p:txBody>
      </p:sp>
      <p:sp>
        <p:nvSpPr>
          <p:cNvPr id="6" name="ZoneTexte 5">
            <a:extLst>
              <a:ext uri="{FF2B5EF4-FFF2-40B4-BE49-F238E27FC236}">
                <a16:creationId xmlns:a16="http://schemas.microsoft.com/office/drawing/2014/main" id="{88444A19-EBB4-F72C-AFAB-D78E7A425CEF}"/>
              </a:ext>
            </a:extLst>
          </p:cNvPr>
          <p:cNvSpPr txBox="1"/>
          <p:nvPr/>
        </p:nvSpPr>
        <p:spPr>
          <a:xfrm>
            <a:off x="585311" y="659802"/>
            <a:ext cx="5687376" cy="523220"/>
          </a:xfrm>
          <a:prstGeom prst="rect">
            <a:avLst/>
          </a:prstGeom>
          <a:noFill/>
        </p:spPr>
        <p:txBody>
          <a:bodyPr wrap="square">
            <a:spAutoFit/>
          </a:bodyPr>
          <a:lstStyle/>
          <a:p>
            <a:pPr>
              <a:buNone/>
            </a:pPr>
            <a:r>
              <a:rPr lang="fr-FR" sz="1400" b="1" dirty="0">
                <a:solidFill>
                  <a:srgbClr val="0070C0"/>
                </a:solidFill>
                <a:latin typeface="Aptos Display" panose="020B0004020202020204" pitchFamily="34" charset="0"/>
              </a:rPr>
              <a:t>RD 415</a:t>
            </a:r>
            <a:br>
              <a:rPr lang="fr-FR" sz="1400" b="1" dirty="0">
                <a:solidFill>
                  <a:srgbClr val="0070C0"/>
                </a:solidFill>
                <a:latin typeface="Aptos Display" panose="020B0004020202020204" pitchFamily="34" charset="0"/>
              </a:rPr>
            </a:br>
            <a:r>
              <a:rPr lang="fr-FR" sz="1400" b="1" dirty="0">
                <a:solidFill>
                  <a:srgbClr val="0070C0"/>
                </a:solidFill>
                <a:latin typeface="Aptos Display" panose="020B0004020202020204" pitchFamily="34" charset="0"/>
              </a:rPr>
              <a:t>D’importants travaux entre </a:t>
            </a:r>
            <a:r>
              <a:rPr lang="fr-FR" sz="1400" b="1" dirty="0" err="1">
                <a:solidFill>
                  <a:srgbClr val="0070C0"/>
                </a:solidFill>
                <a:latin typeface="Aptos Display" panose="020B0004020202020204" pitchFamily="34" charset="0"/>
              </a:rPr>
              <a:t>Hachimette</a:t>
            </a:r>
            <a:r>
              <a:rPr lang="fr-FR" sz="1400" b="1" dirty="0">
                <a:solidFill>
                  <a:srgbClr val="0070C0"/>
                </a:solidFill>
                <a:latin typeface="Aptos Display" panose="020B0004020202020204" pitchFamily="34" charset="0"/>
              </a:rPr>
              <a:t> et Kaysersberg</a:t>
            </a:r>
          </a:p>
        </p:txBody>
      </p:sp>
      <p:pic>
        <p:nvPicPr>
          <p:cNvPr id="10" name="Image 9">
            <a:extLst>
              <a:ext uri="{FF2B5EF4-FFF2-40B4-BE49-F238E27FC236}">
                <a16:creationId xmlns:a16="http://schemas.microsoft.com/office/drawing/2014/main" id="{E4087933-9DE3-AA42-F235-292825BFD2C7}"/>
              </a:ext>
            </a:extLst>
          </p:cNvPr>
          <p:cNvPicPr>
            <a:picLocks noChangeAspect="1"/>
          </p:cNvPicPr>
          <p:nvPr/>
        </p:nvPicPr>
        <p:blipFill>
          <a:blip r:embed="rId2"/>
          <a:stretch>
            <a:fillRect/>
          </a:stretch>
        </p:blipFill>
        <p:spPr>
          <a:xfrm>
            <a:off x="4843463" y="559973"/>
            <a:ext cx="1753170" cy="569011"/>
          </a:xfrm>
          <a:prstGeom prst="rect">
            <a:avLst/>
          </a:prstGeom>
        </p:spPr>
      </p:pic>
      <p:pic>
        <p:nvPicPr>
          <p:cNvPr id="7" name="Image 6">
            <a:extLst>
              <a:ext uri="{FF2B5EF4-FFF2-40B4-BE49-F238E27FC236}">
                <a16:creationId xmlns:a16="http://schemas.microsoft.com/office/drawing/2014/main" id="{3DA5307B-5729-4681-9240-03C1069B35FB}"/>
              </a:ext>
            </a:extLst>
          </p:cNvPr>
          <p:cNvPicPr>
            <a:picLocks noChangeAspect="1"/>
          </p:cNvPicPr>
          <p:nvPr/>
        </p:nvPicPr>
        <p:blipFill>
          <a:blip r:embed="rId3"/>
          <a:srcRect t="892"/>
          <a:stretch>
            <a:fillRect/>
          </a:stretch>
        </p:blipFill>
        <p:spPr>
          <a:xfrm>
            <a:off x="722683" y="5506277"/>
            <a:ext cx="5412629" cy="3746917"/>
          </a:xfrm>
          <a:prstGeom prst="rect">
            <a:avLst/>
          </a:prstGeom>
        </p:spPr>
      </p:pic>
      <p:sp>
        <p:nvSpPr>
          <p:cNvPr id="9" name="ZoneTexte 8">
            <a:extLst>
              <a:ext uri="{FF2B5EF4-FFF2-40B4-BE49-F238E27FC236}">
                <a16:creationId xmlns:a16="http://schemas.microsoft.com/office/drawing/2014/main" id="{44521221-00FF-BAFB-3505-0B5DB92432D4}"/>
              </a:ext>
            </a:extLst>
          </p:cNvPr>
          <p:cNvSpPr txBox="1"/>
          <p:nvPr/>
        </p:nvSpPr>
        <p:spPr>
          <a:xfrm>
            <a:off x="764275" y="5568287"/>
            <a:ext cx="1507438" cy="276999"/>
          </a:xfrm>
          <a:prstGeom prst="rect">
            <a:avLst/>
          </a:prstGeom>
          <a:noFill/>
        </p:spPr>
        <p:txBody>
          <a:bodyPr wrap="square" rtlCol="0">
            <a:spAutoFit/>
          </a:bodyPr>
          <a:lstStyle/>
          <a:p>
            <a:r>
              <a:rPr lang="fr-FR" sz="1200" b="1" dirty="0">
                <a:latin typeface=" aptos"/>
              </a:rPr>
              <a:t>Déviation des VL</a:t>
            </a:r>
          </a:p>
        </p:txBody>
      </p:sp>
    </p:spTree>
    <p:extLst>
      <p:ext uri="{BB962C8B-B14F-4D97-AF65-F5344CB8AC3E}">
        <p14:creationId xmlns:p14="http://schemas.microsoft.com/office/powerpoint/2010/main" val="3847383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F98E92CE-0ABB-95D2-167C-B5FC1D687967}"/>
              </a:ext>
            </a:extLst>
          </p:cNvPr>
          <p:cNvSpPr>
            <a:spLocks noGrp="1"/>
          </p:cNvSpPr>
          <p:nvPr>
            <p:ph type="ftr" sz="quarter" idx="11"/>
          </p:nvPr>
        </p:nvSpPr>
        <p:spPr/>
        <p:txBody>
          <a:bodyPr/>
          <a:lstStyle/>
          <a:p>
            <a:r>
              <a:rPr lang="fr-FR" dirty="0"/>
              <a:t>Bulletin municipal / juin 2026</a:t>
            </a:r>
          </a:p>
        </p:txBody>
      </p:sp>
      <p:sp>
        <p:nvSpPr>
          <p:cNvPr id="3" name="Espace réservé du numéro de diapositive 2">
            <a:extLst>
              <a:ext uri="{FF2B5EF4-FFF2-40B4-BE49-F238E27FC236}">
                <a16:creationId xmlns:a16="http://schemas.microsoft.com/office/drawing/2014/main" id="{6968FDE3-46EB-569D-C44F-959432EB996C}"/>
              </a:ext>
            </a:extLst>
          </p:cNvPr>
          <p:cNvSpPr>
            <a:spLocks noGrp="1"/>
          </p:cNvSpPr>
          <p:nvPr>
            <p:ph type="sldNum" sz="quarter" idx="12"/>
          </p:nvPr>
        </p:nvSpPr>
        <p:spPr/>
        <p:txBody>
          <a:bodyPr/>
          <a:lstStyle/>
          <a:p>
            <a:fld id="{BE9B5FA4-89F7-4BC1-B6B1-D5529FDE714B}" type="slidenum">
              <a:rPr lang="fr-FR" smtClean="0"/>
              <a:t>10</a:t>
            </a:fld>
            <a:endParaRPr lang="fr-FR"/>
          </a:p>
        </p:txBody>
      </p:sp>
      <p:pic>
        <p:nvPicPr>
          <p:cNvPr id="7170" name="Picture 2">
            <a:extLst>
              <a:ext uri="{FF2B5EF4-FFF2-40B4-BE49-F238E27FC236}">
                <a16:creationId xmlns:a16="http://schemas.microsoft.com/office/drawing/2014/main" id="{F73B7311-0F99-4520-94A8-B071255DB0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9003" y="724603"/>
            <a:ext cx="1606744" cy="2272129"/>
          </a:xfrm>
          <a:prstGeom prst="rect">
            <a:avLst/>
          </a:prstGeom>
          <a:noFill/>
          <a:extLst>
            <a:ext uri="{909E8E84-426E-40DD-AFC4-6F175D3DCCD1}">
              <a14:hiddenFill xmlns:a14="http://schemas.microsoft.com/office/drawing/2010/main">
                <a:solidFill>
                  <a:srgbClr val="FFFFFF"/>
                </a:solidFill>
              </a14:hiddenFill>
            </a:ext>
          </a:extLst>
        </p:spPr>
      </p:pic>
      <p:sp>
        <p:nvSpPr>
          <p:cNvPr id="5" name="ZoneTexte 4">
            <a:extLst>
              <a:ext uri="{FF2B5EF4-FFF2-40B4-BE49-F238E27FC236}">
                <a16:creationId xmlns:a16="http://schemas.microsoft.com/office/drawing/2014/main" id="{059516CC-CD72-9913-58D1-9CC35633936F}"/>
              </a:ext>
            </a:extLst>
          </p:cNvPr>
          <p:cNvSpPr txBox="1"/>
          <p:nvPr/>
        </p:nvSpPr>
        <p:spPr>
          <a:xfrm>
            <a:off x="2115747" y="785057"/>
            <a:ext cx="4178116" cy="1615827"/>
          </a:xfrm>
          <a:prstGeom prst="rect">
            <a:avLst/>
          </a:prstGeom>
          <a:noFill/>
        </p:spPr>
        <p:txBody>
          <a:bodyPr wrap="square">
            <a:spAutoFit/>
          </a:bodyPr>
          <a:lstStyle/>
          <a:p>
            <a:pPr algn="just">
              <a:buNone/>
            </a:pPr>
            <a:r>
              <a:rPr lang="fr-FR" sz="1100" b="0" i="0" dirty="0">
                <a:solidFill>
                  <a:srgbClr val="333333"/>
                </a:solidFill>
                <a:effectLst/>
                <a:latin typeface="Aptos" panose="020B0004020202020204" pitchFamily="34" charset="0"/>
              </a:rPr>
              <a:t>Habitués du scrabble, du tarot ou de la belote, venez découvrir d'autres jeux et partager des moments ludiques et conviviaux avec de nouvelles personnes</a:t>
            </a:r>
          </a:p>
          <a:p>
            <a:pPr algn="l">
              <a:buNone/>
            </a:pPr>
            <a:endParaRPr lang="fr-FR" sz="1100" b="0" i="0" dirty="0">
              <a:solidFill>
                <a:srgbClr val="333333"/>
              </a:solidFill>
              <a:effectLst/>
              <a:latin typeface="Aptos" panose="020B0004020202020204" pitchFamily="34" charset="0"/>
            </a:endParaRPr>
          </a:p>
          <a:p>
            <a:pPr algn="l">
              <a:buNone/>
            </a:pPr>
            <a:r>
              <a:rPr lang="fr-FR" sz="1100" b="1" i="0" dirty="0">
                <a:solidFill>
                  <a:srgbClr val="333333"/>
                </a:solidFill>
                <a:effectLst/>
                <a:latin typeface="Aptos" panose="020B0004020202020204" pitchFamily="34" charset="0"/>
              </a:rPr>
              <a:t>Lundi 22 juin  2026  </a:t>
            </a:r>
            <a:br>
              <a:rPr lang="fr-FR" sz="1100" b="1" i="0" dirty="0">
                <a:solidFill>
                  <a:srgbClr val="333333"/>
                </a:solidFill>
                <a:effectLst/>
                <a:latin typeface="Aptos" panose="020B0004020202020204" pitchFamily="34" charset="0"/>
              </a:rPr>
            </a:br>
            <a:r>
              <a:rPr lang="fr-FR" sz="1100" b="1" i="0" dirty="0">
                <a:solidFill>
                  <a:srgbClr val="333333"/>
                </a:solidFill>
                <a:effectLst/>
                <a:latin typeface="Aptos" panose="020B0004020202020204" pitchFamily="34" charset="0"/>
              </a:rPr>
              <a:t>de 14h00 à 16h00 </a:t>
            </a:r>
            <a:br>
              <a:rPr lang="fr-FR" sz="1100" b="1" i="0" dirty="0">
                <a:solidFill>
                  <a:srgbClr val="333333"/>
                </a:solidFill>
                <a:effectLst/>
                <a:latin typeface="Aptos" panose="020B0004020202020204" pitchFamily="34" charset="0"/>
              </a:rPr>
            </a:br>
            <a:r>
              <a:rPr lang="fr-FR" sz="1100" b="1" i="0" dirty="0">
                <a:solidFill>
                  <a:srgbClr val="333333"/>
                </a:solidFill>
                <a:effectLst/>
                <a:latin typeface="Aptos" panose="020B0004020202020204" pitchFamily="34" charset="0"/>
              </a:rPr>
              <a:t>à la Médiathèque de Lapoutroie.</a:t>
            </a:r>
          </a:p>
          <a:p>
            <a:pPr algn="l">
              <a:buNone/>
            </a:pPr>
            <a:endParaRPr lang="fr-FR" sz="1100" b="0" i="0" dirty="0">
              <a:solidFill>
                <a:srgbClr val="333333"/>
              </a:solidFill>
              <a:effectLst/>
              <a:latin typeface="Aptos" panose="020B0004020202020204" pitchFamily="34" charset="0"/>
            </a:endParaRPr>
          </a:p>
          <a:p>
            <a:pPr algn="l">
              <a:buNone/>
            </a:pPr>
            <a:r>
              <a:rPr lang="fr-FR" sz="1100" b="0" i="0" dirty="0">
                <a:solidFill>
                  <a:srgbClr val="333333"/>
                </a:solidFill>
                <a:effectLst/>
                <a:latin typeface="Aptos" panose="020B0004020202020204" pitchFamily="34" charset="0"/>
              </a:rPr>
              <a:t>Durée : 2h00 -  Pour adultes</a:t>
            </a:r>
          </a:p>
        </p:txBody>
      </p:sp>
      <p:pic>
        <p:nvPicPr>
          <p:cNvPr id="7172" name="Picture 4">
            <a:extLst>
              <a:ext uri="{FF2B5EF4-FFF2-40B4-BE49-F238E27FC236}">
                <a16:creationId xmlns:a16="http://schemas.microsoft.com/office/drawing/2014/main" id="{027D97E1-8983-19D1-57E8-D1725C8B7C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5484" y="2979011"/>
            <a:ext cx="1596086" cy="2257058"/>
          </a:xfrm>
          <a:prstGeom prst="rect">
            <a:avLst/>
          </a:prstGeom>
          <a:noFill/>
          <a:extLst>
            <a:ext uri="{909E8E84-426E-40DD-AFC4-6F175D3DCCD1}">
              <a14:hiddenFill xmlns:a14="http://schemas.microsoft.com/office/drawing/2010/main">
                <a:solidFill>
                  <a:srgbClr val="FFFFFF"/>
                </a:solidFill>
              </a14:hiddenFill>
            </a:ext>
          </a:extLst>
        </p:spPr>
      </p:pic>
      <p:sp>
        <p:nvSpPr>
          <p:cNvPr id="7" name="ZoneTexte 6">
            <a:extLst>
              <a:ext uri="{FF2B5EF4-FFF2-40B4-BE49-F238E27FC236}">
                <a16:creationId xmlns:a16="http://schemas.microsoft.com/office/drawing/2014/main" id="{840BF530-3B64-0D4B-01A3-7FE3349221A8}"/>
              </a:ext>
            </a:extLst>
          </p:cNvPr>
          <p:cNvSpPr txBox="1"/>
          <p:nvPr/>
        </p:nvSpPr>
        <p:spPr>
          <a:xfrm>
            <a:off x="2142330" y="3038098"/>
            <a:ext cx="4178116" cy="2123658"/>
          </a:xfrm>
          <a:prstGeom prst="rect">
            <a:avLst/>
          </a:prstGeom>
          <a:noFill/>
        </p:spPr>
        <p:txBody>
          <a:bodyPr wrap="square">
            <a:spAutoFit/>
          </a:bodyPr>
          <a:lstStyle/>
          <a:p>
            <a:pPr algn="l">
              <a:buNone/>
            </a:pPr>
            <a:r>
              <a:rPr lang="fr-FR" sz="1100" b="1" i="0" u="sng" dirty="0">
                <a:effectLst/>
                <a:latin typeface="Aptos" panose="020B0004020202020204" pitchFamily="34" charset="0"/>
              </a:rPr>
              <a:t>Mercredi on joue à quoi ?</a:t>
            </a:r>
          </a:p>
          <a:p>
            <a:pPr algn="l">
              <a:buNone/>
            </a:pPr>
            <a:endParaRPr lang="fr-FR" sz="1100" b="0" i="0" dirty="0">
              <a:effectLst/>
              <a:latin typeface="Aptos" panose="020B0004020202020204" pitchFamily="34" charset="0"/>
            </a:endParaRPr>
          </a:p>
          <a:p>
            <a:pPr algn="just">
              <a:buNone/>
            </a:pPr>
            <a:r>
              <a:rPr lang="fr-FR" sz="1100" b="0" i="1" dirty="0">
                <a:effectLst/>
                <a:latin typeface="Aptos" panose="020B0004020202020204" pitchFamily="34" charset="0"/>
              </a:rPr>
              <a:t>Pour une fois, pas besoin de les rapporter à la maison pour jouer, un espace spécialement aménagé te sera proposé à la médiathèque pour mieux en profiter des nombreux jouets !</a:t>
            </a:r>
          </a:p>
          <a:p>
            <a:pPr algn="l">
              <a:buNone/>
            </a:pPr>
            <a:endParaRPr lang="fr-FR" sz="1100" b="0" i="0" dirty="0">
              <a:effectLst/>
              <a:latin typeface="Aptos" panose="020B0004020202020204" pitchFamily="34" charset="0"/>
            </a:endParaRPr>
          </a:p>
          <a:p>
            <a:pPr algn="l">
              <a:buNone/>
            </a:pPr>
            <a:r>
              <a:rPr lang="fr-FR" sz="1100" b="1" i="0" dirty="0">
                <a:effectLst/>
                <a:latin typeface="Aptos" panose="020B0004020202020204" pitchFamily="34" charset="0"/>
              </a:rPr>
              <a:t>Alors le mercredi 24 juin, tu pourras profiter des jeux géants de la Ludothèque !</a:t>
            </a:r>
          </a:p>
          <a:p>
            <a:pPr algn="l">
              <a:buNone/>
            </a:pPr>
            <a:endParaRPr lang="fr-FR" sz="1100" b="0" i="0" dirty="0">
              <a:effectLst/>
              <a:latin typeface="Aptos" panose="020B0004020202020204" pitchFamily="34" charset="0"/>
            </a:endParaRPr>
          </a:p>
          <a:p>
            <a:pPr algn="just">
              <a:buNone/>
            </a:pPr>
            <a:r>
              <a:rPr lang="fr-FR" sz="1100" b="0" i="0" dirty="0">
                <a:effectLst/>
                <a:latin typeface="Aptos" panose="020B0004020202020204" pitchFamily="34" charset="0"/>
              </a:rPr>
              <a:t>Lance-toi dans une nouvelle aventure de jeux et de partage</a:t>
            </a:r>
          </a:p>
          <a:p>
            <a:pPr algn="l">
              <a:buNone/>
            </a:pPr>
            <a:endParaRPr lang="fr-FR" sz="1100" b="0" i="0" dirty="0">
              <a:effectLst/>
              <a:latin typeface=" aptos display"/>
            </a:endParaRPr>
          </a:p>
          <a:p>
            <a:pPr algn="l">
              <a:buNone/>
            </a:pPr>
            <a:r>
              <a:rPr lang="fr-FR" sz="1100" b="0" i="1" dirty="0">
                <a:effectLst/>
                <a:latin typeface=" aptos display"/>
              </a:rPr>
              <a:t>Animation gratuite. Renseignements à la médiathèque</a:t>
            </a:r>
            <a:endParaRPr lang="fr-FR" sz="1100" b="0" i="0" dirty="0">
              <a:effectLst/>
              <a:latin typeface=" aptos display"/>
            </a:endParaRPr>
          </a:p>
        </p:txBody>
      </p:sp>
      <p:sp>
        <p:nvSpPr>
          <p:cNvPr id="4" name="ZoneTexte 3">
            <a:extLst>
              <a:ext uri="{FF2B5EF4-FFF2-40B4-BE49-F238E27FC236}">
                <a16:creationId xmlns:a16="http://schemas.microsoft.com/office/drawing/2014/main" id="{790C2342-C0AC-AB3D-4ED7-1AE798C19191}"/>
              </a:ext>
            </a:extLst>
          </p:cNvPr>
          <p:cNvSpPr txBox="1"/>
          <p:nvPr/>
        </p:nvSpPr>
        <p:spPr>
          <a:xfrm>
            <a:off x="509003" y="385114"/>
            <a:ext cx="5514648" cy="307777"/>
          </a:xfrm>
          <a:prstGeom prst="rect">
            <a:avLst/>
          </a:prstGeom>
          <a:noFill/>
        </p:spPr>
        <p:txBody>
          <a:bodyPr wrap="square">
            <a:spAutoFit/>
          </a:bodyPr>
          <a:lstStyle/>
          <a:p>
            <a:pPr>
              <a:buNone/>
            </a:pPr>
            <a:r>
              <a:rPr lang="fr-FR" sz="1400" b="1" dirty="0">
                <a:solidFill>
                  <a:srgbClr val="0070C0"/>
                </a:solidFill>
                <a:latin typeface="Aptos Display" panose="020B0004020202020204" pitchFamily="34" charset="0"/>
              </a:rPr>
              <a:t>La médiathèque : prochaines animations</a:t>
            </a:r>
          </a:p>
        </p:txBody>
      </p:sp>
      <p:pic>
        <p:nvPicPr>
          <p:cNvPr id="8" name="Image 7">
            <a:extLst>
              <a:ext uri="{FF2B5EF4-FFF2-40B4-BE49-F238E27FC236}">
                <a16:creationId xmlns:a16="http://schemas.microsoft.com/office/drawing/2014/main" id="{1E5088EC-671D-8FB5-1F32-09B9F2BBBBFC}"/>
              </a:ext>
            </a:extLst>
          </p:cNvPr>
          <p:cNvPicPr>
            <a:picLocks noChangeAspect="1"/>
          </p:cNvPicPr>
          <p:nvPr/>
        </p:nvPicPr>
        <p:blipFill>
          <a:blip r:embed="rId4"/>
          <a:stretch>
            <a:fillRect/>
          </a:stretch>
        </p:blipFill>
        <p:spPr>
          <a:xfrm>
            <a:off x="3746033" y="299455"/>
            <a:ext cx="503187" cy="444236"/>
          </a:xfrm>
          <a:prstGeom prst="rect">
            <a:avLst/>
          </a:prstGeom>
        </p:spPr>
      </p:pic>
      <p:sp>
        <p:nvSpPr>
          <p:cNvPr id="12" name="ZoneTexte 11">
            <a:extLst>
              <a:ext uri="{FF2B5EF4-FFF2-40B4-BE49-F238E27FC236}">
                <a16:creationId xmlns:a16="http://schemas.microsoft.com/office/drawing/2014/main" id="{FF1EFA18-8233-9CA7-711A-4A102DCDD070}"/>
              </a:ext>
            </a:extLst>
          </p:cNvPr>
          <p:cNvSpPr txBox="1"/>
          <p:nvPr/>
        </p:nvSpPr>
        <p:spPr>
          <a:xfrm>
            <a:off x="1451344" y="5624236"/>
            <a:ext cx="4869102" cy="1169551"/>
          </a:xfrm>
          <a:prstGeom prst="rect">
            <a:avLst/>
          </a:prstGeom>
          <a:noFill/>
        </p:spPr>
        <p:txBody>
          <a:bodyPr wrap="square">
            <a:spAutoFit/>
          </a:bodyPr>
          <a:lstStyle/>
          <a:p>
            <a:pPr algn="just">
              <a:buNone/>
            </a:pPr>
            <a:r>
              <a:rPr lang="fr-FR" sz="1000" b="0" i="0" dirty="0">
                <a:solidFill>
                  <a:srgbClr val="333333"/>
                </a:solidFill>
                <a:effectLst/>
                <a:latin typeface=" aptos display"/>
              </a:rPr>
              <a:t>La nouvelle municipalité a décidé de prolonger les missions de médiation numérique de M. Julien LEROY.</a:t>
            </a:r>
          </a:p>
          <a:p>
            <a:pPr algn="just">
              <a:buNone/>
            </a:pPr>
            <a:r>
              <a:rPr lang="fr-FR" sz="1000" b="0" i="0" dirty="0">
                <a:solidFill>
                  <a:srgbClr val="333333"/>
                </a:solidFill>
                <a:effectLst/>
                <a:latin typeface=" aptos display"/>
              </a:rPr>
              <a:t>La permanence réservée aux seuls habitants de Lapoutroie se poursuivra </a:t>
            </a:r>
            <a:r>
              <a:rPr lang="fr-FR" sz="1000" b="1" i="0" dirty="0">
                <a:solidFill>
                  <a:srgbClr val="333333"/>
                </a:solidFill>
                <a:effectLst/>
                <a:latin typeface=" aptos display"/>
              </a:rPr>
              <a:t>en mairie</a:t>
            </a:r>
            <a:r>
              <a:rPr lang="fr-FR" sz="1000" b="0" i="0" dirty="0">
                <a:solidFill>
                  <a:srgbClr val="333333"/>
                </a:solidFill>
                <a:effectLst/>
                <a:latin typeface=" aptos display"/>
              </a:rPr>
              <a:t> les 1</a:t>
            </a:r>
            <a:r>
              <a:rPr lang="fr-FR" sz="1000" b="0" i="0" baseline="30000" dirty="0">
                <a:solidFill>
                  <a:srgbClr val="333333"/>
                </a:solidFill>
                <a:effectLst/>
                <a:latin typeface=" aptos display"/>
              </a:rPr>
              <a:t>er</a:t>
            </a:r>
            <a:r>
              <a:rPr lang="fr-FR" sz="1000" b="0" i="0" dirty="0">
                <a:solidFill>
                  <a:srgbClr val="333333"/>
                </a:solidFill>
                <a:effectLst/>
                <a:latin typeface=" aptos display"/>
              </a:rPr>
              <a:t> et 3</a:t>
            </a:r>
            <a:r>
              <a:rPr lang="fr-FR" sz="1000" b="0" i="0" baseline="30000" dirty="0">
                <a:solidFill>
                  <a:srgbClr val="333333"/>
                </a:solidFill>
                <a:effectLst/>
                <a:latin typeface=" aptos display"/>
              </a:rPr>
              <a:t>ème</a:t>
            </a:r>
            <a:r>
              <a:rPr lang="fr-FR" sz="1000" b="0" i="0" dirty="0">
                <a:solidFill>
                  <a:srgbClr val="333333"/>
                </a:solidFill>
                <a:effectLst/>
                <a:latin typeface=" aptos display"/>
              </a:rPr>
              <a:t> mercredi du mois. Les prochaines dates de présence seront les mercredis :</a:t>
            </a:r>
          </a:p>
          <a:p>
            <a:pPr marL="171450" indent="-171450" algn="l">
              <a:buFont typeface="Wingdings" panose="05000000000000000000" pitchFamily="2" charset="2"/>
              <a:buChar char="Ø"/>
            </a:pPr>
            <a:r>
              <a:rPr lang="fr-FR" sz="1000" b="0" i="0" dirty="0">
                <a:solidFill>
                  <a:srgbClr val="333333"/>
                </a:solidFill>
                <a:effectLst/>
                <a:latin typeface=" aptos display"/>
              </a:rPr>
              <a:t>10 juin 2026</a:t>
            </a:r>
          </a:p>
          <a:p>
            <a:pPr marL="171450" indent="-171450" algn="l">
              <a:buFont typeface="Wingdings" panose="05000000000000000000" pitchFamily="2" charset="2"/>
              <a:buChar char="Ø"/>
            </a:pPr>
            <a:r>
              <a:rPr lang="fr-FR" sz="1000" b="0" i="0" dirty="0">
                <a:solidFill>
                  <a:srgbClr val="333333"/>
                </a:solidFill>
                <a:effectLst/>
                <a:latin typeface=" aptos display"/>
              </a:rPr>
              <a:t>24 juin 2026 </a:t>
            </a:r>
          </a:p>
          <a:p>
            <a:r>
              <a:rPr lang="fr-FR" sz="1000" dirty="0">
                <a:solidFill>
                  <a:srgbClr val="333333"/>
                </a:solidFill>
                <a:latin typeface=" aptos display"/>
              </a:rPr>
              <a:t>Il n’y aura pas de permanence durant l’été. </a:t>
            </a:r>
          </a:p>
        </p:txBody>
      </p:sp>
      <p:sp>
        <p:nvSpPr>
          <p:cNvPr id="13" name="ZoneTexte 12">
            <a:extLst>
              <a:ext uri="{FF2B5EF4-FFF2-40B4-BE49-F238E27FC236}">
                <a16:creationId xmlns:a16="http://schemas.microsoft.com/office/drawing/2014/main" id="{72BFEBE5-F78E-F7BE-B70E-0C0CD7EFE585}"/>
              </a:ext>
            </a:extLst>
          </p:cNvPr>
          <p:cNvSpPr txBox="1"/>
          <p:nvPr/>
        </p:nvSpPr>
        <p:spPr>
          <a:xfrm>
            <a:off x="514061" y="5325640"/>
            <a:ext cx="4205191" cy="276473"/>
          </a:xfrm>
          <a:prstGeom prst="rect">
            <a:avLst/>
          </a:prstGeom>
          <a:noFill/>
        </p:spPr>
        <p:txBody>
          <a:bodyPr wrap="square">
            <a:spAutoFit/>
          </a:bodyPr>
          <a:lstStyle/>
          <a:p>
            <a:pPr algn="just">
              <a:buNone/>
            </a:pPr>
            <a:r>
              <a:rPr lang="fr-FR" sz="1400" b="1" dirty="0">
                <a:solidFill>
                  <a:srgbClr val="0070C0"/>
                </a:solidFill>
                <a:latin typeface="Aptos Display" panose="020B0004020202020204" pitchFamily="34" charset="0"/>
              </a:rPr>
              <a:t>Prolongation des missions de médiation numérique</a:t>
            </a:r>
          </a:p>
        </p:txBody>
      </p:sp>
      <p:pic>
        <p:nvPicPr>
          <p:cNvPr id="4098" name="Picture 2">
            <a:extLst>
              <a:ext uri="{FF2B5EF4-FFF2-40B4-BE49-F238E27FC236}">
                <a16:creationId xmlns:a16="http://schemas.microsoft.com/office/drawing/2014/main" id="{718CF625-96A8-813E-4313-8EB7B69B08F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9692" y="5642700"/>
            <a:ext cx="782541" cy="1068385"/>
          </a:xfrm>
          <a:prstGeom prst="rect">
            <a:avLst/>
          </a:prstGeom>
          <a:noFill/>
          <a:extLst>
            <a:ext uri="{909E8E84-426E-40DD-AFC4-6F175D3DCCD1}">
              <a14:hiddenFill xmlns:a14="http://schemas.microsoft.com/office/drawing/2010/main">
                <a:solidFill>
                  <a:srgbClr val="FFFFFF"/>
                </a:solidFill>
              </a14:hiddenFill>
            </a:ext>
          </a:extLst>
        </p:spPr>
      </p:pic>
      <p:sp>
        <p:nvSpPr>
          <p:cNvPr id="9" name="ZoneTexte 8">
            <a:extLst>
              <a:ext uri="{FF2B5EF4-FFF2-40B4-BE49-F238E27FC236}">
                <a16:creationId xmlns:a16="http://schemas.microsoft.com/office/drawing/2014/main" id="{20A1DFCF-A621-3EA9-E1AD-4C4C7A2F3D86}"/>
              </a:ext>
            </a:extLst>
          </p:cNvPr>
          <p:cNvSpPr txBox="1"/>
          <p:nvPr/>
        </p:nvSpPr>
        <p:spPr>
          <a:xfrm>
            <a:off x="509003" y="6731079"/>
            <a:ext cx="5771369" cy="400110"/>
          </a:xfrm>
          <a:prstGeom prst="rect">
            <a:avLst/>
          </a:prstGeom>
          <a:noFill/>
        </p:spPr>
        <p:txBody>
          <a:bodyPr wrap="square">
            <a:spAutoFit/>
          </a:bodyPr>
          <a:lstStyle/>
          <a:p>
            <a:pPr algn="l">
              <a:buNone/>
            </a:pPr>
            <a:r>
              <a:rPr lang="fr-FR" sz="1000" b="0" i="0" u="sng" dirty="0">
                <a:solidFill>
                  <a:srgbClr val="333333"/>
                </a:solidFill>
                <a:effectLst/>
                <a:latin typeface=" aptos"/>
              </a:rPr>
              <a:t>Horaires</a:t>
            </a:r>
            <a:r>
              <a:rPr lang="fr-FR" sz="1000" b="0" i="0" dirty="0">
                <a:solidFill>
                  <a:srgbClr val="333333"/>
                </a:solidFill>
                <a:effectLst/>
                <a:latin typeface=" aptos"/>
              </a:rPr>
              <a:t> : De 9:00 à 12:30 et de 13:30 à 18:00</a:t>
            </a:r>
          </a:p>
          <a:p>
            <a:pPr algn="l">
              <a:buNone/>
            </a:pPr>
            <a:r>
              <a:rPr lang="fr-FR" sz="1000" b="0" i="0" dirty="0">
                <a:solidFill>
                  <a:srgbClr val="333333"/>
                </a:solidFill>
                <a:effectLst/>
                <a:latin typeface=" aptos"/>
              </a:rPr>
              <a:t>Mairie de Lapoutroie – Salle du conseil municipal </a:t>
            </a:r>
            <a:r>
              <a:rPr lang="fr-FR" sz="1000" b="0" i="0" dirty="0">
                <a:solidFill>
                  <a:srgbClr val="333333"/>
                </a:solidFill>
                <a:effectLst/>
                <a:latin typeface=" aptos"/>
                <a:hlinkClick r:id="rId6"/>
              </a:rPr>
              <a:t>mediationxnumérique@gmail.com</a:t>
            </a:r>
            <a:endParaRPr lang="fr-FR" sz="1000" b="0" i="0" dirty="0">
              <a:solidFill>
                <a:srgbClr val="333333"/>
              </a:solidFill>
              <a:effectLst/>
              <a:latin typeface=" aptos"/>
            </a:endParaRPr>
          </a:p>
        </p:txBody>
      </p:sp>
      <p:grpSp>
        <p:nvGrpSpPr>
          <p:cNvPr id="11" name="Groupe 10">
            <a:extLst>
              <a:ext uri="{FF2B5EF4-FFF2-40B4-BE49-F238E27FC236}">
                <a16:creationId xmlns:a16="http://schemas.microsoft.com/office/drawing/2014/main" id="{A3FD7D82-2E13-DE14-FBC0-D9F8873BD4A7}"/>
              </a:ext>
            </a:extLst>
          </p:cNvPr>
          <p:cNvGrpSpPr/>
          <p:nvPr/>
        </p:nvGrpSpPr>
        <p:grpSpPr>
          <a:xfrm>
            <a:off x="509003" y="7216372"/>
            <a:ext cx="5811443" cy="1751433"/>
            <a:chOff x="524042" y="6876883"/>
            <a:chExt cx="5811443" cy="1751433"/>
          </a:xfrm>
        </p:grpSpPr>
        <p:sp>
          <p:nvSpPr>
            <p:cNvPr id="10" name="ZoneTexte 9">
              <a:extLst>
                <a:ext uri="{FF2B5EF4-FFF2-40B4-BE49-F238E27FC236}">
                  <a16:creationId xmlns:a16="http://schemas.microsoft.com/office/drawing/2014/main" id="{F7A22732-66D9-2C01-8812-E22303FE7257}"/>
                </a:ext>
              </a:extLst>
            </p:cNvPr>
            <p:cNvSpPr txBox="1"/>
            <p:nvPr/>
          </p:nvSpPr>
          <p:spPr>
            <a:xfrm>
              <a:off x="524042" y="6876883"/>
              <a:ext cx="4033293" cy="307777"/>
            </a:xfrm>
            <a:prstGeom prst="rect">
              <a:avLst/>
            </a:prstGeom>
            <a:noFill/>
          </p:spPr>
          <p:txBody>
            <a:bodyPr wrap="square">
              <a:spAutoFit/>
            </a:bodyPr>
            <a:lstStyle/>
            <a:p>
              <a:pPr>
                <a:buNone/>
              </a:pPr>
              <a:r>
                <a:rPr lang="fr-FR" sz="1400" b="1" dirty="0">
                  <a:solidFill>
                    <a:srgbClr val="0070C0"/>
                  </a:solidFill>
                  <a:effectLst/>
                  <a:latin typeface=" aptos display"/>
                  <a:ea typeface="Calibri" panose="020F0502020204030204" pitchFamily="34" charset="0"/>
                </a:rPr>
                <a:t>La navette des Crêtes reprend du service le 30 mai</a:t>
              </a:r>
              <a:endParaRPr lang="fr-FR" sz="1800" dirty="0">
                <a:solidFill>
                  <a:srgbClr val="0070C0"/>
                </a:solidFill>
                <a:effectLst/>
                <a:latin typeface="Calibri" panose="020F0502020204030204" pitchFamily="34" charset="0"/>
                <a:ea typeface="Calibri" panose="020F0502020204030204" pitchFamily="34" charset="0"/>
              </a:endParaRPr>
            </a:p>
          </p:txBody>
        </p:sp>
        <p:pic>
          <p:nvPicPr>
            <p:cNvPr id="14" name="Picture 2">
              <a:extLst>
                <a:ext uri="{FF2B5EF4-FFF2-40B4-BE49-F238E27FC236}">
                  <a16:creationId xmlns:a16="http://schemas.microsoft.com/office/drawing/2014/main" id="{F14F8B73-EFCA-1BA6-F5B7-030A12A836B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5741" y="7156066"/>
              <a:ext cx="1266373" cy="1266373"/>
            </a:xfrm>
            <a:prstGeom prst="rect">
              <a:avLst/>
            </a:prstGeom>
            <a:noFill/>
            <a:extLst>
              <a:ext uri="{909E8E84-426E-40DD-AFC4-6F175D3DCCD1}">
                <a14:hiddenFill xmlns:a14="http://schemas.microsoft.com/office/drawing/2010/main">
                  <a:solidFill>
                    <a:srgbClr val="FFFFFF"/>
                  </a:solidFill>
                </a14:hiddenFill>
              </a:ext>
            </a:extLst>
          </p:spPr>
        </p:pic>
        <p:sp>
          <p:nvSpPr>
            <p:cNvPr id="20" name="ZoneTexte 19">
              <a:extLst>
                <a:ext uri="{FF2B5EF4-FFF2-40B4-BE49-F238E27FC236}">
                  <a16:creationId xmlns:a16="http://schemas.microsoft.com/office/drawing/2014/main" id="{B3F65348-6157-CF45-0A50-52DBE88839E1}"/>
                </a:ext>
              </a:extLst>
            </p:cNvPr>
            <p:cNvSpPr txBox="1"/>
            <p:nvPr/>
          </p:nvSpPr>
          <p:spPr>
            <a:xfrm>
              <a:off x="1852114" y="7150988"/>
              <a:ext cx="4483371" cy="1477328"/>
            </a:xfrm>
            <a:prstGeom prst="rect">
              <a:avLst/>
            </a:prstGeom>
            <a:noFill/>
          </p:spPr>
          <p:txBody>
            <a:bodyPr wrap="square">
              <a:spAutoFit/>
            </a:bodyPr>
            <a:lstStyle/>
            <a:p>
              <a:pPr algn="l">
                <a:buNone/>
              </a:pPr>
              <a:r>
                <a:rPr lang="fr-FR" sz="1000" b="0" i="0" dirty="0">
                  <a:solidFill>
                    <a:srgbClr val="333333"/>
                  </a:solidFill>
                  <a:effectLst/>
                  <a:latin typeface="Aptos" panose="020B0004020202020204" pitchFamily="34" charset="0"/>
                </a:rPr>
                <a:t>La Navette des crêtes circule du </a:t>
              </a:r>
              <a:r>
                <a:rPr lang="fr-FR" sz="1000" b="1" i="0" dirty="0">
                  <a:solidFill>
                    <a:srgbClr val="333333"/>
                  </a:solidFill>
                  <a:effectLst/>
                  <a:latin typeface="Aptos" panose="020B0004020202020204" pitchFamily="34" charset="0"/>
                </a:rPr>
                <a:t>30 mai au 27 septembre </a:t>
              </a:r>
              <a:r>
                <a:rPr lang="fr-FR" sz="1000" b="0" i="0" dirty="0">
                  <a:solidFill>
                    <a:srgbClr val="333333"/>
                  </a:solidFill>
                  <a:effectLst/>
                  <a:latin typeface="Aptos" panose="020B0004020202020204" pitchFamily="34" charset="0"/>
                </a:rPr>
                <a:t>:</a:t>
              </a:r>
            </a:p>
            <a:p>
              <a:pPr algn="l"/>
              <a:r>
                <a:rPr lang="fr-FR" sz="1000" b="0" i="0" dirty="0">
                  <a:solidFill>
                    <a:srgbClr val="333333"/>
                  </a:solidFill>
                  <a:effectLst/>
                  <a:latin typeface="Aptos" panose="020B0004020202020204" pitchFamily="34" charset="0"/>
                </a:rPr>
                <a:t>les samedis et dimanches uniquement en juin et septembre</a:t>
              </a:r>
              <a:r>
                <a:rPr lang="fr-FR" sz="1000" dirty="0">
                  <a:solidFill>
                    <a:srgbClr val="333333"/>
                  </a:solidFill>
                  <a:latin typeface="Aptos" panose="020B0004020202020204" pitchFamily="34" charset="0"/>
                </a:rPr>
                <a:t> </a:t>
              </a:r>
              <a:r>
                <a:rPr lang="fr-FR" sz="1000" b="0" i="0" dirty="0">
                  <a:solidFill>
                    <a:srgbClr val="333333"/>
                  </a:solidFill>
                  <a:effectLst/>
                  <a:latin typeface="Aptos" panose="020B0004020202020204" pitchFamily="34" charset="0"/>
                </a:rPr>
                <a:t>tous les jours en juillet et août.</a:t>
              </a:r>
            </a:p>
            <a:p>
              <a:pPr algn="just">
                <a:buNone/>
              </a:pPr>
              <a:r>
                <a:rPr lang="fr-FR" sz="1000" b="0" i="0" dirty="0">
                  <a:solidFill>
                    <a:srgbClr val="333333"/>
                  </a:solidFill>
                  <a:effectLst/>
                  <a:latin typeface="Aptos" panose="020B0004020202020204" pitchFamily="34" charset="0"/>
                </a:rPr>
                <a:t>La ligne n°68R013 Colmar - Lac Blanc 1200 (Col du Calvaire) permet de rejoindre la navette sommitale qui circule sur la Route des Crêtes, entre le Col du Calvaire et le Markstein.</a:t>
              </a:r>
            </a:p>
            <a:p>
              <a:pPr algn="l">
                <a:buNone/>
              </a:pPr>
              <a:r>
                <a:rPr lang="fr-FR" sz="1000" b="0" i="0" dirty="0">
                  <a:solidFill>
                    <a:srgbClr val="333333"/>
                  </a:solidFill>
                  <a:effectLst/>
                  <a:latin typeface="Aptos" panose="020B0004020202020204" pitchFamily="34" charset="0"/>
                </a:rPr>
                <a:t>Tarifs : 4€ le billet unitaire, -50% avec la carte Fluo, </a:t>
              </a:r>
              <a:r>
                <a:rPr lang="fr-FR" sz="1000" b="0" i="0" dirty="0" err="1">
                  <a:solidFill>
                    <a:srgbClr val="333333"/>
                  </a:solidFill>
                  <a:effectLst/>
                  <a:latin typeface="Aptos" panose="020B0004020202020204" pitchFamily="34" charset="0"/>
                </a:rPr>
                <a:t>Pass</a:t>
              </a:r>
              <a:r>
                <a:rPr lang="fr-FR" sz="1000" b="0" i="0" dirty="0">
                  <a:solidFill>
                    <a:srgbClr val="333333"/>
                  </a:solidFill>
                  <a:effectLst/>
                  <a:latin typeface="Aptos" panose="020B0004020202020204" pitchFamily="34" charset="0"/>
                </a:rPr>
                <a:t> journée groupe à 10€.</a:t>
              </a:r>
            </a:p>
            <a:p>
              <a:pPr algn="l">
                <a:buNone/>
              </a:pPr>
              <a:r>
                <a:rPr lang="fr-FR" sz="1000" b="0" i="0" dirty="0">
                  <a:solidFill>
                    <a:srgbClr val="333333"/>
                  </a:solidFill>
                  <a:effectLst/>
                  <a:latin typeface="Aptos" panose="020B0004020202020204" pitchFamily="34" charset="0"/>
                </a:rPr>
                <a:t>Vélos acceptés sur réservation auprès du transporteur : </a:t>
              </a:r>
              <a:br>
                <a:rPr lang="fr-FR" sz="1000" b="0" i="0" dirty="0">
                  <a:solidFill>
                    <a:srgbClr val="333333"/>
                  </a:solidFill>
                  <a:effectLst/>
                  <a:latin typeface="Aptos" panose="020B0004020202020204" pitchFamily="34" charset="0"/>
                </a:rPr>
              </a:br>
              <a:r>
                <a:rPr lang="fr-FR" sz="1000" b="0" i="0" u="sng" dirty="0">
                  <a:solidFill>
                    <a:srgbClr val="3A4DA7"/>
                  </a:solidFill>
                  <a:effectLst/>
                  <a:latin typeface="Aptos" panose="020B0004020202020204" pitchFamily="34" charset="0"/>
                  <a:hlinkClick r:id="rId8"/>
                </a:rPr>
                <a:t>03 89 76 91 61</a:t>
              </a:r>
              <a:endParaRPr lang="fr-FR" sz="1000" b="0" i="0" dirty="0">
                <a:solidFill>
                  <a:srgbClr val="333333"/>
                </a:solidFill>
                <a:effectLst/>
                <a:latin typeface="Aptos" panose="020B0004020202020204" pitchFamily="34" charset="0"/>
              </a:endParaRPr>
            </a:p>
          </p:txBody>
        </p:sp>
      </p:grpSp>
      <p:sp>
        <p:nvSpPr>
          <p:cNvPr id="16" name="ZoneTexte 15">
            <a:extLst>
              <a:ext uri="{FF2B5EF4-FFF2-40B4-BE49-F238E27FC236}">
                <a16:creationId xmlns:a16="http://schemas.microsoft.com/office/drawing/2014/main" id="{6E35F9C8-5EA2-4ABF-3097-9D1E1BD7E875}"/>
              </a:ext>
            </a:extLst>
          </p:cNvPr>
          <p:cNvSpPr txBox="1"/>
          <p:nvPr/>
        </p:nvSpPr>
        <p:spPr>
          <a:xfrm>
            <a:off x="535484" y="8936350"/>
            <a:ext cx="5744888" cy="246221"/>
          </a:xfrm>
          <a:prstGeom prst="rect">
            <a:avLst/>
          </a:prstGeom>
          <a:noFill/>
        </p:spPr>
        <p:txBody>
          <a:bodyPr wrap="square">
            <a:spAutoFit/>
          </a:bodyPr>
          <a:lstStyle/>
          <a:p>
            <a:pPr algn="l">
              <a:buNone/>
            </a:pPr>
            <a:r>
              <a:rPr lang="fr-FR" sz="1000" b="1" i="0" dirty="0">
                <a:solidFill>
                  <a:srgbClr val="333333"/>
                </a:solidFill>
                <a:effectLst/>
                <a:latin typeface="Aptos" panose="020B0004020202020204" pitchFamily="34" charset="0"/>
              </a:rPr>
              <a:t>En savoir plus (arrêts, horaires, tarifs) : </a:t>
            </a:r>
            <a:r>
              <a:rPr lang="fr-FR" sz="1000" b="1" i="0" u="sng" dirty="0">
                <a:solidFill>
                  <a:srgbClr val="3A4DA7"/>
                </a:solidFill>
                <a:effectLst/>
                <a:latin typeface="Aptos" panose="020B0004020202020204" pitchFamily="34" charset="0"/>
                <a:hlinkClick r:id="rId9"/>
              </a:rPr>
              <a:t>www.lac-blanc.com</a:t>
            </a:r>
            <a:endParaRPr lang="fr-FR" sz="1000" b="0" i="0" dirty="0">
              <a:solidFill>
                <a:srgbClr val="333333"/>
              </a:solidFill>
              <a:effectLst/>
              <a:latin typeface="Aptos" panose="020B0004020202020204" pitchFamily="34" charset="0"/>
            </a:endParaRPr>
          </a:p>
        </p:txBody>
      </p:sp>
    </p:spTree>
    <p:extLst>
      <p:ext uri="{BB962C8B-B14F-4D97-AF65-F5344CB8AC3E}">
        <p14:creationId xmlns:p14="http://schemas.microsoft.com/office/powerpoint/2010/main" val="3861542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8A6654-CBB8-1AA4-56A1-FBCAC22B15FD}"/>
            </a:ext>
          </a:extLst>
        </p:cNvPr>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697FB7D6-367A-F28D-9D8E-21FF3CA06B5B}"/>
              </a:ext>
            </a:extLst>
          </p:cNvPr>
          <p:cNvSpPr>
            <a:spLocks noGrp="1"/>
          </p:cNvSpPr>
          <p:nvPr>
            <p:ph type="ftr" sz="quarter" idx="11"/>
          </p:nvPr>
        </p:nvSpPr>
        <p:spPr/>
        <p:txBody>
          <a:bodyPr/>
          <a:lstStyle/>
          <a:p>
            <a:r>
              <a:rPr lang="fr-FR" dirty="0"/>
              <a:t>Bulletin municipal / juin 2026</a:t>
            </a:r>
          </a:p>
        </p:txBody>
      </p:sp>
      <p:sp>
        <p:nvSpPr>
          <p:cNvPr id="3" name="Espace réservé du numéro de diapositive 2">
            <a:extLst>
              <a:ext uri="{FF2B5EF4-FFF2-40B4-BE49-F238E27FC236}">
                <a16:creationId xmlns:a16="http://schemas.microsoft.com/office/drawing/2014/main" id="{75D24030-EFEC-848F-BD85-7649BDCC465B}"/>
              </a:ext>
            </a:extLst>
          </p:cNvPr>
          <p:cNvSpPr>
            <a:spLocks noGrp="1"/>
          </p:cNvSpPr>
          <p:nvPr>
            <p:ph type="sldNum" sz="quarter" idx="12"/>
          </p:nvPr>
        </p:nvSpPr>
        <p:spPr/>
        <p:txBody>
          <a:bodyPr/>
          <a:lstStyle/>
          <a:p>
            <a:fld id="{BE9B5FA4-89F7-4BC1-B6B1-D5529FDE714B}" type="slidenum">
              <a:rPr lang="fr-FR" smtClean="0"/>
              <a:t>11</a:t>
            </a:fld>
            <a:endParaRPr lang="fr-FR"/>
          </a:p>
        </p:txBody>
      </p:sp>
      <p:sp>
        <p:nvSpPr>
          <p:cNvPr id="4" name="ZoneTexte 3">
            <a:extLst>
              <a:ext uri="{FF2B5EF4-FFF2-40B4-BE49-F238E27FC236}">
                <a16:creationId xmlns:a16="http://schemas.microsoft.com/office/drawing/2014/main" id="{5EEF2B9E-C0A1-520B-3ACA-8CF4AD0A5F40}"/>
              </a:ext>
            </a:extLst>
          </p:cNvPr>
          <p:cNvSpPr txBox="1"/>
          <p:nvPr/>
        </p:nvSpPr>
        <p:spPr>
          <a:xfrm>
            <a:off x="460196" y="422057"/>
            <a:ext cx="5314785" cy="307777"/>
          </a:xfrm>
          <a:prstGeom prst="rect">
            <a:avLst/>
          </a:prstGeom>
          <a:noFill/>
        </p:spPr>
        <p:txBody>
          <a:bodyPr wrap="square">
            <a:spAutoFit/>
          </a:bodyPr>
          <a:lstStyle/>
          <a:p>
            <a:pPr>
              <a:buNone/>
            </a:pPr>
            <a:r>
              <a:rPr lang="fr-FR" sz="1400" b="1" dirty="0">
                <a:solidFill>
                  <a:srgbClr val="0070C0"/>
                </a:solidFill>
                <a:effectLst/>
                <a:latin typeface=" aptos display"/>
                <a:ea typeface="Calibri" panose="020F0502020204030204" pitchFamily="34" charset="0"/>
              </a:rPr>
              <a:t>L’alimentation au programme de l’école</a:t>
            </a:r>
            <a:endParaRPr lang="fr-FR" sz="1800" dirty="0">
              <a:effectLst/>
              <a:latin typeface="Calibri" panose="020F0502020204030204" pitchFamily="34" charset="0"/>
              <a:ea typeface="Calibri" panose="020F0502020204030204" pitchFamily="34" charset="0"/>
            </a:endParaRPr>
          </a:p>
        </p:txBody>
      </p:sp>
      <p:sp>
        <p:nvSpPr>
          <p:cNvPr id="6" name="ZoneTexte 5">
            <a:extLst>
              <a:ext uri="{FF2B5EF4-FFF2-40B4-BE49-F238E27FC236}">
                <a16:creationId xmlns:a16="http://schemas.microsoft.com/office/drawing/2014/main" id="{B39F04C4-6A1A-8A37-5162-D5913A09ED72}"/>
              </a:ext>
            </a:extLst>
          </p:cNvPr>
          <p:cNvSpPr txBox="1"/>
          <p:nvPr/>
        </p:nvSpPr>
        <p:spPr>
          <a:xfrm>
            <a:off x="468323" y="843991"/>
            <a:ext cx="3801525" cy="1938992"/>
          </a:xfrm>
          <a:prstGeom prst="rect">
            <a:avLst/>
          </a:prstGeom>
          <a:noFill/>
        </p:spPr>
        <p:txBody>
          <a:bodyPr wrap="square">
            <a:spAutoFit/>
          </a:bodyPr>
          <a:lstStyle/>
          <a:p>
            <a:pPr algn="just">
              <a:buNone/>
            </a:pPr>
            <a:r>
              <a:rPr lang="fr-FR" sz="1000" kern="100" dirty="0">
                <a:effectLst/>
                <a:latin typeface="Aptos" panose="020B0004020202020204" pitchFamily="34" charset="0"/>
                <a:ea typeface="Aptos" panose="020B0004020202020204" pitchFamily="34" charset="0"/>
                <a:cs typeface="Arial-BoldItalicMT"/>
              </a:rPr>
              <a:t>Mettre en place des parcours éducatifs sur la santé figure dans le projet d’école.</a:t>
            </a:r>
            <a:endParaRPr lang="fr-FR" sz="1000" kern="100" dirty="0">
              <a:effectLst/>
              <a:latin typeface="Aptos" panose="020B0004020202020204" pitchFamily="34" charset="0"/>
              <a:ea typeface="Aptos" panose="020B0004020202020204" pitchFamily="34" charset="0"/>
              <a:cs typeface="Times New Roman" panose="02020603050405020304" pitchFamily="18" charset="0"/>
            </a:endParaRPr>
          </a:p>
          <a:p>
            <a:pPr algn="just">
              <a:buNone/>
            </a:pPr>
            <a:r>
              <a:rPr lang="fr-FR" sz="1000" kern="100" dirty="0">
                <a:effectLst/>
                <a:latin typeface="Aptos" panose="020B0004020202020204" pitchFamily="34" charset="0"/>
                <a:ea typeface="Aptos" panose="020B0004020202020204" pitchFamily="34" charset="0"/>
                <a:cs typeface="Arial-BoldItalicMT"/>
              </a:rPr>
              <a:t>L’an dernier, les élèves ont réalisé un défi « 3 jours sans écran ». Un café des parents sur ce thème a été organisé par les représentants de parents d’élèves.</a:t>
            </a:r>
            <a:endParaRPr lang="fr-FR" sz="1000" kern="100" dirty="0">
              <a:effectLst/>
              <a:latin typeface="Aptos" panose="020B0004020202020204" pitchFamily="34" charset="0"/>
              <a:ea typeface="Aptos" panose="020B0004020202020204" pitchFamily="34" charset="0"/>
              <a:cs typeface="Times New Roman" panose="02020603050405020304" pitchFamily="18" charset="0"/>
            </a:endParaRPr>
          </a:p>
          <a:p>
            <a:pPr algn="just">
              <a:buNone/>
            </a:pPr>
            <a:r>
              <a:rPr lang="fr-FR" sz="1000" kern="100" dirty="0">
                <a:effectLst/>
                <a:latin typeface="Aptos" panose="020B0004020202020204" pitchFamily="34" charset="0"/>
                <a:ea typeface="Aptos" panose="020B0004020202020204" pitchFamily="34" charset="0"/>
                <a:cs typeface="Arial-BoldItalicMT"/>
              </a:rPr>
              <a:t>Cette année, l’accent a été mis sur l’alimentation, et notamment sur l’importance du petit-déjeuner. </a:t>
            </a:r>
            <a:endParaRPr lang="fr-FR" sz="1000" kern="100" dirty="0">
              <a:effectLst/>
              <a:latin typeface="Aptos" panose="020B0004020202020204" pitchFamily="34" charset="0"/>
              <a:ea typeface="Aptos" panose="020B0004020202020204" pitchFamily="34" charset="0"/>
              <a:cs typeface="Times New Roman" panose="02020603050405020304" pitchFamily="18" charset="0"/>
            </a:endParaRPr>
          </a:p>
          <a:p>
            <a:pPr algn="just">
              <a:buNone/>
            </a:pPr>
            <a:r>
              <a:rPr lang="fr-FR" sz="1000" kern="100" dirty="0">
                <a:effectLst/>
                <a:latin typeface="Aptos" panose="020B0004020202020204" pitchFamily="34" charset="0"/>
                <a:ea typeface="Aptos" panose="020B0004020202020204" pitchFamily="34" charset="0"/>
                <a:cs typeface="Arial-BoldItalicMT"/>
              </a:rPr>
              <a:t>Tous les élèves de l’école ont répondu à un questionnaire sur ce thème, une discussion a eu lieu à la maternelle.</a:t>
            </a:r>
            <a:endParaRPr lang="fr-FR" sz="1000" kern="100" dirty="0">
              <a:effectLst/>
              <a:latin typeface="Aptos" panose="020B0004020202020204" pitchFamily="34" charset="0"/>
              <a:ea typeface="Aptos" panose="020B0004020202020204" pitchFamily="34" charset="0"/>
              <a:cs typeface="Times New Roman" panose="02020603050405020304" pitchFamily="18" charset="0"/>
            </a:endParaRPr>
          </a:p>
          <a:p>
            <a:pPr algn="just">
              <a:buNone/>
            </a:pPr>
            <a:r>
              <a:rPr lang="fr-FR" sz="1000" kern="100" dirty="0">
                <a:effectLst/>
                <a:latin typeface="Aptos" panose="020B0004020202020204" pitchFamily="34" charset="0"/>
                <a:ea typeface="Aptos" panose="020B0004020202020204" pitchFamily="34" charset="0"/>
                <a:cs typeface="Arial-BoldItalicMT"/>
              </a:rPr>
              <a:t>Jeudi 30 avril, les représentants de parents d’élèves au conseil d’école ont préparé un petit-déjeuner traditionnel et local qui a été proposé dès leur arrivée, aux élèves de l’école élémentaire.</a:t>
            </a:r>
            <a:endParaRPr lang="fr-FR" sz="10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7" name="Image 6">
            <a:extLst>
              <a:ext uri="{FF2B5EF4-FFF2-40B4-BE49-F238E27FC236}">
                <a16:creationId xmlns:a16="http://schemas.microsoft.com/office/drawing/2014/main" id="{951A4C35-4335-E0DA-1F51-3ADA3621EC09}"/>
              </a:ext>
            </a:extLst>
          </p:cNvPr>
          <p:cNvPicPr>
            <a:picLocks noChangeAspect="1"/>
          </p:cNvPicPr>
          <p:nvPr/>
        </p:nvPicPr>
        <p:blipFill>
          <a:blip r:embed="rId2"/>
          <a:srcRect l="29925" b="21551"/>
          <a:stretch>
            <a:fillRect/>
          </a:stretch>
        </p:blipFill>
        <p:spPr>
          <a:xfrm>
            <a:off x="4365266" y="764701"/>
            <a:ext cx="2098882" cy="1674463"/>
          </a:xfrm>
          <a:prstGeom prst="rect">
            <a:avLst/>
          </a:prstGeom>
        </p:spPr>
      </p:pic>
      <p:sp>
        <p:nvSpPr>
          <p:cNvPr id="9" name="ZoneTexte 8">
            <a:extLst>
              <a:ext uri="{FF2B5EF4-FFF2-40B4-BE49-F238E27FC236}">
                <a16:creationId xmlns:a16="http://schemas.microsoft.com/office/drawing/2014/main" id="{CF3F383C-1E64-5452-83EB-93614F38D783}"/>
              </a:ext>
            </a:extLst>
          </p:cNvPr>
          <p:cNvSpPr txBox="1"/>
          <p:nvPr/>
        </p:nvSpPr>
        <p:spPr>
          <a:xfrm>
            <a:off x="468323" y="2728302"/>
            <a:ext cx="6067648" cy="1184940"/>
          </a:xfrm>
          <a:prstGeom prst="rect">
            <a:avLst/>
          </a:prstGeom>
          <a:noFill/>
        </p:spPr>
        <p:txBody>
          <a:bodyPr wrap="square">
            <a:spAutoFit/>
          </a:bodyPr>
          <a:lstStyle/>
          <a:p>
            <a:pPr algn="just">
              <a:buNone/>
            </a:pPr>
            <a:r>
              <a:rPr lang="fr-FR" sz="1000" kern="100" dirty="0">
                <a:effectLst/>
                <a:latin typeface="Aptos" panose="020B0004020202020204" pitchFamily="34" charset="0"/>
                <a:ea typeface="Aptos" panose="020B0004020202020204" pitchFamily="34" charset="0"/>
                <a:cs typeface="Arial-BoldItalicMT"/>
              </a:rPr>
              <a:t>Au menu, des tartines et du lait chaud, avec ou sans chocolat.</a:t>
            </a:r>
            <a:endParaRPr lang="fr-FR" sz="1000" kern="100" dirty="0">
              <a:effectLst/>
              <a:latin typeface="Aptos" panose="020B0004020202020204" pitchFamily="34" charset="0"/>
              <a:ea typeface="Aptos" panose="020B0004020202020204" pitchFamily="34" charset="0"/>
              <a:cs typeface="Times New Roman" panose="02020603050405020304" pitchFamily="18" charset="0"/>
            </a:endParaRPr>
          </a:p>
          <a:p>
            <a:pPr algn="just">
              <a:buNone/>
            </a:pPr>
            <a:r>
              <a:rPr lang="fr-FR" sz="1000" kern="100" dirty="0">
                <a:effectLst/>
                <a:latin typeface="Aptos" panose="020B0004020202020204" pitchFamily="34" charset="0"/>
                <a:ea typeface="Aptos" panose="020B0004020202020204" pitchFamily="34" charset="0"/>
                <a:cs typeface="Arial-BoldItalicMT"/>
              </a:rPr>
              <a:t>D’autres petits-déjeuners seront proposés dès la rentrée, avec l’action complémentaire d’une diététicienne. A l’école maternelle, les élèves prennent un petit-déjeuner partagé deux fois par semaine, à base de produits locaux et/ou biologiques.</a:t>
            </a:r>
            <a:endParaRPr lang="fr-FR" sz="1000" kern="100" dirty="0">
              <a:effectLst/>
              <a:latin typeface="Aptos" panose="020B0004020202020204" pitchFamily="34" charset="0"/>
              <a:ea typeface="Aptos" panose="020B0004020202020204" pitchFamily="34" charset="0"/>
              <a:cs typeface="Times New Roman" panose="02020603050405020304" pitchFamily="18" charset="0"/>
            </a:endParaRPr>
          </a:p>
          <a:p>
            <a:pPr algn="just">
              <a:buNone/>
            </a:pPr>
            <a:r>
              <a:rPr lang="fr-FR" sz="1000" kern="100" dirty="0">
                <a:effectLst/>
                <a:latin typeface="Aptos" panose="020B0004020202020204" pitchFamily="34" charset="0"/>
                <a:ea typeface="Aptos" panose="020B0004020202020204" pitchFamily="34" charset="0"/>
                <a:cs typeface="Arial-BoldItalicMT"/>
              </a:rPr>
              <a:t>L’école remercie la commune pour le financement de cette action, la ferme </a:t>
            </a:r>
            <a:r>
              <a:rPr lang="fr-FR" sz="1000" kern="100" dirty="0" err="1">
                <a:effectLst/>
                <a:latin typeface="Aptos" panose="020B0004020202020204" pitchFamily="34" charset="0"/>
                <a:ea typeface="Aptos" panose="020B0004020202020204" pitchFamily="34" charset="0"/>
                <a:cs typeface="Arial-BoldItalicMT"/>
              </a:rPr>
              <a:t>Pierrevelcin</a:t>
            </a:r>
            <a:r>
              <a:rPr lang="fr-FR" sz="1000" kern="100" dirty="0">
                <a:effectLst/>
                <a:latin typeface="Aptos" panose="020B0004020202020204" pitchFamily="34" charset="0"/>
                <a:ea typeface="Aptos" panose="020B0004020202020204" pitchFamily="34" charset="0"/>
                <a:cs typeface="Arial-BoldItalicMT"/>
              </a:rPr>
              <a:t> qui a offert le beurre</a:t>
            </a:r>
            <a:r>
              <a:rPr lang="fr-FR" sz="1000" kern="100" dirty="0">
                <a:latin typeface="Aptos" panose="020B0004020202020204" pitchFamily="34" charset="0"/>
                <a:ea typeface="Aptos" panose="020B0004020202020204" pitchFamily="34" charset="0"/>
                <a:cs typeface="Arial-BoldItalicMT"/>
              </a:rPr>
              <a:t> et </a:t>
            </a:r>
            <a:r>
              <a:rPr lang="fr-FR" sz="1000" kern="100" dirty="0">
                <a:effectLst/>
                <a:latin typeface="Aptos" panose="020B0004020202020204" pitchFamily="34" charset="0"/>
                <a:ea typeface="Aptos" panose="020B0004020202020204" pitchFamily="34" charset="0"/>
                <a:cs typeface="Arial-BoldItalicMT"/>
              </a:rPr>
              <a:t>les parents d’élèves pour leur mobilisation autour de ce projet !</a:t>
            </a:r>
            <a:endParaRPr lang="fr-FR" sz="10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fr-FR" sz="1100" kern="100" dirty="0">
                <a:effectLst/>
                <a:latin typeface="Aptos Display" panose="020B0004020202020204" pitchFamily="34" charset="0"/>
                <a:ea typeface="Aptos" panose="020B0004020202020204" pitchFamily="34" charset="0"/>
                <a:cs typeface="Times New Roman" panose="02020603050405020304" pitchFamily="18" charset="0"/>
              </a:rPr>
              <a:t> </a:t>
            </a:r>
            <a:endParaRPr lang="fr-FR" sz="1100" dirty="0"/>
          </a:p>
        </p:txBody>
      </p:sp>
      <p:grpSp>
        <p:nvGrpSpPr>
          <p:cNvPr id="20" name="Groupe 19">
            <a:extLst>
              <a:ext uri="{FF2B5EF4-FFF2-40B4-BE49-F238E27FC236}">
                <a16:creationId xmlns:a16="http://schemas.microsoft.com/office/drawing/2014/main" id="{DC963959-572F-A904-10D8-C95BC542B5B4}"/>
              </a:ext>
            </a:extLst>
          </p:cNvPr>
          <p:cNvGrpSpPr/>
          <p:nvPr/>
        </p:nvGrpSpPr>
        <p:grpSpPr>
          <a:xfrm>
            <a:off x="468323" y="4030683"/>
            <a:ext cx="5879413" cy="5230177"/>
            <a:chOff x="596535" y="4023041"/>
            <a:chExt cx="5879413" cy="5230177"/>
          </a:xfrm>
        </p:grpSpPr>
        <p:sp>
          <p:nvSpPr>
            <p:cNvPr id="5" name="ZoneTexte 4">
              <a:extLst>
                <a:ext uri="{FF2B5EF4-FFF2-40B4-BE49-F238E27FC236}">
                  <a16:creationId xmlns:a16="http://schemas.microsoft.com/office/drawing/2014/main" id="{02095CC2-3CCF-B04D-90A9-69E3ED2CB115}"/>
                </a:ext>
              </a:extLst>
            </p:cNvPr>
            <p:cNvSpPr txBox="1"/>
            <p:nvPr/>
          </p:nvSpPr>
          <p:spPr>
            <a:xfrm>
              <a:off x="596535" y="4023041"/>
              <a:ext cx="5674043" cy="307777"/>
            </a:xfrm>
            <a:prstGeom prst="rect">
              <a:avLst/>
            </a:prstGeom>
            <a:noFill/>
          </p:spPr>
          <p:txBody>
            <a:bodyPr wrap="square">
              <a:spAutoFit/>
            </a:bodyPr>
            <a:lstStyle/>
            <a:p>
              <a:pPr>
                <a:buNone/>
              </a:pPr>
              <a:r>
                <a:rPr lang="fr-FR" sz="1400" b="1" dirty="0">
                  <a:solidFill>
                    <a:srgbClr val="0070C0"/>
                  </a:solidFill>
                  <a:effectLst/>
                  <a:latin typeface="Aptos Display" panose="020B0004020202020204" pitchFamily="34" charset="0"/>
                  <a:ea typeface="Calibri" panose="020F0502020204030204" pitchFamily="34" charset="0"/>
                  <a:cs typeface="Aptos" panose="020B0004020202020204" pitchFamily="34" charset="0"/>
                </a:rPr>
                <a:t> La Kermesse de l’école ouverte à tous : à noter dans vos agendas</a:t>
              </a:r>
              <a:endParaRPr lang="fr-FR" sz="1400" dirty="0">
                <a:solidFill>
                  <a:srgbClr val="0070C0"/>
                </a:solidFill>
                <a:effectLst/>
                <a:latin typeface="Aptos Display" panose="020B0004020202020204" pitchFamily="34" charset="0"/>
                <a:ea typeface="Calibri" panose="020F0502020204030204" pitchFamily="34" charset="0"/>
                <a:cs typeface="Aptos" panose="020B0004020202020204" pitchFamily="34" charset="0"/>
              </a:endParaRPr>
            </a:p>
          </p:txBody>
        </p:sp>
        <p:pic>
          <p:nvPicPr>
            <p:cNvPr id="3074" name="Picture 2">
              <a:extLst>
                <a:ext uri="{FF2B5EF4-FFF2-40B4-BE49-F238E27FC236}">
                  <a16:creationId xmlns:a16="http://schemas.microsoft.com/office/drawing/2014/main" id="{D46AB4A6-B3E9-11D4-1BBF-E40F0B6583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841" y="4385444"/>
              <a:ext cx="857061" cy="1104721"/>
            </a:xfrm>
            <a:prstGeom prst="rect">
              <a:avLst/>
            </a:prstGeom>
            <a:noFill/>
            <a:extLst>
              <a:ext uri="{909E8E84-426E-40DD-AFC4-6F175D3DCCD1}">
                <a14:hiddenFill xmlns:a14="http://schemas.microsoft.com/office/drawing/2010/main">
                  <a:solidFill>
                    <a:srgbClr val="FFFFFF"/>
                  </a:solidFill>
                </a14:hiddenFill>
              </a:ext>
            </a:extLst>
          </p:spPr>
        </p:pic>
        <p:sp>
          <p:nvSpPr>
            <p:cNvPr id="8" name="ZoneTexte 7">
              <a:extLst>
                <a:ext uri="{FF2B5EF4-FFF2-40B4-BE49-F238E27FC236}">
                  <a16:creationId xmlns:a16="http://schemas.microsoft.com/office/drawing/2014/main" id="{0EB9963B-1D82-4ED9-4B0A-D355A51E4862}"/>
                </a:ext>
              </a:extLst>
            </p:cNvPr>
            <p:cNvSpPr txBox="1"/>
            <p:nvPr/>
          </p:nvSpPr>
          <p:spPr>
            <a:xfrm>
              <a:off x="1671697" y="4385444"/>
              <a:ext cx="4668811" cy="1477328"/>
            </a:xfrm>
            <a:prstGeom prst="rect">
              <a:avLst/>
            </a:prstGeom>
            <a:noFill/>
          </p:spPr>
          <p:txBody>
            <a:bodyPr wrap="square">
              <a:spAutoFit/>
            </a:bodyPr>
            <a:lstStyle/>
            <a:p>
              <a:pPr algn="just"/>
              <a:r>
                <a:rPr lang="fr-FR" sz="1000" b="0" i="0" dirty="0">
                  <a:solidFill>
                    <a:srgbClr val="333333"/>
                  </a:solidFill>
                  <a:effectLst/>
                  <a:latin typeface="Aptos" panose="020B0004020202020204" pitchFamily="34" charset="0"/>
                </a:rPr>
                <a:t>L' </a:t>
              </a:r>
              <a:r>
                <a:rPr lang="fr-FR" sz="1000" b="1" i="0" dirty="0">
                  <a:solidFill>
                    <a:srgbClr val="333333"/>
                  </a:solidFill>
                  <a:effectLst/>
                  <a:latin typeface="Aptos" panose="020B0004020202020204" pitchFamily="34" charset="0"/>
                </a:rPr>
                <a:t>ASCL</a:t>
              </a:r>
              <a:r>
                <a:rPr lang="fr-FR" sz="1000" b="0" i="0" dirty="0">
                  <a:solidFill>
                    <a:srgbClr val="333333"/>
                  </a:solidFill>
                  <a:effectLst/>
                  <a:latin typeface="Aptos" panose="020B0004020202020204" pitchFamily="34" charset="0"/>
                </a:rPr>
                <a:t> section É</a:t>
              </a:r>
              <a:r>
                <a:rPr lang="fr-FR" sz="1000" b="1" i="0" dirty="0">
                  <a:solidFill>
                    <a:srgbClr val="333333"/>
                  </a:solidFill>
                  <a:effectLst/>
                  <a:latin typeface="Aptos" panose="020B0004020202020204" pitchFamily="34" charset="0"/>
                </a:rPr>
                <a:t>coles </a:t>
              </a:r>
              <a:r>
                <a:rPr lang="fr-FR" sz="1000" b="0" i="0" dirty="0">
                  <a:solidFill>
                    <a:srgbClr val="333333"/>
                  </a:solidFill>
                  <a:effectLst/>
                  <a:latin typeface="Aptos" panose="020B0004020202020204" pitchFamily="34" charset="0"/>
                </a:rPr>
                <a:t>a le plaisir de vous convier à la </a:t>
              </a:r>
              <a:r>
                <a:rPr lang="fr-FR" sz="1000" b="1" i="0" dirty="0">
                  <a:solidFill>
                    <a:srgbClr val="333333"/>
                  </a:solidFill>
                  <a:effectLst/>
                  <a:latin typeface="Aptos" panose="020B0004020202020204" pitchFamily="34" charset="0"/>
                </a:rPr>
                <a:t>Kermesse</a:t>
              </a:r>
              <a:r>
                <a:rPr lang="fr-FR" sz="1000" b="0" i="0" dirty="0">
                  <a:solidFill>
                    <a:srgbClr val="333333"/>
                  </a:solidFill>
                  <a:effectLst/>
                  <a:latin typeface="Aptos" panose="020B0004020202020204" pitchFamily="34" charset="0"/>
                </a:rPr>
                <a:t> de fin d'année de l'école de Lapoutroie </a:t>
              </a:r>
              <a:r>
                <a:rPr lang="fr-FR" sz="1000" b="1" i="0" dirty="0">
                  <a:solidFill>
                    <a:srgbClr val="333333"/>
                  </a:solidFill>
                  <a:effectLst/>
                  <a:latin typeface="Aptos" panose="020B0004020202020204" pitchFamily="34" charset="0"/>
                </a:rPr>
                <a:t>le 12 Juin 2026 à partir de 16h15</a:t>
              </a:r>
              <a:r>
                <a:rPr lang="fr-FR" sz="1000" b="0" i="0" dirty="0">
                  <a:solidFill>
                    <a:srgbClr val="333333"/>
                  </a:solidFill>
                  <a:effectLst/>
                  <a:latin typeface="Aptos" panose="020B0004020202020204" pitchFamily="34" charset="0"/>
                </a:rPr>
                <a:t>. Nous avons à cœur de partager </a:t>
              </a:r>
              <a:r>
                <a:rPr lang="fr-FR" sz="1000" b="1" i="0" dirty="0">
                  <a:solidFill>
                    <a:srgbClr val="333333"/>
                  </a:solidFill>
                  <a:effectLst/>
                  <a:latin typeface="Aptos" panose="020B0004020202020204" pitchFamily="34" charset="0"/>
                </a:rPr>
                <a:t>cet événement avec tous les villageois </a:t>
              </a:r>
              <a:r>
                <a:rPr lang="fr-FR" sz="1000" b="0" i="0" dirty="0">
                  <a:solidFill>
                    <a:srgbClr val="333333"/>
                  </a:solidFill>
                  <a:effectLst/>
                  <a:latin typeface="Aptos" panose="020B0004020202020204" pitchFamily="34" charset="0"/>
                </a:rPr>
                <a:t>souhaitant participer à cet évènement si important dans la vie scolaire des enfants. Nul doute que vos souvenirs d’enfance reviendront également. Cet évènement permettra de créer un lien intergénérationnel et de passer un moment convivial et inoubliable autour de multiples jeux, d’un repas et pour clôturer la soirée : le tirage de la </a:t>
              </a:r>
              <a:r>
                <a:rPr lang="fr-FR" sz="1000" b="1" i="0" dirty="0">
                  <a:solidFill>
                    <a:srgbClr val="333333"/>
                  </a:solidFill>
                  <a:effectLst/>
                  <a:latin typeface="Aptos" panose="020B0004020202020204" pitchFamily="34" charset="0"/>
                </a:rPr>
                <a:t>Tombola</a:t>
              </a:r>
              <a:r>
                <a:rPr lang="fr-FR" sz="1000" b="0" i="0" dirty="0">
                  <a:solidFill>
                    <a:srgbClr val="333333"/>
                  </a:solidFill>
                  <a:effectLst/>
                  <a:latin typeface="Aptos" panose="020B0004020202020204" pitchFamily="34" charset="0"/>
                </a:rPr>
                <a:t>. </a:t>
              </a:r>
              <a:br>
                <a:rPr lang="fr-FR" sz="1000" dirty="0">
                  <a:latin typeface=" aptos display"/>
                </a:rPr>
              </a:br>
              <a:r>
                <a:rPr lang="fr-FR" sz="1000" b="0" i="0" dirty="0">
                  <a:solidFill>
                    <a:srgbClr val="333333"/>
                  </a:solidFill>
                  <a:effectLst/>
                  <a:latin typeface=" aptos display"/>
                </a:rPr>
                <a:t> </a:t>
              </a:r>
              <a:br>
                <a:rPr lang="fr-FR" sz="1000" dirty="0">
                  <a:latin typeface=" aptos display"/>
                </a:rPr>
              </a:br>
              <a:endParaRPr lang="fr-FR" sz="1000" dirty="0">
                <a:latin typeface=" aptos display"/>
              </a:endParaRPr>
            </a:p>
          </p:txBody>
        </p:sp>
        <p:sp>
          <p:nvSpPr>
            <p:cNvPr id="13" name="ZoneTexte 12">
              <a:extLst>
                <a:ext uri="{FF2B5EF4-FFF2-40B4-BE49-F238E27FC236}">
                  <a16:creationId xmlns:a16="http://schemas.microsoft.com/office/drawing/2014/main" id="{76917607-3BCB-1CAE-4FB8-6739E3ED7F13}"/>
                </a:ext>
              </a:extLst>
            </p:cNvPr>
            <p:cNvSpPr txBox="1"/>
            <p:nvPr/>
          </p:nvSpPr>
          <p:spPr>
            <a:xfrm>
              <a:off x="638476" y="5559899"/>
              <a:ext cx="5837472" cy="1446550"/>
            </a:xfrm>
            <a:prstGeom prst="rect">
              <a:avLst/>
            </a:prstGeom>
            <a:noFill/>
          </p:spPr>
          <p:txBody>
            <a:bodyPr wrap="square">
              <a:spAutoFit/>
            </a:bodyPr>
            <a:lstStyle/>
            <a:p>
              <a:r>
                <a:rPr lang="fr-FR" sz="1000" dirty="0">
                  <a:latin typeface="Aptos" panose="020B0004020202020204" pitchFamily="34" charset="0"/>
                </a:rPr>
                <a:t>Pour faciliter l’organisation de l’évènement, merci de réserver votre repas à l’aide du formulaire disponible, de préférence par chèque à l’ordre de « l’ASCL ».</a:t>
              </a:r>
            </a:p>
            <a:p>
              <a:pPr algn="just"/>
              <a:r>
                <a:rPr lang="fr-FR" sz="1000" dirty="0">
                  <a:latin typeface="Aptos" panose="020B0004020202020204" pitchFamily="34" charset="0"/>
                </a:rPr>
                <a:t>Le formulaire complété et le chèque sont à déposer chez M. CLOG Loïc, 54 rue du Général </a:t>
              </a:r>
              <a:r>
                <a:rPr lang="fr-FR" sz="1000" dirty="0" err="1">
                  <a:latin typeface="Aptos" panose="020B0004020202020204" pitchFamily="34" charset="0"/>
                </a:rPr>
                <a:t>Dufieux</a:t>
              </a:r>
              <a:r>
                <a:rPr lang="fr-FR" sz="1000" dirty="0">
                  <a:latin typeface="Aptos" panose="020B0004020202020204" pitchFamily="34" charset="0"/>
                </a:rPr>
                <a:t> à Lapoutroie. Formulaire à télécharger : </a:t>
              </a:r>
            </a:p>
            <a:p>
              <a:pPr algn="just"/>
              <a:r>
                <a:rPr lang="fr-FR" sz="800" i="1" dirty="0">
                  <a:latin typeface="Aptos" panose="020B0004020202020204" pitchFamily="34" charset="0"/>
                </a:rPr>
                <a:t>https://www.helloasso.com/associations/ascl-68650/evenements/tombola-kermesse-de-l-ecole-de-lapoutroie-hachimette</a:t>
              </a:r>
            </a:p>
            <a:p>
              <a:pPr algn="just"/>
              <a:endParaRPr lang="fr-FR" sz="1000" dirty="0">
                <a:latin typeface="Aptos" panose="020B0004020202020204" pitchFamily="34" charset="0"/>
              </a:endParaRPr>
            </a:p>
            <a:p>
              <a:r>
                <a:rPr lang="fr-FR" sz="1000" dirty="0">
                  <a:latin typeface="Aptos" panose="020B0004020202020204" pitchFamily="34" charset="0"/>
                </a:rPr>
                <a:t>Une confirmation vous sera envoyée avant la remise du bon de réservation le jour de la kermesse.</a:t>
              </a:r>
            </a:p>
            <a:p>
              <a:r>
                <a:rPr lang="fr-FR" sz="1000" dirty="0">
                  <a:latin typeface="Aptos" panose="020B0004020202020204" pitchFamily="34" charset="0"/>
                </a:rPr>
                <a:t>Au menu : tartes flambées préparées avec des acteurs locaux, avec possibilité d’en commander à l’unité, ainsi que des crêpes sucrées et des boissons sans alcool.</a:t>
              </a:r>
            </a:p>
          </p:txBody>
        </p:sp>
        <p:sp>
          <p:nvSpPr>
            <p:cNvPr id="16" name="ZoneTexte 15">
              <a:extLst>
                <a:ext uri="{FF2B5EF4-FFF2-40B4-BE49-F238E27FC236}">
                  <a16:creationId xmlns:a16="http://schemas.microsoft.com/office/drawing/2014/main" id="{F476348A-12D1-8D83-8FC5-5D6A5775754D}"/>
                </a:ext>
              </a:extLst>
            </p:cNvPr>
            <p:cNvSpPr txBox="1"/>
            <p:nvPr/>
          </p:nvSpPr>
          <p:spPr>
            <a:xfrm>
              <a:off x="596535" y="7006449"/>
              <a:ext cx="5743973" cy="2246769"/>
            </a:xfrm>
            <a:prstGeom prst="rect">
              <a:avLst/>
            </a:prstGeom>
            <a:noFill/>
          </p:spPr>
          <p:txBody>
            <a:bodyPr wrap="square">
              <a:spAutoFit/>
            </a:bodyPr>
            <a:lstStyle/>
            <a:p>
              <a:pPr algn="just">
                <a:buNone/>
              </a:pPr>
              <a:r>
                <a:rPr lang="fr-FR" sz="1000" b="0" i="0" dirty="0">
                  <a:solidFill>
                    <a:srgbClr val="333333"/>
                  </a:solidFill>
                  <a:effectLst/>
                  <a:latin typeface="Aptos" panose="020B0004020202020204" pitchFamily="34" charset="0"/>
                </a:rPr>
                <a:t>Concernant les tombolas : elles seront en vente le jour de la kermesse au prix unitaire de 3€ ou 10€ les 4. Afin de faciliter les achats, nous espérons pouvoir sous peu vous proposer des préventes dans les commerces locaux à l’aide d’un QR code via le site « </a:t>
              </a:r>
              <a:r>
                <a:rPr lang="fr-FR" sz="1000" b="0" i="0" dirty="0" err="1">
                  <a:solidFill>
                    <a:srgbClr val="333333"/>
                  </a:solidFill>
                  <a:effectLst/>
                  <a:latin typeface="Aptos" panose="020B0004020202020204" pitchFamily="34" charset="0"/>
                </a:rPr>
                <a:t>Helloasso</a:t>
              </a:r>
              <a:r>
                <a:rPr lang="fr-FR" sz="1000" b="0" i="0" dirty="0">
                  <a:solidFill>
                    <a:srgbClr val="333333"/>
                  </a:solidFill>
                  <a:effectLst/>
                  <a:latin typeface="Aptos" panose="020B0004020202020204" pitchFamily="34" charset="0"/>
                </a:rPr>
                <a:t> »  Nous avons la chance d'avoir de nombreux lots. </a:t>
              </a:r>
            </a:p>
            <a:p>
              <a:pPr algn="just">
                <a:buNone/>
              </a:pPr>
              <a:endParaRPr lang="fr-FR" sz="1000" dirty="0">
                <a:solidFill>
                  <a:srgbClr val="333333"/>
                </a:solidFill>
                <a:latin typeface="Aptos" panose="020B0004020202020204" pitchFamily="34" charset="0"/>
              </a:endParaRPr>
            </a:p>
            <a:p>
              <a:pPr algn="just">
                <a:buNone/>
              </a:pPr>
              <a:r>
                <a:rPr lang="fr-FR" sz="1000" b="0" i="0" dirty="0">
                  <a:solidFill>
                    <a:srgbClr val="333333"/>
                  </a:solidFill>
                  <a:effectLst/>
                  <a:latin typeface="Aptos" panose="020B0004020202020204" pitchFamily="34" charset="0"/>
                </a:rPr>
                <a:t>Nous comptons sur vous et sur votre présence afin de continuer à dynamiser la vie du village, et surtout à dynamiser la vie de nos écoliers. Grâce aux bénéfices de cet évènement, les écoliers auront tout notre soutien pour les accompagner dans leurs projets pédagogiques décidés par l’équipe enseignante. </a:t>
              </a:r>
            </a:p>
            <a:p>
              <a:pPr algn="just">
                <a:buNone/>
              </a:pPr>
              <a:r>
                <a:rPr lang="fr-FR" sz="1000" b="0" i="0" dirty="0">
                  <a:solidFill>
                    <a:srgbClr val="333333"/>
                  </a:solidFill>
                  <a:effectLst/>
                  <a:latin typeface="Aptos" panose="020B0004020202020204" pitchFamily="34" charset="0"/>
                </a:rPr>
                <a:t>Nous vous remercions par avance, et n ’oubliez pas ….. </a:t>
              </a:r>
              <a:r>
                <a:rPr lang="fr-FR" sz="1000" b="1" i="0" dirty="0">
                  <a:solidFill>
                    <a:srgbClr val="333333"/>
                  </a:solidFill>
                  <a:effectLst/>
                  <a:latin typeface="Aptos" panose="020B0004020202020204" pitchFamily="34" charset="0"/>
                </a:rPr>
                <a:t>Rendez-vous le 12/06/2026 à partir de 16h15 pour fêter tous ensemble ce temps de vie scolaire !  </a:t>
              </a:r>
            </a:p>
            <a:p>
              <a:pPr>
                <a:buNone/>
              </a:pPr>
              <a:r>
                <a:rPr lang="fr-FR" sz="1000" b="0" i="0" dirty="0">
                  <a:solidFill>
                    <a:srgbClr val="333333"/>
                  </a:solidFill>
                  <a:effectLst/>
                  <a:latin typeface=" aptos display"/>
                </a:rPr>
                <a:t> </a:t>
              </a:r>
            </a:p>
            <a:p>
              <a:pPr algn="r">
                <a:buNone/>
              </a:pPr>
              <a:r>
                <a:rPr lang="fr-FR" sz="1000" b="0" i="0" dirty="0">
                  <a:solidFill>
                    <a:srgbClr val="333333"/>
                  </a:solidFill>
                  <a:effectLst/>
                  <a:latin typeface=" aptos display"/>
                </a:rPr>
                <a:t>Loïc CLOG et Nicolas DOURNEL</a:t>
              </a:r>
              <a:br>
                <a:rPr lang="fr-FR" sz="1000" b="0" i="0" dirty="0">
                  <a:solidFill>
                    <a:srgbClr val="333333"/>
                  </a:solidFill>
                  <a:effectLst/>
                  <a:latin typeface=" aptos display"/>
                </a:rPr>
              </a:br>
              <a:r>
                <a:rPr lang="fr-FR" sz="1000" b="0" i="0" dirty="0">
                  <a:solidFill>
                    <a:srgbClr val="333333"/>
                  </a:solidFill>
                  <a:effectLst/>
                  <a:latin typeface=" aptos display"/>
                </a:rPr>
                <a:t>Responsables de la section « écoles »</a:t>
              </a:r>
            </a:p>
          </p:txBody>
        </p:sp>
      </p:grpSp>
    </p:spTree>
    <p:extLst>
      <p:ext uri="{BB962C8B-B14F-4D97-AF65-F5344CB8AC3E}">
        <p14:creationId xmlns:p14="http://schemas.microsoft.com/office/powerpoint/2010/main" val="1383976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736DAF57-11AB-7147-BB0C-51EC3B0FB535}"/>
              </a:ext>
            </a:extLst>
          </p:cNvPr>
          <p:cNvSpPr>
            <a:spLocks noGrp="1"/>
          </p:cNvSpPr>
          <p:nvPr>
            <p:ph type="ftr" sz="quarter" idx="11"/>
          </p:nvPr>
        </p:nvSpPr>
        <p:spPr/>
        <p:txBody>
          <a:bodyPr/>
          <a:lstStyle/>
          <a:p>
            <a:r>
              <a:rPr lang="fr-FR" dirty="0"/>
              <a:t>Bulletin municipal / juin 2026</a:t>
            </a:r>
          </a:p>
        </p:txBody>
      </p:sp>
      <p:sp>
        <p:nvSpPr>
          <p:cNvPr id="3" name="Espace réservé du numéro de diapositive 2">
            <a:extLst>
              <a:ext uri="{FF2B5EF4-FFF2-40B4-BE49-F238E27FC236}">
                <a16:creationId xmlns:a16="http://schemas.microsoft.com/office/drawing/2014/main" id="{3C719338-7EE3-E94D-56B2-067B41455B02}"/>
              </a:ext>
            </a:extLst>
          </p:cNvPr>
          <p:cNvSpPr>
            <a:spLocks noGrp="1"/>
          </p:cNvSpPr>
          <p:nvPr>
            <p:ph type="sldNum" sz="quarter" idx="12"/>
          </p:nvPr>
        </p:nvSpPr>
        <p:spPr/>
        <p:txBody>
          <a:bodyPr/>
          <a:lstStyle/>
          <a:p>
            <a:fld id="{BE9B5FA4-89F7-4BC1-B6B1-D5529FDE714B}" type="slidenum">
              <a:rPr lang="fr-FR" smtClean="0"/>
              <a:t>12</a:t>
            </a:fld>
            <a:endParaRPr lang="fr-FR"/>
          </a:p>
        </p:txBody>
      </p:sp>
      <p:pic>
        <p:nvPicPr>
          <p:cNvPr id="1026" name="Picture 2">
            <a:extLst>
              <a:ext uri="{FF2B5EF4-FFF2-40B4-BE49-F238E27FC236}">
                <a16:creationId xmlns:a16="http://schemas.microsoft.com/office/drawing/2014/main" id="{11D6D2F4-1BC9-B6E3-667A-9C7FA9E56C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0925" y="888744"/>
            <a:ext cx="1143221"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ZoneTexte 4">
            <a:extLst>
              <a:ext uri="{FF2B5EF4-FFF2-40B4-BE49-F238E27FC236}">
                <a16:creationId xmlns:a16="http://schemas.microsoft.com/office/drawing/2014/main" id="{312B96E3-DCF7-C7E7-0DC6-BC2875903A76}"/>
              </a:ext>
            </a:extLst>
          </p:cNvPr>
          <p:cNvSpPr txBox="1"/>
          <p:nvPr/>
        </p:nvSpPr>
        <p:spPr>
          <a:xfrm>
            <a:off x="1873679" y="795811"/>
            <a:ext cx="4483100" cy="1169551"/>
          </a:xfrm>
          <a:prstGeom prst="rect">
            <a:avLst/>
          </a:prstGeom>
          <a:noFill/>
        </p:spPr>
        <p:txBody>
          <a:bodyPr wrap="square">
            <a:spAutoFit/>
          </a:bodyPr>
          <a:lstStyle/>
          <a:p>
            <a:pPr>
              <a:buNone/>
            </a:pPr>
            <a:r>
              <a:rPr lang="fr-FR" sz="1000" dirty="0">
                <a:effectLst/>
                <a:latin typeface="Aptos" panose="020B0004020202020204" pitchFamily="34" charset="0"/>
                <a:ea typeface="Calibri" panose="020F0502020204030204" pitchFamily="34" charset="0"/>
              </a:rPr>
              <a:t>Le printemps est de retour, et avec lui l’envie de fleurir nos extérieurs.</a:t>
            </a:r>
            <a:br>
              <a:rPr lang="fr-FR" sz="1000" dirty="0">
                <a:effectLst/>
                <a:latin typeface="Aptos" panose="020B0004020202020204" pitchFamily="34" charset="0"/>
                <a:ea typeface="Calibri" panose="020F0502020204030204" pitchFamily="34" charset="0"/>
              </a:rPr>
            </a:br>
            <a:endParaRPr lang="fr-FR" sz="1000" dirty="0">
              <a:effectLst/>
              <a:latin typeface="Aptos" panose="020B0004020202020204" pitchFamily="34" charset="0"/>
              <a:ea typeface="Calibri" panose="020F0502020204030204" pitchFamily="34" charset="0"/>
            </a:endParaRPr>
          </a:p>
          <a:p>
            <a:pPr algn="just">
              <a:buNone/>
            </a:pPr>
            <a:r>
              <a:rPr lang="fr-FR" sz="1000" dirty="0">
                <a:effectLst/>
                <a:latin typeface="Aptos" panose="020B0004020202020204" pitchFamily="34" charset="0"/>
                <a:ea typeface="Calibri" panose="020F0502020204030204" pitchFamily="34" charset="0"/>
              </a:rPr>
              <a:t>La commune souhaite mettre à l’honneur les habitants qui participent à l’embellissement de notre cadre de vie. Il ne s’agit pas d’un concours, mais d’une démarche conviviale visant à valoriser les initiatives de chacun. Balcons, jardins, rebords de fenêtres ou même un  simple  pot devant la porte : chaque touche de couleur compte.</a:t>
            </a:r>
          </a:p>
        </p:txBody>
      </p:sp>
      <p:sp>
        <p:nvSpPr>
          <p:cNvPr id="7" name="ZoneTexte 6">
            <a:extLst>
              <a:ext uri="{FF2B5EF4-FFF2-40B4-BE49-F238E27FC236}">
                <a16:creationId xmlns:a16="http://schemas.microsoft.com/office/drawing/2014/main" id="{331E0961-5101-BD5C-78EB-729E34066F2C}"/>
              </a:ext>
            </a:extLst>
          </p:cNvPr>
          <p:cNvSpPr txBox="1"/>
          <p:nvPr/>
        </p:nvSpPr>
        <p:spPr>
          <a:xfrm>
            <a:off x="530468" y="563064"/>
            <a:ext cx="4167050" cy="307777"/>
          </a:xfrm>
          <a:prstGeom prst="rect">
            <a:avLst/>
          </a:prstGeom>
          <a:noFill/>
        </p:spPr>
        <p:txBody>
          <a:bodyPr wrap="square">
            <a:spAutoFit/>
          </a:bodyPr>
          <a:lstStyle/>
          <a:p>
            <a:pPr>
              <a:buNone/>
            </a:pPr>
            <a:r>
              <a:rPr lang="fr-FR" sz="1400" b="1" dirty="0">
                <a:solidFill>
                  <a:srgbClr val="0070C0"/>
                </a:solidFill>
                <a:effectLst/>
                <a:latin typeface="Aptos" panose="020B0004020202020204" pitchFamily="34" charset="0"/>
                <a:ea typeface="Calibri" panose="020F0502020204030204" pitchFamily="34" charset="0"/>
              </a:rPr>
              <a:t>Maisons Fleuries </a:t>
            </a:r>
            <a:endParaRPr lang="fr-FR" sz="1800" dirty="0">
              <a:effectLst/>
              <a:latin typeface="Aptos" panose="020B0004020202020204" pitchFamily="34" charset="0"/>
              <a:ea typeface="Calibri" panose="020F0502020204030204" pitchFamily="34" charset="0"/>
            </a:endParaRPr>
          </a:p>
        </p:txBody>
      </p:sp>
      <p:sp>
        <p:nvSpPr>
          <p:cNvPr id="9" name="ZoneTexte 8">
            <a:extLst>
              <a:ext uri="{FF2B5EF4-FFF2-40B4-BE49-F238E27FC236}">
                <a16:creationId xmlns:a16="http://schemas.microsoft.com/office/drawing/2014/main" id="{1DB0D751-A274-3C5A-E21A-ECEC21ADE141}"/>
              </a:ext>
            </a:extLst>
          </p:cNvPr>
          <p:cNvSpPr txBox="1"/>
          <p:nvPr/>
        </p:nvSpPr>
        <p:spPr>
          <a:xfrm>
            <a:off x="537001" y="2001168"/>
            <a:ext cx="5783997" cy="1015663"/>
          </a:xfrm>
          <a:prstGeom prst="rect">
            <a:avLst/>
          </a:prstGeom>
          <a:noFill/>
        </p:spPr>
        <p:txBody>
          <a:bodyPr wrap="square">
            <a:spAutoFit/>
          </a:bodyPr>
          <a:lstStyle/>
          <a:p>
            <a:pPr algn="just">
              <a:buNone/>
            </a:pPr>
            <a:r>
              <a:rPr lang="fr-FR" sz="1000" dirty="0">
                <a:effectLst/>
                <a:latin typeface="Aptos" panose="020B0004020202020204" pitchFamily="34" charset="0"/>
                <a:ea typeface="Calibri" panose="020F0502020204030204" pitchFamily="34" charset="0"/>
              </a:rPr>
              <a:t>Un jury parcourra le village fin août – début septembre afin de repérer les habitations les plus joliment fleuries. Il sera composé de professionnels du végétal et d’élus de communes voisines.</a:t>
            </a:r>
          </a:p>
          <a:p>
            <a:pPr algn="just">
              <a:buNone/>
            </a:pPr>
            <a:r>
              <a:rPr lang="fr-FR" sz="1000" dirty="0">
                <a:effectLst/>
                <a:latin typeface="Aptos" panose="020B0004020202020204" pitchFamily="34" charset="0"/>
                <a:ea typeface="Calibri" panose="020F0502020204030204" pitchFamily="34" charset="0"/>
              </a:rPr>
              <a:t>Les lieux sélectionnés seront valorisés et récompensés pour leurs efforts et leur créativité, lors d’une remise des prix organisée au courant du printemps 2027.</a:t>
            </a:r>
          </a:p>
          <a:p>
            <a:pPr algn="just">
              <a:buNone/>
            </a:pPr>
            <a:r>
              <a:rPr lang="fr-FR" sz="1000" dirty="0">
                <a:effectLst/>
                <a:latin typeface="Aptos" panose="020B0004020202020204" pitchFamily="34" charset="0"/>
                <a:ea typeface="Calibri" panose="020F0502020204030204" pitchFamily="34" charset="0"/>
              </a:rPr>
              <a:t>D’ici là, chacun est invité à participer, que l’on ait la main verte ou simplement l’envie de faire plaisir. Alors à vos plantations… prêts ? Plantez !</a:t>
            </a:r>
          </a:p>
        </p:txBody>
      </p:sp>
      <p:sp>
        <p:nvSpPr>
          <p:cNvPr id="10" name="ZoneTexte 9">
            <a:extLst>
              <a:ext uri="{FF2B5EF4-FFF2-40B4-BE49-F238E27FC236}">
                <a16:creationId xmlns:a16="http://schemas.microsoft.com/office/drawing/2014/main" id="{8051C7F6-DFAD-C076-328E-C9AE4DB31E58}"/>
              </a:ext>
            </a:extLst>
          </p:cNvPr>
          <p:cNvSpPr txBox="1"/>
          <p:nvPr/>
        </p:nvSpPr>
        <p:spPr>
          <a:xfrm>
            <a:off x="484434" y="3240206"/>
            <a:ext cx="5314785" cy="307777"/>
          </a:xfrm>
          <a:prstGeom prst="rect">
            <a:avLst/>
          </a:prstGeom>
          <a:noFill/>
        </p:spPr>
        <p:txBody>
          <a:bodyPr wrap="square">
            <a:spAutoFit/>
          </a:bodyPr>
          <a:lstStyle/>
          <a:p>
            <a:pPr>
              <a:buNone/>
            </a:pPr>
            <a:r>
              <a:rPr lang="fr-FR" sz="1400" b="1" dirty="0">
                <a:solidFill>
                  <a:srgbClr val="0070C0"/>
                </a:solidFill>
                <a:effectLst/>
                <a:latin typeface="Aptos" panose="020B0004020202020204" pitchFamily="34" charset="0"/>
                <a:ea typeface="Calibri" panose="020F0502020204030204" pitchFamily="34" charset="0"/>
              </a:rPr>
              <a:t>23</a:t>
            </a:r>
            <a:r>
              <a:rPr lang="fr-FR" sz="1400" b="1" baseline="30000" dirty="0">
                <a:solidFill>
                  <a:srgbClr val="0070C0"/>
                </a:solidFill>
                <a:effectLst/>
                <a:latin typeface="Aptos" panose="020B0004020202020204" pitchFamily="34" charset="0"/>
                <a:ea typeface="Calibri" panose="020F0502020204030204" pitchFamily="34" charset="0"/>
              </a:rPr>
              <a:t>ème</a:t>
            </a:r>
            <a:r>
              <a:rPr lang="fr-FR" sz="1400" b="1" dirty="0">
                <a:solidFill>
                  <a:srgbClr val="0070C0"/>
                </a:solidFill>
                <a:effectLst/>
                <a:latin typeface="Aptos" panose="020B0004020202020204" pitchFamily="34" charset="0"/>
                <a:ea typeface="Calibri" panose="020F0502020204030204" pitchFamily="34" charset="0"/>
              </a:rPr>
              <a:t> édition des « Rendez-vous aux jardins »</a:t>
            </a:r>
            <a:endParaRPr lang="fr-FR" sz="1800" dirty="0">
              <a:effectLst/>
              <a:latin typeface="Aptos" panose="020B0004020202020204" pitchFamily="34" charset="0"/>
              <a:ea typeface="Calibri" panose="020F0502020204030204" pitchFamily="34" charset="0"/>
            </a:endParaRPr>
          </a:p>
        </p:txBody>
      </p:sp>
      <p:sp>
        <p:nvSpPr>
          <p:cNvPr id="12" name="ZoneTexte 11">
            <a:extLst>
              <a:ext uri="{FF2B5EF4-FFF2-40B4-BE49-F238E27FC236}">
                <a16:creationId xmlns:a16="http://schemas.microsoft.com/office/drawing/2014/main" id="{8FECCFF4-10EE-E699-CB1A-BBFE19414383}"/>
              </a:ext>
            </a:extLst>
          </p:cNvPr>
          <p:cNvSpPr txBox="1"/>
          <p:nvPr/>
        </p:nvSpPr>
        <p:spPr>
          <a:xfrm>
            <a:off x="1873679" y="3520233"/>
            <a:ext cx="4441709" cy="553998"/>
          </a:xfrm>
          <a:prstGeom prst="rect">
            <a:avLst/>
          </a:prstGeom>
          <a:noFill/>
        </p:spPr>
        <p:txBody>
          <a:bodyPr wrap="square">
            <a:spAutoFit/>
          </a:bodyPr>
          <a:lstStyle/>
          <a:p>
            <a:pPr algn="just">
              <a:buNone/>
            </a:pPr>
            <a:r>
              <a:rPr lang="fr-FR" sz="1000" b="1" dirty="0">
                <a:effectLst/>
                <a:latin typeface="Aptos Display" panose="020B0004020202020204" pitchFamily="34" charset="0"/>
                <a:ea typeface="Calibri" panose="020F0502020204030204" pitchFamily="34" charset="0"/>
                <a:cs typeface="Aptos" panose="020B0004020202020204" pitchFamily="34" charset="0"/>
              </a:rPr>
              <a:t>Les vendredi 5, samedi 6 et dimanche 7 juin 2026</a:t>
            </a:r>
            <a:r>
              <a:rPr lang="fr-FR" sz="1000" dirty="0">
                <a:effectLst/>
                <a:latin typeface="Aptos Display" panose="020B0004020202020204" pitchFamily="34" charset="0"/>
                <a:ea typeface="Calibri" panose="020F0502020204030204" pitchFamily="34" charset="0"/>
                <a:cs typeface="Aptos" panose="020B0004020202020204" pitchFamily="34" charset="0"/>
              </a:rPr>
              <a:t>, le ministère de la Culture vous donne rendez-vous dans plus de 2 800 parcs et jardins en Europe. De nombreux professionnels partageront leur passion des jardins et leur savoir-faire.</a:t>
            </a:r>
          </a:p>
        </p:txBody>
      </p:sp>
      <p:pic>
        <p:nvPicPr>
          <p:cNvPr id="14" name="Image 13">
            <a:extLst>
              <a:ext uri="{FF2B5EF4-FFF2-40B4-BE49-F238E27FC236}">
                <a16:creationId xmlns:a16="http://schemas.microsoft.com/office/drawing/2014/main" id="{CB77E5D5-DCBE-E8B8-3CA7-C7F859CDE9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556357" y="3568597"/>
            <a:ext cx="1187658" cy="1328417"/>
          </a:xfrm>
          <a:prstGeom prst="rect">
            <a:avLst/>
          </a:prstGeom>
        </p:spPr>
      </p:pic>
      <p:sp>
        <p:nvSpPr>
          <p:cNvPr id="16" name="ZoneTexte 15">
            <a:extLst>
              <a:ext uri="{FF2B5EF4-FFF2-40B4-BE49-F238E27FC236}">
                <a16:creationId xmlns:a16="http://schemas.microsoft.com/office/drawing/2014/main" id="{A2A555CF-2633-C94D-8078-77BF63A042BD}"/>
              </a:ext>
            </a:extLst>
          </p:cNvPr>
          <p:cNvSpPr txBox="1"/>
          <p:nvPr/>
        </p:nvSpPr>
        <p:spPr>
          <a:xfrm>
            <a:off x="484434" y="4986696"/>
            <a:ext cx="5783997" cy="877163"/>
          </a:xfrm>
          <a:prstGeom prst="rect">
            <a:avLst/>
          </a:prstGeom>
          <a:noFill/>
        </p:spPr>
        <p:txBody>
          <a:bodyPr wrap="square" rtlCol="0">
            <a:spAutoFit/>
          </a:bodyPr>
          <a:lstStyle/>
          <a:p>
            <a:r>
              <a:rPr lang="fr-FR" sz="1000" b="1" dirty="0">
                <a:latin typeface=" aptos display"/>
              </a:rPr>
              <a:t>Les jardins de Martine		Le jardin de Michael		Le Jardin d’Edwige et Pascal </a:t>
            </a:r>
            <a:r>
              <a:rPr lang="fr-FR" sz="1000" dirty="0">
                <a:latin typeface=" aptos display"/>
              </a:rPr>
              <a:t>	    </a:t>
            </a:r>
            <a:br>
              <a:rPr lang="fr-FR" sz="1000" dirty="0">
                <a:latin typeface=" aptos display"/>
              </a:rPr>
            </a:br>
            <a:r>
              <a:rPr lang="fr-FR" sz="1000" dirty="0">
                <a:latin typeface=" aptos display"/>
              </a:rPr>
              <a:t>6 juin de 14h à 19h		5 au 7 juin de 9h à 12h		7 juin de 10h à 18h	   	    </a:t>
            </a:r>
            <a:br>
              <a:rPr lang="fr-FR" sz="1000" dirty="0">
                <a:latin typeface=" aptos display"/>
              </a:rPr>
            </a:br>
            <a:r>
              <a:rPr lang="fr-FR" sz="1000" dirty="0">
                <a:latin typeface=" aptos display"/>
              </a:rPr>
              <a:t>7 juin de 10h à 19h		et de 14h à 19h			1, Chemin des Fourches</a:t>
            </a:r>
            <a:br>
              <a:rPr lang="fr-FR" sz="1000" dirty="0">
                <a:latin typeface=" aptos display"/>
              </a:rPr>
            </a:br>
            <a:r>
              <a:rPr lang="fr-FR" sz="1000" dirty="0">
                <a:latin typeface=" aptos display"/>
              </a:rPr>
              <a:t>Rue de la Scierie </a:t>
            </a:r>
            <a:r>
              <a:rPr lang="fr-FR" sz="1000" dirty="0" err="1">
                <a:latin typeface=" aptos display"/>
              </a:rPr>
              <a:t>Hachimette</a:t>
            </a:r>
            <a:r>
              <a:rPr lang="fr-FR" sz="1000" dirty="0">
                <a:latin typeface=" aptos display"/>
              </a:rPr>
              <a:t>	Rue de la Scierie </a:t>
            </a:r>
            <a:r>
              <a:rPr lang="fr-FR" sz="1000" dirty="0" err="1">
                <a:latin typeface=" aptos display"/>
              </a:rPr>
              <a:t>Hachimette</a:t>
            </a:r>
            <a:r>
              <a:rPr lang="fr-FR" sz="1000" dirty="0">
                <a:latin typeface=" aptos display"/>
              </a:rPr>
              <a:t>	</a:t>
            </a:r>
            <a:r>
              <a:rPr lang="fr-FR" sz="1000" dirty="0" err="1">
                <a:latin typeface=" aptos display"/>
              </a:rPr>
              <a:t>Hachimette</a:t>
            </a:r>
            <a:endParaRPr lang="fr-FR" sz="1000" dirty="0">
              <a:latin typeface=" aptos display"/>
            </a:endParaRPr>
          </a:p>
          <a:p>
            <a:endParaRPr lang="fr-FR" sz="1100" dirty="0">
              <a:latin typeface="Aptos Display" panose="020B0004020202020204" pitchFamily="34" charset="0"/>
            </a:endParaRPr>
          </a:p>
        </p:txBody>
      </p:sp>
      <p:sp>
        <p:nvSpPr>
          <p:cNvPr id="4" name="ZoneTexte 3">
            <a:extLst>
              <a:ext uri="{FF2B5EF4-FFF2-40B4-BE49-F238E27FC236}">
                <a16:creationId xmlns:a16="http://schemas.microsoft.com/office/drawing/2014/main" id="{423208E9-2D6F-6D70-918E-366A4BD9849A}"/>
              </a:ext>
            </a:extLst>
          </p:cNvPr>
          <p:cNvSpPr txBox="1"/>
          <p:nvPr/>
        </p:nvSpPr>
        <p:spPr>
          <a:xfrm>
            <a:off x="556358" y="6040896"/>
            <a:ext cx="5314785" cy="307777"/>
          </a:xfrm>
          <a:prstGeom prst="rect">
            <a:avLst/>
          </a:prstGeom>
          <a:noFill/>
        </p:spPr>
        <p:txBody>
          <a:bodyPr wrap="square">
            <a:spAutoFit/>
          </a:bodyPr>
          <a:lstStyle/>
          <a:p>
            <a:pPr>
              <a:buNone/>
            </a:pPr>
            <a:r>
              <a:rPr lang="fr-FR" sz="1400" b="1" dirty="0">
                <a:solidFill>
                  <a:srgbClr val="0070C0"/>
                </a:solidFill>
                <a:effectLst/>
                <a:latin typeface="Aptos" panose="020B0004020202020204" pitchFamily="34" charset="0"/>
                <a:ea typeface="Calibri" panose="020F0502020204030204" pitchFamily="34" charset="0"/>
              </a:rPr>
              <a:t>Les 100 ans du cinéma Le Cercle</a:t>
            </a:r>
            <a:endParaRPr lang="fr-FR" sz="1800" dirty="0">
              <a:effectLst/>
              <a:latin typeface="Aptos" panose="020B0004020202020204" pitchFamily="34" charset="0"/>
              <a:ea typeface="Calibri" panose="020F0502020204030204" pitchFamily="34" charset="0"/>
            </a:endParaRPr>
          </a:p>
        </p:txBody>
      </p:sp>
      <p:pic>
        <p:nvPicPr>
          <p:cNvPr id="5122" name="Picture 2">
            <a:extLst>
              <a:ext uri="{FF2B5EF4-FFF2-40B4-BE49-F238E27FC236}">
                <a16:creationId xmlns:a16="http://schemas.microsoft.com/office/drawing/2014/main" id="{DF9BA973-3EB9-C15A-D146-5E749771B6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7690" y="6348674"/>
            <a:ext cx="1010144" cy="1351068"/>
          </a:xfrm>
          <a:prstGeom prst="rect">
            <a:avLst/>
          </a:prstGeom>
          <a:noFill/>
          <a:extLst>
            <a:ext uri="{909E8E84-426E-40DD-AFC4-6F175D3DCCD1}">
              <a14:hiddenFill xmlns:a14="http://schemas.microsoft.com/office/drawing/2010/main">
                <a:solidFill>
                  <a:srgbClr val="FFFFFF"/>
                </a:solidFill>
              </a14:hiddenFill>
            </a:ext>
          </a:extLst>
        </p:spPr>
      </p:pic>
      <p:sp>
        <p:nvSpPr>
          <p:cNvPr id="8" name="ZoneTexte 7">
            <a:extLst>
              <a:ext uri="{FF2B5EF4-FFF2-40B4-BE49-F238E27FC236}">
                <a16:creationId xmlns:a16="http://schemas.microsoft.com/office/drawing/2014/main" id="{26493A11-02F5-5393-BFF2-A75DD828DF47}"/>
              </a:ext>
            </a:extLst>
          </p:cNvPr>
          <p:cNvSpPr txBox="1"/>
          <p:nvPr/>
        </p:nvSpPr>
        <p:spPr>
          <a:xfrm>
            <a:off x="1708220" y="6309012"/>
            <a:ext cx="4612777" cy="1323439"/>
          </a:xfrm>
          <a:prstGeom prst="rect">
            <a:avLst/>
          </a:prstGeom>
          <a:noFill/>
        </p:spPr>
        <p:txBody>
          <a:bodyPr wrap="square">
            <a:spAutoFit/>
          </a:bodyPr>
          <a:lstStyle/>
          <a:p>
            <a:pPr algn="just">
              <a:buNone/>
            </a:pPr>
            <a:r>
              <a:rPr lang="fr-FR" sz="1000" i="0" dirty="0">
                <a:effectLst/>
                <a:latin typeface="Aptos" panose="020B0004020202020204" pitchFamily="34" charset="0"/>
              </a:rPr>
              <a:t>Du 27 mai au 7 juin, Cinéma Le Cercle vous invite à célébrer un siècle d’histoire, de cinéma et de souvenirs partagés à travers une programmation exceptionnelle retraçant les grandes décennies du 7e art.</a:t>
            </a:r>
          </a:p>
          <a:p>
            <a:pPr algn="just">
              <a:buNone/>
            </a:pPr>
            <a:endParaRPr lang="fr-FR" sz="1000" i="0" dirty="0">
              <a:effectLst/>
              <a:latin typeface="Aptos" panose="020B0004020202020204" pitchFamily="34" charset="0"/>
            </a:endParaRPr>
          </a:p>
          <a:p>
            <a:pPr algn="just">
              <a:buNone/>
            </a:pPr>
            <a:r>
              <a:rPr lang="fr-FR" sz="1000" i="0" dirty="0">
                <a:effectLst/>
                <a:latin typeface="Aptos" panose="020B0004020202020204" pitchFamily="34" charset="0"/>
              </a:rPr>
              <a:t>Des classiques incontournables, des projections spéciales en bobine 35 mm, des films cultes de toutes les générations… une occasion unique de revivre l’histoire du cinéma sur grand écran, dans une ambiance conviviale et </a:t>
            </a:r>
            <a:r>
              <a:rPr lang="fr-FR" sz="1000" i="0" dirty="0" err="1">
                <a:effectLst/>
                <a:latin typeface="Aptos" panose="020B0004020202020204" pitchFamily="34" charset="0"/>
              </a:rPr>
              <a:t>festive.Point</a:t>
            </a:r>
            <a:r>
              <a:rPr lang="fr-FR" sz="1000" i="0" dirty="0">
                <a:effectLst/>
                <a:latin typeface="Aptos" panose="020B0004020202020204" pitchFamily="34" charset="0"/>
              </a:rPr>
              <a:t> d’orgue de cette célébration :</a:t>
            </a:r>
          </a:p>
        </p:txBody>
      </p:sp>
      <p:sp>
        <p:nvSpPr>
          <p:cNvPr id="13" name="ZoneTexte 12">
            <a:extLst>
              <a:ext uri="{FF2B5EF4-FFF2-40B4-BE49-F238E27FC236}">
                <a16:creationId xmlns:a16="http://schemas.microsoft.com/office/drawing/2014/main" id="{0523EFFD-888E-381D-6C0E-6438BF676FD0}"/>
              </a:ext>
            </a:extLst>
          </p:cNvPr>
          <p:cNvSpPr txBox="1"/>
          <p:nvPr/>
        </p:nvSpPr>
        <p:spPr>
          <a:xfrm>
            <a:off x="1873679" y="4063091"/>
            <a:ext cx="4135611" cy="246221"/>
          </a:xfrm>
          <a:prstGeom prst="rect">
            <a:avLst/>
          </a:prstGeom>
          <a:noFill/>
        </p:spPr>
        <p:txBody>
          <a:bodyPr wrap="square">
            <a:spAutoFit/>
          </a:bodyPr>
          <a:lstStyle/>
          <a:p>
            <a:r>
              <a:rPr lang="fr-FR" sz="1000" dirty="0">
                <a:latin typeface="Aptos Display" panose="020B0004020202020204" pitchFamily="34" charset="0"/>
              </a:rPr>
              <a:t>A Lapoutroie, 5 jardins participent à ce rendez-vous :</a:t>
            </a:r>
          </a:p>
        </p:txBody>
      </p:sp>
      <p:sp>
        <p:nvSpPr>
          <p:cNvPr id="17" name="ZoneTexte 16">
            <a:extLst>
              <a:ext uri="{FF2B5EF4-FFF2-40B4-BE49-F238E27FC236}">
                <a16:creationId xmlns:a16="http://schemas.microsoft.com/office/drawing/2014/main" id="{CEDAC19C-FBED-1F02-EEE8-B30900EEF728}"/>
              </a:ext>
            </a:extLst>
          </p:cNvPr>
          <p:cNvSpPr txBox="1"/>
          <p:nvPr/>
        </p:nvSpPr>
        <p:spPr>
          <a:xfrm>
            <a:off x="557213" y="7690925"/>
            <a:ext cx="2758743" cy="1477328"/>
          </a:xfrm>
          <a:prstGeom prst="rect">
            <a:avLst/>
          </a:prstGeom>
          <a:noFill/>
        </p:spPr>
        <p:txBody>
          <a:bodyPr wrap="square">
            <a:spAutoFit/>
          </a:bodyPr>
          <a:lstStyle/>
          <a:p>
            <a:pPr algn="l">
              <a:buNone/>
            </a:pPr>
            <a:r>
              <a:rPr lang="fr-FR" sz="1000" b="1" i="0" dirty="0">
                <a:effectLst/>
                <a:latin typeface="Aptos Display" panose="020B0004020202020204" pitchFamily="34" charset="0"/>
              </a:rPr>
              <a:t>Dimanche 7 juin de 10h à 18h</a:t>
            </a:r>
            <a:r>
              <a:rPr lang="fr-FR" sz="1000" i="0" dirty="0">
                <a:effectLst/>
                <a:latin typeface="Aptos Display" panose="020B0004020202020204" pitchFamily="34" charset="0"/>
              </a:rPr>
              <a:t>, le cinéma ouvrira ses portes pour une grande journée anniversaire en entrée libre avec :</a:t>
            </a:r>
            <a:br>
              <a:rPr lang="fr-FR" sz="1000" i="0" dirty="0">
                <a:effectLst/>
                <a:latin typeface="Aptos Display" panose="020B0004020202020204" pitchFamily="34" charset="0"/>
              </a:rPr>
            </a:br>
            <a:r>
              <a:rPr lang="fr-FR" sz="1000" i="0" dirty="0">
                <a:effectLst/>
                <a:latin typeface="Aptos Display" panose="020B0004020202020204" pitchFamily="34" charset="0"/>
              </a:rPr>
              <a:t>• projections en continu</a:t>
            </a:r>
            <a:br>
              <a:rPr lang="fr-FR" sz="1000" i="0" dirty="0">
                <a:effectLst/>
                <a:latin typeface="Aptos Display" panose="020B0004020202020204" pitchFamily="34" charset="0"/>
              </a:rPr>
            </a:br>
            <a:r>
              <a:rPr lang="fr-FR" sz="1000" i="0" dirty="0">
                <a:effectLst/>
                <a:latin typeface="Aptos Display" panose="020B0004020202020204" pitchFamily="34" charset="0"/>
              </a:rPr>
              <a:t>• animations</a:t>
            </a:r>
            <a:br>
              <a:rPr lang="fr-FR" sz="1000" i="0" dirty="0">
                <a:effectLst/>
                <a:latin typeface="Aptos Display" panose="020B0004020202020204" pitchFamily="34" charset="0"/>
              </a:rPr>
            </a:br>
            <a:r>
              <a:rPr lang="fr-FR" sz="1000" i="0" dirty="0">
                <a:effectLst/>
                <a:latin typeface="Aptos Display" panose="020B0004020202020204" pitchFamily="34" charset="0"/>
              </a:rPr>
              <a:t>• restauration</a:t>
            </a:r>
            <a:br>
              <a:rPr lang="fr-FR" sz="1000" i="0" dirty="0">
                <a:effectLst/>
                <a:latin typeface="Aptos Display" panose="020B0004020202020204" pitchFamily="34" charset="0"/>
              </a:rPr>
            </a:br>
            <a:r>
              <a:rPr lang="fr-FR" sz="1000" i="0" dirty="0">
                <a:effectLst/>
                <a:latin typeface="Aptos Display" panose="020B0004020202020204" pitchFamily="34" charset="0"/>
              </a:rPr>
              <a:t>• tombola</a:t>
            </a:r>
            <a:br>
              <a:rPr lang="fr-FR" sz="1000" i="0" dirty="0">
                <a:effectLst/>
                <a:latin typeface="Aptos Display" panose="020B0004020202020204" pitchFamily="34" charset="0"/>
              </a:rPr>
            </a:br>
            <a:r>
              <a:rPr lang="fr-FR" sz="1000" i="0" dirty="0">
                <a:effectLst/>
                <a:latin typeface="Aptos Display" panose="020B0004020202020204" pitchFamily="34" charset="0"/>
              </a:rPr>
              <a:t>• et de nombreuses surprises tout au long de la journée</a:t>
            </a:r>
          </a:p>
        </p:txBody>
      </p:sp>
      <p:sp>
        <p:nvSpPr>
          <p:cNvPr id="19" name="ZoneTexte 18">
            <a:extLst>
              <a:ext uri="{FF2B5EF4-FFF2-40B4-BE49-F238E27FC236}">
                <a16:creationId xmlns:a16="http://schemas.microsoft.com/office/drawing/2014/main" id="{185F52F7-3B1B-11D5-B39B-760323C102A1}"/>
              </a:ext>
            </a:extLst>
          </p:cNvPr>
          <p:cNvSpPr txBox="1"/>
          <p:nvPr/>
        </p:nvSpPr>
        <p:spPr>
          <a:xfrm>
            <a:off x="3376433" y="7690925"/>
            <a:ext cx="2924354" cy="1323439"/>
          </a:xfrm>
          <a:prstGeom prst="rect">
            <a:avLst/>
          </a:prstGeom>
          <a:noFill/>
        </p:spPr>
        <p:txBody>
          <a:bodyPr wrap="square">
            <a:spAutoFit/>
          </a:bodyPr>
          <a:lstStyle/>
          <a:p>
            <a:pPr algn="l">
              <a:buNone/>
            </a:pPr>
            <a:r>
              <a:rPr lang="fr-FR" sz="1000" i="0" dirty="0">
                <a:effectLst/>
                <a:latin typeface="Aptos Display" panose="020B0004020202020204" pitchFamily="34" charset="0"/>
              </a:rPr>
              <a:t>Depuis 1926, Le Cercle fait vivre le cinéma au cœur du Pays Welche grâce à l’engagement de ses bénévoles et à la fidélité de son public. Ces 100 ans sont avant tout les vôtres.</a:t>
            </a:r>
          </a:p>
          <a:p>
            <a:pPr algn="l">
              <a:buNone/>
            </a:pPr>
            <a:r>
              <a:rPr lang="fr-FR" sz="1000" i="0" dirty="0">
                <a:effectLst/>
                <a:latin typeface="Aptos Display" panose="020B0004020202020204" pitchFamily="34" charset="0"/>
              </a:rPr>
              <a:t>🎟️ Séances à 20h30 – tarif habituel (31 mai séance pour les enfants à 10h30)</a:t>
            </a:r>
            <a:endParaRPr lang="fr-FR" sz="1000" dirty="0">
              <a:latin typeface="Aptos Display" panose="020B0004020202020204" pitchFamily="34" charset="0"/>
            </a:endParaRPr>
          </a:p>
          <a:p>
            <a:pPr algn="l">
              <a:buNone/>
            </a:pPr>
            <a:endParaRPr lang="fr-FR" sz="1000" i="0" dirty="0">
              <a:effectLst/>
              <a:latin typeface="Aptos Display" panose="020B0004020202020204" pitchFamily="34" charset="0"/>
            </a:endParaRPr>
          </a:p>
          <a:p>
            <a:pPr algn="l">
              <a:buNone/>
            </a:pPr>
            <a:r>
              <a:rPr lang="fr-FR" sz="1000" i="0" dirty="0">
                <a:effectLst/>
                <a:latin typeface="Aptos Display" panose="020B0004020202020204" pitchFamily="34" charset="0"/>
              </a:rPr>
              <a:t>Programme complet sur </a:t>
            </a:r>
            <a:r>
              <a:rPr lang="fr-FR" sz="1000" i="0" u="sng" dirty="0">
                <a:effectLst/>
                <a:latin typeface="Aptos Display" panose="020B0004020202020204" pitchFamily="34" charset="0"/>
                <a:hlinkClick r:id="rId5">
                  <a:extLst>
                    <a:ext uri="{A12FA001-AC4F-418D-AE19-62706E023703}">
                      <ahyp:hlinkClr xmlns:ahyp="http://schemas.microsoft.com/office/drawing/2018/hyperlinkcolor" val="tx"/>
                    </a:ext>
                  </a:extLst>
                </a:hlinkClick>
              </a:rPr>
              <a:t>le site du Cinéma Le Cercle</a:t>
            </a:r>
            <a:endParaRPr lang="fr-FR" sz="1000" i="0" dirty="0">
              <a:effectLst/>
              <a:latin typeface="Aptos Display" panose="020B0004020202020204" pitchFamily="34" charset="0"/>
            </a:endParaRPr>
          </a:p>
        </p:txBody>
      </p:sp>
      <p:sp>
        <p:nvSpPr>
          <p:cNvPr id="15" name="ZoneTexte 14">
            <a:extLst>
              <a:ext uri="{FF2B5EF4-FFF2-40B4-BE49-F238E27FC236}">
                <a16:creationId xmlns:a16="http://schemas.microsoft.com/office/drawing/2014/main" id="{FC5D3EBE-8CC5-A454-3EEE-123F56A26C43}"/>
              </a:ext>
            </a:extLst>
          </p:cNvPr>
          <p:cNvSpPr txBox="1"/>
          <p:nvPr/>
        </p:nvSpPr>
        <p:spPr>
          <a:xfrm>
            <a:off x="1873678" y="4401782"/>
            <a:ext cx="4441709" cy="707886"/>
          </a:xfrm>
          <a:prstGeom prst="rect">
            <a:avLst/>
          </a:prstGeom>
          <a:noFill/>
        </p:spPr>
        <p:txBody>
          <a:bodyPr wrap="square">
            <a:spAutoFit/>
          </a:bodyPr>
          <a:lstStyle/>
          <a:p>
            <a:r>
              <a:rPr lang="fr-FR" sz="1000" b="1" dirty="0">
                <a:latin typeface=" aptos display"/>
              </a:rPr>
              <a:t>Le jardin du bout de la forêt		 Le jardin de Pastille et Cachou	</a:t>
            </a:r>
            <a:br>
              <a:rPr lang="fr-FR" sz="1000" b="1" dirty="0">
                <a:latin typeface=" aptos display"/>
              </a:rPr>
            </a:br>
            <a:r>
              <a:rPr lang="fr-FR" sz="1000" b="1" dirty="0">
                <a:latin typeface=" aptos display"/>
              </a:rPr>
              <a:t> </a:t>
            </a:r>
            <a:r>
              <a:rPr lang="fr-FR" sz="1000" dirty="0">
                <a:latin typeface=" aptos display"/>
              </a:rPr>
              <a:t>7 juin de 9h à 18h				 5 juin au 7 juin de 14h à 18h</a:t>
            </a:r>
          </a:p>
          <a:p>
            <a:r>
              <a:rPr lang="fr-FR" sz="1000" dirty="0">
                <a:latin typeface=" aptos display"/>
              </a:rPr>
              <a:t>235 Champ de la Croix</a:t>
            </a:r>
            <a:r>
              <a:rPr lang="fr-FR" sz="1000" dirty="0">
                <a:latin typeface="Aptos Display" panose="020B0004020202020204" pitchFamily="34" charset="0"/>
              </a:rPr>
              <a:t>			21 rue de Lannilis</a:t>
            </a:r>
          </a:p>
          <a:p>
            <a:endParaRPr lang="fr-FR" sz="1000" dirty="0">
              <a:latin typeface="Aptos" panose="020B0004020202020204" pitchFamily="34" charset="0"/>
            </a:endParaRPr>
          </a:p>
        </p:txBody>
      </p:sp>
    </p:spTree>
    <p:extLst>
      <p:ext uri="{BB962C8B-B14F-4D97-AF65-F5344CB8AC3E}">
        <p14:creationId xmlns:p14="http://schemas.microsoft.com/office/powerpoint/2010/main" val="38435470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D4585C44-8367-F451-99D9-36C8AD7DAEBC}"/>
              </a:ext>
            </a:extLst>
          </p:cNvPr>
          <p:cNvSpPr>
            <a:spLocks noGrp="1"/>
          </p:cNvSpPr>
          <p:nvPr>
            <p:ph type="ftr" sz="quarter" idx="11"/>
          </p:nvPr>
        </p:nvSpPr>
        <p:spPr/>
        <p:txBody>
          <a:bodyPr/>
          <a:lstStyle/>
          <a:p>
            <a:r>
              <a:rPr lang="fr-FR" dirty="0"/>
              <a:t>Bulletin municipal / juin 2026</a:t>
            </a:r>
          </a:p>
        </p:txBody>
      </p:sp>
      <p:sp>
        <p:nvSpPr>
          <p:cNvPr id="3" name="Espace réservé du numéro de diapositive 2">
            <a:extLst>
              <a:ext uri="{FF2B5EF4-FFF2-40B4-BE49-F238E27FC236}">
                <a16:creationId xmlns:a16="http://schemas.microsoft.com/office/drawing/2014/main" id="{879B71E0-EFA5-39CD-C340-1B0037840A07}"/>
              </a:ext>
            </a:extLst>
          </p:cNvPr>
          <p:cNvSpPr>
            <a:spLocks noGrp="1"/>
          </p:cNvSpPr>
          <p:nvPr>
            <p:ph type="sldNum" sz="quarter" idx="12"/>
          </p:nvPr>
        </p:nvSpPr>
        <p:spPr/>
        <p:txBody>
          <a:bodyPr/>
          <a:lstStyle/>
          <a:p>
            <a:fld id="{BE9B5FA4-89F7-4BC1-B6B1-D5529FDE714B}" type="slidenum">
              <a:rPr lang="fr-FR" smtClean="0"/>
              <a:t>13</a:t>
            </a:fld>
            <a:endParaRPr lang="fr-FR" dirty="0"/>
          </a:p>
        </p:txBody>
      </p:sp>
      <p:pic>
        <p:nvPicPr>
          <p:cNvPr id="5122" name="Picture 2">
            <a:extLst>
              <a:ext uri="{FF2B5EF4-FFF2-40B4-BE49-F238E27FC236}">
                <a16:creationId xmlns:a16="http://schemas.microsoft.com/office/drawing/2014/main" id="{E9D04CC6-C726-97D0-9BA1-F0021E31AA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737" y="815732"/>
            <a:ext cx="873872" cy="1233786"/>
          </a:xfrm>
          <a:prstGeom prst="rect">
            <a:avLst/>
          </a:prstGeom>
          <a:noFill/>
          <a:extLst>
            <a:ext uri="{909E8E84-426E-40DD-AFC4-6F175D3DCCD1}">
              <a14:hiddenFill xmlns:a14="http://schemas.microsoft.com/office/drawing/2010/main">
                <a:solidFill>
                  <a:srgbClr val="FFFFFF"/>
                </a:solidFill>
              </a14:hiddenFill>
            </a:ext>
          </a:extLst>
        </p:spPr>
      </p:pic>
      <p:sp>
        <p:nvSpPr>
          <p:cNvPr id="6" name="ZoneTexte 5">
            <a:extLst>
              <a:ext uri="{FF2B5EF4-FFF2-40B4-BE49-F238E27FC236}">
                <a16:creationId xmlns:a16="http://schemas.microsoft.com/office/drawing/2014/main" id="{461A4E3D-BC36-0B62-09D3-7E332C05B044}"/>
              </a:ext>
            </a:extLst>
          </p:cNvPr>
          <p:cNvSpPr txBox="1"/>
          <p:nvPr/>
        </p:nvSpPr>
        <p:spPr>
          <a:xfrm>
            <a:off x="413028" y="509813"/>
            <a:ext cx="5314785" cy="307777"/>
          </a:xfrm>
          <a:prstGeom prst="rect">
            <a:avLst/>
          </a:prstGeom>
          <a:noFill/>
        </p:spPr>
        <p:txBody>
          <a:bodyPr wrap="square">
            <a:spAutoFit/>
          </a:bodyPr>
          <a:lstStyle/>
          <a:p>
            <a:pPr>
              <a:buNone/>
            </a:pPr>
            <a:r>
              <a:rPr lang="fr-FR" sz="1400" b="1" dirty="0">
                <a:solidFill>
                  <a:srgbClr val="0070C0"/>
                </a:solidFill>
                <a:effectLst/>
                <a:latin typeface="Aptos" panose="020B0004020202020204" pitchFamily="34" charset="0"/>
                <a:ea typeface="Calibri" panose="020F0502020204030204" pitchFamily="34" charset="0"/>
              </a:rPr>
              <a:t>Paris-Colmar Horaires de passage dans notre village</a:t>
            </a:r>
            <a:endParaRPr lang="fr-FR" sz="1800" dirty="0">
              <a:effectLst/>
              <a:latin typeface="Aptos" panose="020B0004020202020204" pitchFamily="34" charset="0"/>
              <a:ea typeface="Calibri" panose="020F0502020204030204" pitchFamily="34" charset="0"/>
            </a:endParaRPr>
          </a:p>
        </p:txBody>
      </p:sp>
      <p:sp>
        <p:nvSpPr>
          <p:cNvPr id="9" name="ZoneTexte 8">
            <a:extLst>
              <a:ext uri="{FF2B5EF4-FFF2-40B4-BE49-F238E27FC236}">
                <a16:creationId xmlns:a16="http://schemas.microsoft.com/office/drawing/2014/main" id="{B1FE777E-F5E4-F31B-8FBD-FA033A06EDE3}"/>
              </a:ext>
            </a:extLst>
          </p:cNvPr>
          <p:cNvSpPr txBox="1"/>
          <p:nvPr/>
        </p:nvSpPr>
        <p:spPr>
          <a:xfrm>
            <a:off x="1728316" y="963908"/>
            <a:ext cx="4692580" cy="1015663"/>
          </a:xfrm>
          <a:prstGeom prst="rect">
            <a:avLst/>
          </a:prstGeom>
          <a:noFill/>
        </p:spPr>
        <p:txBody>
          <a:bodyPr wrap="square">
            <a:spAutoFit/>
          </a:bodyPr>
          <a:lstStyle/>
          <a:p>
            <a:pPr algn="just">
              <a:buNone/>
            </a:pPr>
            <a:r>
              <a:rPr lang="fr-FR" sz="1000" b="0" i="0" dirty="0">
                <a:solidFill>
                  <a:srgbClr val="333333"/>
                </a:solidFill>
                <a:effectLst/>
                <a:latin typeface="Aptos" panose="020B0004020202020204" pitchFamily="34" charset="0"/>
              </a:rPr>
              <a:t>Cette année sera célébrée le centenaire de la légendaire épreuve "PARIS-STRASBOURG" rebaptisée "PARIS-COLMAR CREDIT MUTUEL".</a:t>
            </a:r>
          </a:p>
          <a:p>
            <a:pPr algn="just">
              <a:buNone/>
            </a:pPr>
            <a:endParaRPr lang="fr-FR" sz="1000" b="0" i="0" dirty="0">
              <a:solidFill>
                <a:srgbClr val="333333"/>
              </a:solidFill>
              <a:effectLst/>
              <a:latin typeface="Aptos" panose="020B0004020202020204" pitchFamily="34" charset="0"/>
            </a:endParaRPr>
          </a:p>
          <a:p>
            <a:pPr algn="just">
              <a:buNone/>
            </a:pPr>
            <a:r>
              <a:rPr lang="fr-FR" sz="1000" b="0" i="0" dirty="0">
                <a:solidFill>
                  <a:srgbClr val="333333"/>
                </a:solidFill>
                <a:effectLst/>
                <a:latin typeface="Aptos" panose="020B0004020202020204" pitchFamily="34" charset="0"/>
              </a:rPr>
              <a:t>L'épreuve se déroulera du 1er au 7 juin 2026. Les athlètes seront de passage dans notre commune le</a:t>
            </a:r>
            <a:r>
              <a:rPr lang="fr-FR" sz="1000" b="1" i="0" u="sng" dirty="0">
                <a:solidFill>
                  <a:srgbClr val="333333"/>
                </a:solidFill>
                <a:effectLst/>
                <a:latin typeface="Aptos" panose="020B0004020202020204" pitchFamily="34" charset="0"/>
              </a:rPr>
              <a:t> samedi 6 juin entre 14h15 et 16h30</a:t>
            </a:r>
            <a:r>
              <a:rPr lang="fr-FR" sz="1000" b="0" i="0" dirty="0">
                <a:solidFill>
                  <a:srgbClr val="333333"/>
                </a:solidFill>
                <a:effectLst/>
                <a:latin typeface="Aptos" panose="020B0004020202020204" pitchFamily="34" charset="0"/>
              </a:rPr>
              <a:t>.</a:t>
            </a:r>
          </a:p>
          <a:p>
            <a:pPr algn="just">
              <a:buNone/>
            </a:pPr>
            <a:r>
              <a:rPr lang="fr-FR" sz="1000" b="0" i="0" dirty="0">
                <a:solidFill>
                  <a:srgbClr val="333333"/>
                </a:solidFill>
                <a:effectLst/>
                <a:latin typeface="Aptos" panose="020B0004020202020204" pitchFamily="34" charset="0"/>
              </a:rPr>
              <a:t>N'hésitez pas à les encourager !</a:t>
            </a:r>
          </a:p>
        </p:txBody>
      </p:sp>
      <p:pic>
        <p:nvPicPr>
          <p:cNvPr id="23" name="Image 22">
            <a:extLst>
              <a:ext uri="{FF2B5EF4-FFF2-40B4-BE49-F238E27FC236}">
                <a16:creationId xmlns:a16="http://schemas.microsoft.com/office/drawing/2014/main" id="{F7E153DB-DB33-57B1-D285-C1D1412360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9737" y="2498528"/>
            <a:ext cx="1086099" cy="1629786"/>
          </a:xfrm>
          <a:prstGeom prst="rect">
            <a:avLst/>
          </a:prstGeom>
        </p:spPr>
      </p:pic>
      <p:sp>
        <p:nvSpPr>
          <p:cNvPr id="24" name="ZoneTexte 23">
            <a:extLst>
              <a:ext uri="{FF2B5EF4-FFF2-40B4-BE49-F238E27FC236}">
                <a16:creationId xmlns:a16="http://schemas.microsoft.com/office/drawing/2014/main" id="{23288D37-2670-7602-283A-46D4B9EBF5E2}"/>
              </a:ext>
            </a:extLst>
          </p:cNvPr>
          <p:cNvSpPr txBox="1"/>
          <p:nvPr/>
        </p:nvSpPr>
        <p:spPr>
          <a:xfrm>
            <a:off x="413028" y="2147179"/>
            <a:ext cx="4033293" cy="307777"/>
          </a:xfrm>
          <a:prstGeom prst="rect">
            <a:avLst/>
          </a:prstGeom>
          <a:noFill/>
        </p:spPr>
        <p:txBody>
          <a:bodyPr wrap="square">
            <a:spAutoFit/>
          </a:bodyPr>
          <a:lstStyle/>
          <a:p>
            <a:pPr>
              <a:buNone/>
            </a:pPr>
            <a:r>
              <a:rPr lang="fr-FR" sz="1400" b="1" dirty="0">
                <a:solidFill>
                  <a:srgbClr val="0070C0"/>
                </a:solidFill>
                <a:effectLst/>
                <a:latin typeface=" aptos display"/>
                <a:ea typeface="Calibri" panose="020F0502020204030204" pitchFamily="34" charset="0"/>
              </a:rPr>
              <a:t>Stage de SELF DEFENSE</a:t>
            </a:r>
            <a:endParaRPr lang="fr-FR" sz="1800" dirty="0">
              <a:effectLst/>
              <a:latin typeface="Calibri" panose="020F0502020204030204" pitchFamily="34" charset="0"/>
              <a:ea typeface="Calibri" panose="020F0502020204030204" pitchFamily="34" charset="0"/>
            </a:endParaRPr>
          </a:p>
        </p:txBody>
      </p:sp>
      <p:sp>
        <p:nvSpPr>
          <p:cNvPr id="25" name="ZoneTexte 24">
            <a:extLst>
              <a:ext uri="{FF2B5EF4-FFF2-40B4-BE49-F238E27FC236}">
                <a16:creationId xmlns:a16="http://schemas.microsoft.com/office/drawing/2014/main" id="{915BCA02-4419-26EE-A658-6D289EF06237}"/>
              </a:ext>
            </a:extLst>
          </p:cNvPr>
          <p:cNvSpPr txBox="1"/>
          <p:nvPr/>
        </p:nvSpPr>
        <p:spPr>
          <a:xfrm>
            <a:off x="1728316" y="2430644"/>
            <a:ext cx="4617219" cy="1785104"/>
          </a:xfrm>
          <a:prstGeom prst="rect">
            <a:avLst/>
          </a:prstGeom>
          <a:noFill/>
        </p:spPr>
        <p:txBody>
          <a:bodyPr wrap="square">
            <a:spAutoFit/>
          </a:bodyPr>
          <a:lstStyle/>
          <a:p>
            <a:pPr>
              <a:buNone/>
            </a:pPr>
            <a:r>
              <a:rPr lang="fr-FR" sz="1000" b="0" i="0" dirty="0">
                <a:solidFill>
                  <a:srgbClr val="333333"/>
                </a:solidFill>
                <a:effectLst/>
                <a:latin typeface="Aptos" panose="020B0004020202020204" pitchFamily="34" charset="0"/>
              </a:rPr>
              <a:t>Le stage se déroulera le </a:t>
            </a:r>
            <a:r>
              <a:rPr lang="fr-FR" sz="1000" b="1" dirty="0">
                <a:solidFill>
                  <a:srgbClr val="333333"/>
                </a:solidFill>
                <a:effectLst/>
                <a:latin typeface="Aptos" panose="020B0004020202020204" pitchFamily="34" charset="0"/>
              </a:rPr>
              <a:t>samedi 6 juin </a:t>
            </a:r>
            <a:r>
              <a:rPr lang="fr-FR" sz="1000" b="0" i="0" dirty="0">
                <a:solidFill>
                  <a:srgbClr val="333333"/>
                </a:solidFill>
                <a:effectLst/>
                <a:latin typeface="Aptos" panose="020B0004020202020204" pitchFamily="34" charset="0"/>
              </a:rPr>
              <a:t>de 14h à 18h et le </a:t>
            </a:r>
            <a:r>
              <a:rPr lang="fr-FR" sz="1000" b="1" i="0" dirty="0">
                <a:solidFill>
                  <a:srgbClr val="333333"/>
                </a:solidFill>
                <a:effectLst/>
                <a:latin typeface="Aptos" panose="020B0004020202020204" pitchFamily="34" charset="0"/>
              </a:rPr>
              <a:t>dimanche 7 juin </a:t>
            </a:r>
            <a:r>
              <a:rPr lang="fr-FR" sz="1000" b="0" i="0" dirty="0">
                <a:solidFill>
                  <a:srgbClr val="333333"/>
                </a:solidFill>
                <a:effectLst/>
                <a:latin typeface="Aptos" panose="020B0004020202020204" pitchFamily="34" charset="0"/>
              </a:rPr>
              <a:t>de 9h à 12h au Dojo des Buissons.</a:t>
            </a:r>
          </a:p>
          <a:p>
            <a:pPr>
              <a:buNone/>
            </a:pPr>
            <a:endParaRPr lang="fr-FR" sz="1000" dirty="0">
              <a:solidFill>
                <a:srgbClr val="333333"/>
              </a:solidFill>
              <a:latin typeface="Aptos" panose="020B0004020202020204" pitchFamily="34" charset="0"/>
            </a:endParaRPr>
          </a:p>
          <a:p>
            <a:pPr>
              <a:buNone/>
            </a:pPr>
            <a:r>
              <a:rPr lang="fr-FR" sz="1000" b="0" i="0" dirty="0">
                <a:solidFill>
                  <a:srgbClr val="333333"/>
                </a:solidFill>
                <a:effectLst/>
                <a:latin typeface="Aptos" panose="020B0004020202020204" pitchFamily="34" charset="0"/>
              </a:rPr>
              <a:t>Le stage sera animé par </a:t>
            </a:r>
            <a:br>
              <a:rPr lang="fr-FR" sz="1000" b="0" i="0" dirty="0">
                <a:solidFill>
                  <a:srgbClr val="333333"/>
                </a:solidFill>
                <a:effectLst/>
                <a:latin typeface="Aptos" panose="020B0004020202020204" pitchFamily="34" charset="0"/>
              </a:rPr>
            </a:br>
            <a:r>
              <a:rPr lang="fr-FR" sz="1000" b="0" i="0" dirty="0">
                <a:solidFill>
                  <a:srgbClr val="333333"/>
                </a:solidFill>
                <a:effectLst/>
                <a:latin typeface="Aptos" panose="020B0004020202020204" pitchFamily="34" charset="0"/>
              </a:rPr>
              <a:t>Christian RASSOUW, </a:t>
            </a:r>
            <a:br>
              <a:rPr lang="fr-FR" sz="1000" b="0" i="0" dirty="0">
                <a:solidFill>
                  <a:srgbClr val="333333"/>
                </a:solidFill>
                <a:effectLst/>
                <a:latin typeface="Aptos" panose="020B0004020202020204" pitchFamily="34" charset="0"/>
              </a:rPr>
            </a:br>
            <a:r>
              <a:rPr lang="fr-FR" sz="1000" b="0" i="0" dirty="0">
                <a:solidFill>
                  <a:srgbClr val="333333"/>
                </a:solidFill>
                <a:effectLst/>
                <a:latin typeface="Aptos" panose="020B0004020202020204" pitchFamily="34" charset="0"/>
              </a:rPr>
              <a:t>7</a:t>
            </a:r>
            <a:r>
              <a:rPr lang="fr-FR" sz="1000" b="0" i="0" baseline="30000" dirty="0">
                <a:solidFill>
                  <a:srgbClr val="333333"/>
                </a:solidFill>
                <a:effectLst/>
                <a:latin typeface="Aptos" panose="020B0004020202020204" pitchFamily="34" charset="0"/>
              </a:rPr>
              <a:t>ème</a:t>
            </a:r>
            <a:r>
              <a:rPr lang="fr-FR" sz="1000" b="0" i="0" dirty="0">
                <a:solidFill>
                  <a:srgbClr val="333333"/>
                </a:solidFill>
                <a:effectLst/>
                <a:latin typeface="Aptos" panose="020B0004020202020204" pitchFamily="34" charset="0"/>
              </a:rPr>
              <a:t> DAN EAJJ-FEKAMT</a:t>
            </a:r>
            <a:br>
              <a:rPr lang="fr-FR" sz="1000" b="0" i="0" dirty="0">
                <a:solidFill>
                  <a:srgbClr val="333333"/>
                </a:solidFill>
                <a:effectLst/>
                <a:latin typeface="Aptos" panose="020B0004020202020204" pitchFamily="34" charset="0"/>
              </a:rPr>
            </a:br>
            <a:r>
              <a:rPr lang="fr-FR" sz="1000" b="0" i="0" dirty="0">
                <a:solidFill>
                  <a:srgbClr val="333333"/>
                </a:solidFill>
                <a:effectLst/>
                <a:latin typeface="Aptos" panose="020B0004020202020204" pitchFamily="34" charset="0"/>
              </a:rPr>
              <a:t>Claude CRIQUI, 8</a:t>
            </a:r>
            <a:r>
              <a:rPr lang="fr-FR" sz="1000" b="0" i="0" baseline="30000" dirty="0">
                <a:solidFill>
                  <a:srgbClr val="333333"/>
                </a:solidFill>
                <a:effectLst/>
                <a:latin typeface="Aptos" panose="020B0004020202020204" pitchFamily="34" charset="0"/>
              </a:rPr>
              <a:t>ème</a:t>
            </a:r>
            <a:r>
              <a:rPr lang="fr-FR" sz="1000" b="0" i="0" dirty="0">
                <a:solidFill>
                  <a:srgbClr val="333333"/>
                </a:solidFill>
                <a:effectLst/>
                <a:latin typeface="Aptos" panose="020B0004020202020204" pitchFamily="34" charset="0"/>
              </a:rPr>
              <a:t> DAN WJJKO</a:t>
            </a:r>
            <a:br>
              <a:rPr lang="fr-FR" sz="1000" b="0" i="0" dirty="0">
                <a:solidFill>
                  <a:srgbClr val="333333"/>
                </a:solidFill>
                <a:effectLst/>
                <a:latin typeface="Aptos" panose="020B0004020202020204" pitchFamily="34" charset="0"/>
              </a:rPr>
            </a:br>
            <a:r>
              <a:rPr lang="fr-FR" sz="1000" b="0" i="0" dirty="0">
                <a:solidFill>
                  <a:srgbClr val="333333"/>
                </a:solidFill>
                <a:effectLst/>
                <a:latin typeface="Aptos" panose="020B0004020202020204" pitchFamily="34" charset="0"/>
              </a:rPr>
              <a:t>Cédric FRERE DE SUBREVILLE, </a:t>
            </a:r>
            <a:br>
              <a:rPr lang="fr-FR" sz="1000" b="0" i="0" dirty="0">
                <a:solidFill>
                  <a:srgbClr val="333333"/>
                </a:solidFill>
                <a:effectLst/>
                <a:latin typeface="Aptos" panose="020B0004020202020204" pitchFamily="34" charset="0"/>
              </a:rPr>
            </a:br>
            <a:r>
              <a:rPr lang="fr-FR" sz="1000" b="0" i="0" dirty="0">
                <a:solidFill>
                  <a:srgbClr val="333333"/>
                </a:solidFill>
                <a:effectLst/>
                <a:latin typeface="Aptos" panose="020B0004020202020204" pitchFamily="34" charset="0"/>
              </a:rPr>
              <a:t>6</a:t>
            </a:r>
            <a:r>
              <a:rPr lang="fr-FR" sz="1000" b="0" i="0" baseline="30000" dirty="0">
                <a:solidFill>
                  <a:srgbClr val="333333"/>
                </a:solidFill>
                <a:effectLst/>
                <a:latin typeface="Aptos" panose="020B0004020202020204" pitchFamily="34" charset="0"/>
              </a:rPr>
              <a:t>ème</a:t>
            </a:r>
            <a:r>
              <a:rPr lang="fr-FR" sz="1000" b="0" i="0" dirty="0">
                <a:solidFill>
                  <a:srgbClr val="333333"/>
                </a:solidFill>
                <a:effectLst/>
                <a:latin typeface="Aptos" panose="020B0004020202020204" pitchFamily="34" charset="0"/>
              </a:rPr>
              <a:t> DAN WXEBBS</a:t>
            </a:r>
            <a:br>
              <a:rPr lang="fr-FR" sz="1000" b="0" i="0" dirty="0">
                <a:solidFill>
                  <a:srgbClr val="333333"/>
                </a:solidFill>
                <a:effectLst/>
                <a:latin typeface="Aptos" panose="020B0004020202020204" pitchFamily="34" charset="0"/>
              </a:rPr>
            </a:br>
            <a:r>
              <a:rPr lang="fr-FR" sz="1000" b="0" i="0" dirty="0">
                <a:solidFill>
                  <a:srgbClr val="333333"/>
                </a:solidFill>
                <a:effectLst/>
                <a:latin typeface="Aptos" panose="020B0004020202020204" pitchFamily="34" charset="0"/>
              </a:rPr>
              <a:t>Claude GAUDEL, 6</a:t>
            </a:r>
            <a:r>
              <a:rPr lang="fr-FR" sz="1000" b="0" i="0" baseline="30000" dirty="0">
                <a:solidFill>
                  <a:srgbClr val="333333"/>
                </a:solidFill>
                <a:effectLst/>
                <a:latin typeface="Aptos" panose="020B0004020202020204" pitchFamily="34" charset="0"/>
              </a:rPr>
              <a:t>ème</a:t>
            </a:r>
            <a:r>
              <a:rPr lang="fr-FR" sz="1000" b="0" i="0" dirty="0">
                <a:solidFill>
                  <a:srgbClr val="333333"/>
                </a:solidFill>
                <a:effectLst/>
                <a:latin typeface="Aptos" panose="020B0004020202020204" pitchFamily="34" charset="0"/>
              </a:rPr>
              <a:t> DAN WEEBS</a:t>
            </a:r>
            <a:br>
              <a:rPr lang="fr-FR" sz="1000" b="0" i="0" dirty="0">
                <a:solidFill>
                  <a:srgbClr val="333333"/>
                </a:solidFill>
                <a:effectLst/>
                <a:latin typeface="Aptos" panose="020B0004020202020204" pitchFamily="34" charset="0"/>
              </a:rPr>
            </a:br>
            <a:r>
              <a:rPr lang="fr-FR" sz="1000" b="0" i="0" dirty="0">
                <a:solidFill>
                  <a:srgbClr val="333333"/>
                </a:solidFill>
                <a:effectLst/>
                <a:latin typeface="Aptos" panose="020B0004020202020204" pitchFamily="34" charset="0"/>
              </a:rPr>
              <a:t>Thierry BERTHO, 5</a:t>
            </a:r>
            <a:r>
              <a:rPr lang="fr-FR" sz="1000" b="0" i="0" baseline="30000" dirty="0">
                <a:solidFill>
                  <a:srgbClr val="333333"/>
                </a:solidFill>
                <a:effectLst/>
                <a:latin typeface="Aptos" panose="020B0004020202020204" pitchFamily="34" charset="0"/>
              </a:rPr>
              <a:t>ème</a:t>
            </a:r>
            <a:r>
              <a:rPr lang="fr-FR" sz="1000" b="0" i="0" dirty="0">
                <a:solidFill>
                  <a:srgbClr val="333333"/>
                </a:solidFill>
                <a:effectLst/>
                <a:latin typeface="Aptos" panose="020B0004020202020204" pitchFamily="34" charset="0"/>
              </a:rPr>
              <a:t> DAN FEKAMT</a:t>
            </a:r>
          </a:p>
        </p:txBody>
      </p:sp>
      <p:sp>
        <p:nvSpPr>
          <p:cNvPr id="27" name="ZoneTexte 26">
            <a:extLst>
              <a:ext uri="{FF2B5EF4-FFF2-40B4-BE49-F238E27FC236}">
                <a16:creationId xmlns:a16="http://schemas.microsoft.com/office/drawing/2014/main" id="{601F7F67-3371-4F70-2360-7FD398F32FFE}"/>
              </a:ext>
            </a:extLst>
          </p:cNvPr>
          <p:cNvSpPr txBox="1"/>
          <p:nvPr/>
        </p:nvSpPr>
        <p:spPr>
          <a:xfrm>
            <a:off x="4586291" y="2884839"/>
            <a:ext cx="1718714" cy="1169551"/>
          </a:xfrm>
          <a:prstGeom prst="rect">
            <a:avLst/>
          </a:prstGeom>
          <a:solidFill>
            <a:srgbClr val="6EDDFF"/>
          </a:solidFill>
        </p:spPr>
        <p:txBody>
          <a:bodyPr wrap="square">
            <a:spAutoFit/>
          </a:bodyPr>
          <a:lstStyle/>
          <a:p>
            <a:pPr>
              <a:buNone/>
            </a:pPr>
            <a:r>
              <a:rPr lang="fr-FR" sz="1000" b="0" i="0" dirty="0">
                <a:solidFill>
                  <a:srgbClr val="333333"/>
                </a:solidFill>
                <a:effectLst/>
                <a:latin typeface=" aptos display"/>
              </a:rPr>
              <a:t>Ouvert à toutes et à tous</a:t>
            </a:r>
            <a:br>
              <a:rPr lang="fr-FR" sz="1000" b="0" i="0" dirty="0">
                <a:solidFill>
                  <a:srgbClr val="333333"/>
                </a:solidFill>
                <a:effectLst/>
                <a:latin typeface=" aptos display"/>
              </a:rPr>
            </a:br>
            <a:r>
              <a:rPr lang="fr-FR" sz="1000" b="0" i="0" dirty="0" err="1">
                <a:solidFill>
                  <a:srgbClr val="333333"/>
                </a:solidFill>
                <a:effectLst/>
                <a:latin typeface=" aptos display"/>
              </a:rPr>
              <a:t>Tous</a:t>
            </a:r>
            <a:r>
              <a:rPr lang="fr-FR" sz="1000" b="0" i="0" dirty="0">
                <a:solidFill>
                  <a:srgbClr val="333333"/>
                </a:solidFill>
                <a:effectLst/>
                <a:latin typeface=" aptos display"/>
              </a:rPr>
              <a:t> niveaux / Tous styles / GRATUIT</a:t>
            </a:r>
          </a:p>
          <a:p>
            <a:pPr>
              <a:buNone/>
            </a:pPr>
            <a:r>
              <a:rPr lang="fr-FR" sz="1000" dirty="0">
                <a:solidFill>
                  <a:srgbClr val="333333"/>
                </a:solidFill>
                <a:latin typeface=" aptos display"/>
              </a:rPr>
              <a:t>Renseignements et inscriptions :</a:t>
            </a:r>
          </a:p>
          <a:p>
            <a:pPr>
              <a:buNone/>
            </a:pPr>
            <a:r>
              <a:rPr lang="fr-FR" sz="1000" b="0" i="0" dirty="0">
                <a:solidFill>
                  <a:srgbClr val="333333"/>
                </a:solidFill>
                <a:effectLst/>
                <a:latin typeface=" aptos display"/>
                <a:hlinkClick r:id="rId4"/>
              </a:rPr>
              <a:t>claudegaudel@wanadoo.fr</a:t>
            </a:r>
            <a:endParaRPr lang="fr-FR" sz="1000" b="0" i="0" dirty="0">
              <a:solidFill>
                <a:srgbClr val="333333"/>
              </a:solidFill>
              <a:effectLst/>
              <a:latin typeface=" aptos display"/>
            </a:endParaRPr>
          </a:p>
          <a:p>
            <a:pPr>
              <a:buNone/>
            </a:pPr>
            <a:r>
              <a:rPr lang="fr-FR" sz="1000" dirty="0">
                <a:solidFill>
                  <a:srgbClr val="333333"/>
                </a:solidFill>
                <a:latin typeface=" aptos display"/>
              </a:rPr>
              <a:t>06.33.99.09.20</a:t>
            </a:r>
            <a:endParaRPr lang="fr-FR" sz="1000" b="0" i="0" dirty="0">
              <a:solidFill>
                <a:srgbClr val="333333"/>
              </a:solidFill>
              <a:effectLst/>
              <a:latin typeface=" aptos display"/>
            </a:endParaRPr>
          </a:p>
        </p:txBody>
      </p:sp>
      <p:sp>
        <p:nvSpPr>
          <p:cNvPr id="5" name="ZoneTexte 4">
            <a:extLst>
              <a:ext uri="{FF2B5EF4-FFF2-40B4-BE49-F238E27FC236}">
                <a16:creationId xmlns:a16="http://schemas.microsoft.com/office/drawing/2014/main" id="{C9624C96-5F74-9ED0-D972-713AD5DC0519}"/>
              </a:ext>
            </a:extLst>
          </p:cNvPr>
          <p:cNvSpPr txBox="1"/>
          <p:nvPr/>
        </p:nvSpPr>
        <p:spPr>
          <a:xfrm>
            <a:off x="364181" y="4508092"/>
            <a:ext cx="4033293" cy="307777"/>
          </a:xfrm>
          <a:prstGeom prst="rect">
            <a:avLst/>
          </a:prstGeom>
          <a:noFill/>
        </p:spPr>
        <p:txBody>
          <a:bodyPr wrap="square">
            <a:spAutoFit/>
          </a:bodyPr>
          <a:lstStyle/>
          <a:p>
            <a:pPr>
              <a:buNone/>
            </a:pPr>
            <a:r>
              <a:rPr lang="fr-FR" sz="1400" b="1" dirty="0">
                <a:solidFill>
                  <a:srgbClr val="0070C0"/>
                </a:solidFill>
                <a:effectLst/>
                <a:latin typeface=" aptos display"/>
                <a:ea typeface="Calibri" panose="020F0502020204030204" pitchFamily="34" charset="0"/>
              </a:rPr>
              <a:t>Don du sang</a:t>
            </a:r>
            <a:endParaRPr lang="fr-FR" sz="1800" dirty="0">
              <a:effectLst/>
              <a:latin typeface="Calibri" panose="020F0502020204030204" pitchFamily="34" charset="0"/>
              <a:ea typeface="Calibri" panose="020F0502020204030204" pitchFamily="34" charset="0"/>
            </a:endParaRPr>
          </a:p>
        </p:txBody>
      </p:sp>
      <p:pic>
        <p:nvPicPr>
          <p:cNvPr id="8" name="Image 7">
            <a:extLst>
              <a:ext uri="{FF2B5EF4-FFF2-40B4-BE49-F238E27FC236}">
                <a16:creationId xmlns:a16="http://schemas.microsoft.com/office/drawing/2014/main" id="{864B199D-1102-4C0C-9B9E-667C41A900DE}"/>
              </a:ext>
            </a:extLst>
          </p:cNvPr>
          <p:cNvPicPr>
            <a:picLocks noChangeAspect="1"/>
          </p:cNvPicPr>
          <p:nvPr/>
        </p:nvPicPr>
        <p:blipFill>
          <a:blip r:embed="rId5"/>
          <a:stretch>
            <a:fillRect/>
          </a:stretch>
        </p:blipFill>
        <p:spPr>
          <a:xfrm>
            <a:off x="471487" y="4866381"/>
            <a:ext cx="1385761" cy="1464895"/>
          </a:xfrm>
          <a:prstGeom prst="rect">
            <a:avLst/>
          </a:prstGeom>
          <a:ln w="9525">
            <a:solidFill>
              <a:srgbClr val="0070C0"/>
            </a:solidFill>
          </a:ln>
        </p:spPr>
      </p:pic>
      <p:sp>
        <p:nvSpPr>
          <p:cNvPr id="16" name="ZoneTexte 15">
            <a:extLst>
              <a:ext uri="{FF2B5EF4-FFF2-40B4-BE49-F238E27FC236}">
                <a16:creationId xmlns:a16="http://schemas.microsoft.com/office/drawing/2014/main" id="{40E66589-E54B-8114-10B0-37E1D88DB7BE}"/>
              </a:ext>
            </a:extLst>
          </p:cNvPr>
          <p:cNvSpPr txBox="1"/>
          <p:nvPr/>
        </p:nvSpPr>
        <p:spPr>
          <a:xfrm>
            <a:off x="1952216" y="5470019"/>
            <a:ext cx="1817580" cy="861774"/>
          </a:xfrm>
          <a:prstGeom prst="rect">
            <a:avLst/>
          </a:prstGeom>
          <a:noFill/>
        </p:spPr>
        <p:txBody>
          <a:bodyPr wrap="square">
            <a:spAutoFit/>
          </a:bodyPr>
          <a:lstStyle/>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 </a:t>
            </a:r>
          </a:p>
          <a:p>
            <a:pPr algn="just">
              <a:buNone/>
            </a:pPr>
            <a:r>
              <a:rPr lang="fr-FR" sz="1000" u="sng" dirty="0">
                <a:effectLst/>
                <a:latin typeface="Aptos" panose="020B0004020202020204" pitchFamily="34" charset="0"/>
                <a:ea typeface="Calibri" panose="020F0502020204030204" pitchFamily="34" charset="0"/>
                <a:cs typeface="Aptos" panose="020B0004020202020204" pitchFamily="34" charset="0"/>
              </a:rPr>
              <a:t>Pour participer, il suffit </a:t>
            </a:r>
            <a:r>
              <a:rPr lang="fr-FR" sz="1000" dirty="0">
                <a:effectLst/>
                <a:latin typeface="Aptos" panose="020B0004020202020204" pitchFamily="34" charset="0"/>
                <a:ea typeface="Calibri" panose="020F0502020204030204" pitchFamily="34" charset="0"/>
                <a:cs typeface="Aptos" panose="020B0004020202020204" pitchFamily="34" charset="0"/>
              </a:rPr>
              <a:t>: </a:t>
            </a:r>
          </a:p>
          <a:p>
            <a:pPr marL="171450" indent="-171450" algn="just">
              <a:buFont typeface="Wingdings" panose="05000000000000000000" pitchFamily="2" charset="2"/>
              <a:buChar char="v"/>
            </a:pPr>
            <a:r>
              <a:rPr lang="fr-FR" sz="1000" dirty="0">
                <a:effectLst/>
                <a:latin typeface="Aptos" panose="020B0004020202020204" pitchFamily="34" charset="0"/>
                <a:ea typeface="Calibri" panose="020F0502020204030204" pitchFamily="34" charset="0"/>
                <a:cs typeface="Aptos" panose="020B0004020202020204" pitchFamily="34" charset="0"/>
              </a:rPr>
              <a:t>d’avoir entre 18 et 70 ans</a:t>
            </a:r>
          </a:p>
          <a:p>
            <a:pPr marL="171450" indent="-171450" algn="just">
              <a:buFont typeface="Wingdings" panose="05000000000000000000" pitchFamily="2" charset="2"/>
              <a:buChar char="v"/>
            </a:pPr>
            <a:r>
              <a:rPr lang="fr-FR" sz="1000" dirty="0">
                <a:effectLst/>
                <a:latin typeface="Aptos" panose="020B0004020202020204" pitchFamily="34" charset="0"/>
                <a:ea typeface="Calibri" panose="020F0502020204030204" pitchFamily="34" charset="0"/>
                <a:cs typeface="Aptos" panose="020B0004020202020204" pitchFamily="34" charset="0"/>
              </a:rPr>
              <a:t>de peser au moins 50 kg</a:t>
            </a:r>
          </a:p>
          <a:p>
            <a:pPr marL="171450" indent="-171450" algn="just">
              <a:buFont typeface="Wingdings" panose="05000000000000000000" pitchFamily="2" charset="2"/>
              <a:buChar char="v"/>
            </a:pPr>
            <a:r>
              <a:rPr lang="fr-FR" sz="1000" dirty="0">
                <a:effectLst/>
                <a:latin typeface="Aptos" panose="020B0004020202020204" pitchFamily="34" charset="0"/>
                <a:ea typeface="Calibri" panose="020F0502020204030204" pitchFamily="34" charset="0"/>
                <a:cs typeface="Aptos" panose="020B0004020202020204" pitchFamily="34" charset="0"/>
              </a:rPr>
              <a:t>d'être en bonne santé</a:t>
            </a:r>
          </a:p>
        </p:txBody>
      </p:sp>
      <p:sp>
        <p:nvSpPr>
          <p:cNvPr id="18" name="ZoneTexte 17">
            <a:extLst>
              <a:ext uri="{FF2B5EF4-FFF2-40B4-BE49-F238E27FC236}">
                <a16:creationId xmlns:a16="http://schemas.microsoft.com/office/drawing/2014/main" id="{B34D7825-F820-A647-08F2-CC467B5A8163}"/>
              </a:ext>
            </a:extLst>
          </p:cNvPr>
          <p:cNvSpPr txBox="1"/>
          <p:nvPr/>
        </p:nvSpPr>
        <p:spPr>
          <a:xfrm>
            <a:off x="364181" y="6346398"/>
            <a:ext cx="5940824" cy="553998"/>
          </a:xfrm>
          <a:prstGeom prst="rect">
            <a:avLst/>
          </a:prstGeom>
          <a:noFill/>
        </p:spPr>
        <p:txBody>
          <a:bodyPr wrap="square">
            <a:spAutoFit/>
          </a:bodyPr>
          <a:lstStyle/>
          <a:p>
            <a:pPr algn="just">
              <a:buNone/>
            </a:pPr>
            <a:r>
              <a:rPr lang="fr-FR" sz="1000" b="1" i="1" dirty="0">
                <a:effectLst/>
                <a:latin typeface="Aptos" panose="020B0004020202020204" pitchFamily="34" charset="0"/>
                <a:ea typeface="Calibri" panose="020F0502020204030204" pitchFamily="34" charset="0"/>
                <a:cs typeface="Aptos" panose="020B0004020202020204" pitchFamily="34" charset="0"/>
              </a:rPr>
              <a:t>Après l’effort, le réconfort !</a:t>
            </a: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Une collation conviviale vous attend, avec de délicieuses tartes flambées. Venez nombreux pour allier solidarité et convivialité.</a:t>
            </a:r>
            <a:endParaRPr lang="fr-FR" sz="1000" dirty="0"/>
          </a:p>
        </p:txBody>
      </p:sp>
      <p:pic>
        <p:nvPicPr>
          <p:cNvPr id="12" name="Picture 6">
            <a:extLst>
              <a:ext uri="{FF2B5EF4-FFF2-40B4-BE49-F238E27FC236}">
                <a16:creationId xmlns:a16="http://schemas.microsoft.com/office/drawing/2014/main" id="{547BAEBC-8334-547D-CECF-BF2292D9FDF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8121" y="7326607"/>
            <a:ext cx="1384337" cy="2076507"/>
          </a:xfrm>
          <a:prstGeom prst="rect">
            <a:avLst/>
          </a:prstGeom>
          <a:noFill/>
          <a:extLst>
            <a:ext uri="{909E8E84-426E-40DD-AFC4-6F175D3DCCD1}">
              <a14:hiddenFill xmlns:a14="http://schemas.microsoft.com/office/drawing/2010/main">
                <a:solidFill>
                  <a:srgbClr val="FFFFFF"/>
                </a:solidFill>
              </a14:hiddenFill>
            </a:ext>
          </a:extLst>
        </p:spPr>
      </p:pic>
      <p:sp>
        <p:nvSpPr>
          <p:cNvPr id="13" name="ZoneTexte 12">
            <a:extLst>
              <a:ext uri="{FF2B5EF4-FFF2-40B4-BE49-F238E27FC236}">
                <a16:creationId xmlns:a16="http://schemas.microsoft.com/office/drawing/2014/main" id="{B95A2E03-8042-C861-B2B2-DCE501107365}"/>
              </a:ext>
            </a:extLst>
          </p:cNvPr>
          <p:cNvSpPr txBox="1"/>
          <p:nvPr/>
        </p:nvSpPr>
        <p:spPr>
          <a:xfrm>
            <a:off x="364181" y="7003708"/>
            <a:ext cx="4033293" cy="307777"/>
          </a:xfrm>
          <a:prstGeom prst="rect">
            <a:avLst/>
          </a:prstGeom>
          <a:noFill/>
        </p:spPr>
        <p:txBody>
          <a:bodyPr wrap="square">
            <a:spAutoFit/>
          </a:bodyPr>
          <a:lstStyle/>
          <a:p>
            <a:pPr>
              <a:buNone/>
            </a:pPr>
            <a:r>
              <a:rPr lang="fr-FR" sz="1400" b="1" dirty="0">
                <a:solidFill>
                  <a:srgbClr val="0070C0"/>
                </a:solidFill>
                <a:effectLst/>
                <a:latin typeface=" aptos display"/>
                <a:ea typeface="Calibri" panose="020F0502020204030204" pitchFamily="34" charset="0"/>
              </a:rPr>
              <a:t>La fête de la musique</a:t>
            </a:r>
            <a:endParaRPr lang="fr-FR" sz="1800" dirty="0">
              <a:effectLst/>
              <a:latin typeface="Calibri" panose="020F0502020204030204" pitchFamily="34" charset="0"/>
              <a:ea typeface="Calibri" panose="020F0502020204030204" pitchFamily="34" charset="0"/>
            </a:endParaRPr>
          </a:p>
        </p:txBody>
      </p:sp>
      <p:sp>
        <p:nvSpPr>
          <p:cNvPr id="4" name="ZoneTexte 3">
            <a:extLst>
              <a:ext uri="{FF2B5EF4-FFF2-40B4-BE49-F238E27FC236}">
                <a16:creationId xmlns:a16="http://schemas.microsoft.com/office/drawing/2014/main" id="{0036AF04-FB29-EA67-B97B-88F23EC0C901}"/>
              </a:ext>
            </a:extLst>
          </p:cNvPr>
          <p:cNvSpPr txBox="1"/>
          <p:nvPr/>
        </p:nvSpPr>
        <p:spPr>
          <a:xfrm>
            <a:off x="1952215" y="7509331"/>
            <a:ext cx="4381135" cy="1631216"/>
          </a:xfrm>
          <a:prstGeom prst="rect">
            <a:avLst/>
          </a:prstGeom>
          <a:noFill/>
        </p:spPr>
        <p:txBody>
          <a:bodyPr wrap="square">
            <a:spAutoFit/>
          </a:bodyPr>
          <a:lstStyle/>
          <a:p>
            <a:pPr algn="just">
              <a:buNone/>
            </a:pPr>
            <a:r>
              <a:rPr lang="fr-FR" sz="1000" b="0" i="0" dirty="0">
                <a:effectLst/>
                <a:latin typeface="Aptos" panose="020B0004020202020204" pitchFamily="34" charset="0"/>
              </a:rPr>
              <a:t>Les Welches en Scène, section de l’ASCL organisent cette année la fête de la musique à </a:t>
            </a:r>
            <a:r>
              <a:rPr lang="fr-FR" sz="1000" b="0" i="0" dirty="0" err="1">
                <a:effectLst/>
                <a:latin typeface="Aptos" panose="020B0004020202020204" pitchFamily="34" charset="0"/>
              </a:rPr>
              <a:t>Hachimette</a:t>
            </a:r>
            <a:r>
              <a:rPr lang="fr-FR" sz="1000" b="0" i="0" dirty="0">
                <a:effectLst/>
                <a:latin typeface="Aptos" panose="020B0004020202020204" pitchFamily="34" charset="0"/>
              </a:rPr>
              <a:t>.</a:t>
            </a:r>
          </a:p>
          <a:p>
            <a:pPr algn="just">
              <a:buNone/>
            </a:pPr>
            <a:endParaRPr lang="fr-FR" sz="1000" dirty="0">
              <a:latin typeface="Aptos" panose="020B0004020202020204" pitchFamily="34" charset="0"/>
            </a:endParaRPr>
          </a:p>
          <a:p>
            <a:pPr algn="just">
              <a:buNone/>
            </a:pPr>
            <a:r>
              <a:rPr lang="fr-FR" sz="1000" b="0" i="0" dirty="0">
                <a:effectLst/>
                <a:latin typeface="Aptos" panose="020B0004020202020204" pitchFamily="34" charset="0"/>
              </a:rPr>
              <a:t>Rendez-vous le </a:t>
            </a:r>
            <a:r>
              <a:rPr lang="fr-FR" sz="1000" b="1" i="0" dirty="0">
                <a:effectLst/>
                <a:latin typeface="Aptos" panose="020B0004020202020204" pitchFamily="34" charset="0"/>
              </a:rPr>
              <a:t>dimanche 21 juin </a:t>
            </a:r>
            <a:r>
              <a:rPr lang="fr-FR" sz="1000" b="0" i="0" dirty="0">
                <a:effectLst/>
                <a:latin typeface="Aptos" panose="020B0004020202020204" pitchFamily="34" charset="0"/>
              </a:rPr>
              <a:t>à partir de 17h.</a:t>
            </a:r>
          </a:p>
          <a:p>
            <a:pPr algn="just">
              <a:buNone/>
            </a:pPr>
            <a:endParaRPr lang="fr-FR" sz="1000" dirty="0">
              <a:latin typeface="Aptos" panose="020B0004020202020204" pitchFamily="34" charset="0"/>
            </a:endParaRPr>
          </a:p>
          <a:p>
            <a:pPr algn="just">
              <a:buNone/>
            </a:pPr>
            <a:r>
              <a:rPr lang="fr-FR" sz="1000" b="0" i="0" dirty="0">
                <a:effectLst/>
                <a:latin typeface="Aptos" panose="020B0004020202020204" pitchFamily="34" charset="0"/>
              </a:rPr>
              <a:t>Restauration et boissons sur place.</a:t>
            </a:r>
          </a:p>
          <a:p>
            <a:pPr algn="just">
              <a:buNone/>
            </a:pPr>
            <a:r>
              <a:rPr lang="fr-FR" sz="1000" dirty="0">
                <a:latin typeface="Aptos" panose="020B0004020202020204" pitchFamily="34" charset="0"/>
              </a:rPr>
              <a:t>Venez nombreux partager ce moment musical en plein air.</a:t>
            </a:r>
          </a:p>
          <a:p>
            <a:pPr algn="just">
              <a:buNone/>
            </a:pPr>
            <a:r>
              <a:rPr lang="fr-FR" sz="1000" b="0" i="0" dirty="0">
                <a:effectLst/>
                <a:latin typeface="Aptos" panose="020B0004020202020204" pitchFamily="34" charset="0"/>
              </a:rPr>
              <a:t>Au programme : </a:t>
            </a:r>
            <a:r>
              <a:rPr lang="fr-FR" sz="1000" b="0" i="0" dirty="0" err="1">
                <a:effectLst/>
                <a:latin typeface="Aptos" panose="020B0004020202020204" pitchFamily="34" charset="0"/>
              </a:rPr>
              <a:t>Neverland</a:t>
            </a:r>
            <a:r>
              <a:rPr lang="fr-FR" sz="1000" b="0" i="0" dirty="0">
                <a:effectLst/>
                <a:latin typeface="Aptos" panose="020B0004020202020204" pitchFamily="34" charset="0"/>
              </a:rPr>
              <a:t>, Les chaises bleues, </a:t>
            </a:r>
            <a:r>
              <a:rPr lang="fr-FR" sz="1000" b="0" i="0" dirty="0" err="1">
                <a:effectLst/>
                <a:latin typeface="Aptos" panose="020B0004020202020204" pitchFamily="34" charset="0"/>
              </a:rPr>
              <a:t>Mariepauld</a:t>
            </a:r>
            <a:r>
              <a:rPr lang="fr-FR" sz="1000" b="0" i="0" dirty="0">
                <a:effectLst/>
                <a:latin typeface="Aptos" panose="020B0004020202020204" pitchFamily="34" charset="0"/>
              </a:rPr>
              <a:t>, Evergreen Jazz Band, Prairie rose, </a:t>
            </a:r>
            <a:r>
              <a:rPr lang="fr-FR" sz="1000" b="0" i="0" dirty="0" err="1">
                <a:effectLst/>
                <a:latin typeface="Aptos" panose="020B0004020202020204" pitchFamily="34" charset="0"/>
              </a:rPr>
              <a:t>Rastarantino</a:t>
            </a:r>
            <a:r>
              <a:rPr lang="fr-FR" sz="1000" b="0" i="0" dirty="0">
                <a:effectLst/>
                <a:latin typeface="Aptos" panose="020B0004020202020204" pitchFamily="34" charset="0"/>
              </a:rPr>
              <a:t> and the </a:t>
            </a:r>
            <a:r>
              <a:rPr lang="fr-FR" sz="1000" b="0" i="0" dirty="0" err="1">
                <a:effectLst/>
                <a:latin typeface="Aptos" panose="020B0004020202020204" pitchFamily="34" charset="0"/>
              </a:rPr>
              <a:t>loop</a:t>
            </a:r>
            <a:r>
              <a:rPr lang="fr-FR" sz="1000" b="0" i="0" dirty="0">
                <a:effectLst/>
                <a:latin typeface="Aptos" panose="020B0004020202020204" pitchFamily="34" charset="0"/>
              </a:rPr>
              <a:t> station, Tierce, EMVK, </a:t>
            </a:r>
            <a:r>
              <a:rPr lang="fr-FR" sz="1000" b="0" i="0" dirty="0" err="1">
                <a:effectLst/>
                <a:latin typeface="Aptos" panose="020B0004020202020204" pitchFamily="34" charset="0"/>
              </a:rPr>
              <a:t>Foxy</a:t>
            </a:r>
            <a:r>
              <a:rPr lang="fr-FR" sz="1000" b="0" i="0" dirty="0">
                <a:effectLst/>
                <a:latin typeface="Aptos" panose="020B0004020202020204" pitchFamily="34" charset="0"/>
              </a:rPr>
              <a:t> lady, </a:t>
            </a:r>
            <a:r>
              <a:rPr lang="fr-FR" sz="1000" b="0" i="0" dirty="0" err="1">
                <a:effectLst/>
                <a:latin typeface="Aptos" panose="020B0004020202020204" pitchFamily="34" charset="0"/>
              </a:rPr>
              <a:t>Vesperal</a:t>
            </a:r>
            <a:r>
              <a:rPr lang="fr-FR" sz="1000" b="0" i="0" dirty="0">
                <a:effectLst/>
                <a:latin typeface="Aptos" panose="020B0004020202020204" pitchFamily="34" charset="0"/>
              </a:rPr>
              <a:t> Light…</a:t>
            </a:r>
          </a:p>
        </p:txBody>
      </p:sp>
      <p:sp>
        <p:nvSpPr>
          <p:cNvPr id="10" name="ZoneTexte 9">
            <a:extLst>
              <a:ext uri="{FF2B5EF4-FFF2-40B4-BE49-F238E27FC236}">
                <a16:creationId xmlns:a16="http://schemas.microsoft.com/office/drawing/2014/main" id="{C741D9CA-5EF8-B06D-9E3D-B3F3186167AD}"/>
              </a:ext>
            </a:extLst>
          </p:cNvPr>
          <p:cNvSpPr txBox="1"/>
          <p:nvPr/>
        </p:nvSpPr>
        <p:spPr>
          <a:xfrm>
            <a:off x="1862459" y="4782981"/>
            <a:ext cx="4524054" cy="861774"/>
          </a:xfrm>
          <a:prstGeom prst="rect">
            <a:avLst/>
          </a:prstGeom>
          <a:noFill/>
        </p:spPr>
        <p:txBody>
          <a:bodyPr wrap="square">
            <a:spAutoFit/>
          </a:bodyPr>
          <a:lstStyle/>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L’Amicale des Donneurs de Sang de Lapoutroie–Le Bonhomme organise sa prochaine collecte le </a:t>
            </a:r>
            <a:r>
              <a:rPr lang="fr-FR" sz="1000" b="1" dirty="0">
                <a:effectLst/>
                <a:latin typeface="Aptos" panose="020B0004020202020204" pitchFamily="34" charset="0"/>
                <a:ea typeface="Calibri" panose="020F0502020204030204" pitchFamily="34" charset="0"/>
                <a:cs typeface="Aptos" panose="020B0004020202020204" pitchFamily="34" charset="0"/>
              </a:rPr>
              <a:t>jeudi 18 juin, de 16h30 à 19h30</a:t>
            </a:r>
            <a:r>
              <a:rPr lang="fr-FR" sz="1000" dirty="0">
                <a:effectLst/>
                <a:latin typeface="Aptos" panose="020B0004020202020204" pitchFamily="34" charset="0"/>
                <a:ea typeface="Calibri" panose="020F0502020204030204" pitchFamily="34" charset="0"/>
                <a:cs typeface="Aptos" panose="020B0004020202020204" pitchFamily="34" charset="0"/>
              </a:rPr>
              <a:t>, à la </a:t>
            </a:r>
            <a:r>
              <a:rPr lang="fr-FR" sz="1000" b="1" dirty="0">
                <a:effectLst/>
                <a:latin typeface="Aptos" panose="020B0004020202020204" pitchFamily="34" charset="0"/>
                <a:ea typeface="Calibri" panose="020F0502020204030204" pitchFamily="34" charset="0"/>
                <a:cs typeface="Aptos" panose="020B0004020202020204" pitchFamily="34" charset="0"/>
              </a:rPr>
              <a:t>salle des loisirs de Lapoutroie.</a:t>
            </a:r>
            <a:r>
              <a:rPr lang="fr-FR" sz="1000" b="1" dirty="0">
                <a:latin typeface="Aptos" panose="020B0004020202020204" pitchFamily="34" charset="0"/>
                <a:ea typeface="Calibri" panose="020F0502020204030204" pitchFamily="34" charset="0"/>
                <a:cs typeface="Aptos" panose="020B0004020202020204" pitchFamily="34" charset="0"/>
              </a:rPr>
              <a:t> </a:t>
            </a:r>
            <a:r>
              <a:rPr lang="fr-FR" sz="1000" dirty="0">
                <a:effectLst/>
                <a:latin typeface="Aptos" panose="020B0004020202020204" pitchFamily="34" charset="0"/>
                <a:ea typeface="Calibri" panose="020F0502020204030204" pitchFamily="34" charset="0"/>
                <a:cs typeface="Aptos" panose="020B0004020202020204" pitchFamily="34" charset="0"/>
              </a:rPr>
              <a:t>Un don de sang peut sauver jusqu’à 3 vies. Que vous soyez donneur régulier ou que vous envisagiez un premier don, votre geste est précieux et fait toute la différence.</a:t>
            </a:r>
          </a:p>
        </p:txBody>
      </p:sp>
      <p:sp>
        <p:nvSpPr>
          <p:cNvPr id="11" name="ZoneTexte 10">
            <a:extLst>
              <a:ext uri="{FF2B5EF4-FFF2-40B4-BE49-F238E27FC236}">
                <a16:creationId xmlns:a16="http://schemas.microsoft.com/office/drawing/2014/main" id="{3C4B54E7-7ADF-9CC5-23E4-1D23992E7446}"/>
              </a:ext>
            </a:extLst>
          </p:cNvPr>
          <p:cNvSpPr txBox="1"/>
          <p:nvPr/>
        </p:nvSpPr>
        <p:spPr>
          <a:xfrm>
            <a:off x="4042049" y="5470019"/>
            <a:ext cx="2262956" cy="877163"/>
          </a:xfrm>
          <a:prstGeom prst="rect">
            <a:avLst/>
          </a:prstGeom>
          <a:noFill/>
        </p:spPr>
        <p:txBody>
          <a:bodyPr wrap="square">
            <a:spAutoFit/>
          </a:bodyPr>
          <a:lstStyle/>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 </a:t>
            </a:r>
          </a:p>
          <a:p>
            <a:pPr algn="just">
              <a:buNone/>
            </a:pP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marL="171450" indent="-171450" algn="just">
              <a:buFont typeface="Wingdings" panose="05000000000000000000" pitchFamily="2" charset="2"/>
              <a:buChar char="v"/>
            </a:pPr>
            <a:r>
              <a:rPr lang="fr-FR" sz="1000" dirty="0">
                <a:latin typeface="Aptos" panose="020B0004020202020204" pitchFamily="34" charset="0"/>
                <a:ea typeface="Calibri" panose="020F0502020204030204" pitchFamily="34" charset="0"/>
                <a:cs typeface="Aptos" panose="020B0004020202020204" pitchFamily="34" charset="0"/>
              </a:rPr>
              <a:t>de se munir d’une pièce d’identité</a:t>
            </a: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marL="171450" indent="-171450" algn="just">
              <a:buFont typeface="Wingdings" panose="05000000000000000000" pitchFamily="2" charset="2"/>
              <a:buChar char="v"/>
            </a:pPr>
            <a:r>
              <a:rPr lang="fr-FR" sz="1000" dirty="0">
                <a:latin typeface="Aptos" panose="020B0004020202020204" pitchFamily="34" charset="0"/>
                <a:ea typeface="Calibri" panose="020F0502020204030204" pitchFamily="34" charset="0"/>
                <a:cs typeface="Aptos" panose="020B0004020202020204" pitchFamily="34" charset="0"/>
              </a:rPr>
              <a:t>de ne pas venir à jeun</a:t>
            </a:r>
          </a:p>
          <a:p>
            <a:pPr algn="just">
              <a:buNone/>
            </a:pPr>
            <a:endParaRPr lang="fr-FR" sz="1100" dirty="0">
              <a:effectLst/>
              <a:latin typeface="Aptos" panose="020B0004020202020204" pitchFamily="34" charset="0"/>
              <a:ea typeface="Calibri" panose="020F0502020204030204" pitchFamily="34" charset="0"/>
              <a:cs typeface="Aptos" panose="020B0004020202020204" pitchFamily="34" charset="0"/>
            </a:endParaRPr>
          </a:p>
        </p:txBody>
      </p:sp>
    </p:spTree>
    <p:extLst>
      <p:ext uri="{BB962C8B-B14F-4D97-AF65-F5344CB8AC3E}">
        <p14:creationId xmlns:p14="http://schemas.microsoft.com/office/powerpoint/2010/main" val="12607922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988AA3-3C2A-56E1-C390-B306E938CAB2}"/>
            </a:ext>
          </a:extLst>
        </p:cNvPr>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849841F4-37D8-AFC9-1D6B-5D339DB4A544}"/>
              </a:ext>
            </a:extLst>
          </p:cNvPr>
          <p:cNvSpPr>
            <a:spLocks noGrp="1"/>
          </p:cNvSpPr>
          <p:nvPr>
            <p:ph type="ftr" sz="quarter" idx="11"/>
          </p:nvPr>
        </p:nvSpPr>
        <p:spPr/>
        <p:txBody>
          <a:bodyPr/>
          <a:lstStyle/>
          <a:p>
            <a:r>
              <a:rPr lang="fr-FR" dirty="0"/>
              <a:t>Bulletin municipal / juin 2026</a:t>
            </a:r>
          </a:p>
        </p:txBody>
      </p:sp>
      <p:sp>
        <p:nvSpPr>
          <p:cNvPr id="3" name="Espace réservé du numéro de diapositive 2">
            <a:extLst>
              <a:ext uri="{FF2B5EF4-FFF2-40B4-BE49-F238E27FC236}">
                <a16:creationId xmlns:a16="http://schemas.microsoft.com/office/drawing/2014/main" id="{3DD8779E-4ED6-2F78-85C3-672C59091BC0}"/>
              </a:ext>
            </a:extLst>
          </p:cNvPr>
          <p:cNvSpPr>
            <a:spLocks noGrp="1"/>
          </p:cNvSpPr>
          <p:nvPr>
            <p:ph type="sldNum" sz="quarter" idx="12"/>
          </p:nvPr>
        </p:nvSpPr>
        <p:spPr/>
        <p:txBody>
          <a:bodyPr/>
          <a:lstStyle/>
          <a:p>
            <a:fld id="{BE9B5FA4-89F7-4BC1-B6B1-D5529FDE714B}" type="slidenum">
              <a:rPr lang="fr-FR" smtClean="0"/>
              <a:t>14</a:t>
            </a:fld>
            <a:endParaRPr lang="fr-FR" dirty="0"/>
          </a:p>
        </p:txBody>
      </p:sp>
      <p:sp>
        <p:nvSpPr>
          <p:cNvPr id="6" name="ZoneTexte 5">
            <a:extLst>
              <a:ext uri="{FF2B5EF4-FFF2-40B4-BE49-F238E27FC236}">
                <a16:creationId xmlns:a16="http://schemas.microsoft.com/office/drawing/2014/main" id="{4376DABB-E9D2-E265-2CF9-DD4B7C7C7A1A}"/>
              </a:ext>
            </a:extLst>
          </p:cNvPr>
          <p:cNvSpPr txBox="1"/>
          <p:nvPr/>
        </p:nvSpPr>
        <p:spPr>
          <a:xfrm>
            <a:off x="546489" y="2519602"/>
            <a:ext cx="5314785" cy="307777"/>
          </a:xfrm>
          <a:prstGeom prst="rect">
            <a:avLst/>
          </a:prstGeom>
          <a:noFill/>
        </p:spPr>
        <p:txBody>
          <a:bodyPr wrap="square">
            <a:spAutoFit/>
          </a:bodyPr>
          <a:lstStyle/>
          <a:p>
            <a:pPr>
              <a:buNone/>
            </a:pPr>
            <a:r>
              <a:rPr lang="fr-FR" sz="1400" b="1" dirty="0">
                <a:solidFill>
                  <a:srgbClr val="0070C0"/>
                </a:solidFill>
                <a:effectLst/>
                <a:latin typeface=" aptos display"/>
                <a:ea typeface="Calibri" panose="020F0502020204030204" pitchFamily="34" charset="0"/>
              </a:rPr>
              <a:t>Bal de la fête nationale – Samedi 11 juillet </a:t>
            </a:r>
            <a:endParaRPr lang="fr-FR" sz="1800" b="1" dirty="0">
              <a:effectLst/>
              <a:latin typeface="Calibri" panose="020F0502020204030204" pitchFamily="34" charset="0"/>
              <a:ea typeface="Calibri" panose="020F0502020204030204" pitchFamily="34" charset="0"/>
            </a:endParaRPr>
          </a:p>
        </p:txBody>
      </p:sp>
      <p:pic>
        <p:nvPicPr>
          <p:cNvPr id="6146" name="Picture 2">
            <a:extLst>
              <a:ext uri="{FF2B5EF4-FFF2-40B4-BE49-F238E27FC236}">
                <a16:creationId xmlns:a16="http://schemas.microsoft.com/office/drawing/2014/main" id="{FACAED5C-FAD4-5BAD-444F-1EA930F57B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6116" y="2809226"/>
            <a:ext cx="1134641" cy="1624218"/>
          </a:xfrm>
          <a:prstGeom prst="rect">
            <a:avLst/>
          </a:prstGeom>
          <a:noFill/>
          <a:extLst>
            <a:ext uri="{909E8E84-426E-40DD-AFC4-6F175D3DCCD1}">
              <a14:hiddenFill xmlns:a14="http://schemas.microsoft.com/office/drawing/2010/main">
                <a:solidFill>
                  <a:srgbClr val="FFFFFF"/>
                </a:solidFill>
              </a14:hiddenFill>
            </a:ext>
          </a:extLst>
        </p:spPr>
      </p:pic>
      <p:sp>
        <p:nvSpPr>
          <p:cNvPr id="5" name="ZoneTexte 4">
            <a:extLst>
              <a:ext uri="{FF2B5EF4-FFF2-40B4-BE49-F238E27FC236}">
                <a16:creationId xmlns:a16="http://schemas.microsoft.com/office/drawing/2014/main" id="{9900543F-1C26-DC77-8F17-340DADAE0F84}"/>
              </a:ext>
            </a:extLst>
          </p:cNvPr>
          <p:cNvSpPr txBox="1"/>
          <p:nvPr/>
        </p:nvSpPr>
        <p:spPr>
          <a:xfrm>
            <a:off x="1852114" y="2727943"/>
            <a:ext cx="4369769" cy="1785104"/>
          </a:xfrm>
          <a:prstGeom prst="rect">
            <a:avLst/>
          </a:prstGeom>
          <a:noFill/>
        </p:spPr>
        <p:txBody>
          <a:bodyPr wrap="square">
            <a:spAutoFit/>
          </a:bodyPr>
          <a:lstStyle/>
          <a:p>
            <a:pPr algn="just">
              <a:buNone/>
            </a:pPr>
            <a:r>
              <a:rPr lang="fr-FR" sz="1000" b="0" i="0" dirty="0" err="1">
                <a:solidFill>
                  <a:srgbClr val="333333"/>
                </a:solidFill>
                <a:effectLst/>
                <a:latin typeface="Aptos" panose="020B0004020202020204" pitchFamily="34" charset="0"/>
              </a:rPr>
              <a:t>Festi</a:t>
            </a:r>
            <a:r>
              <a:rPr lang="fr-FR" sz="1000" b="0" i="0" dirty="0">
                <a:solidFill>
                  <a:srgbClr val="333333"/>
                </a:solidFill>
                <a:effectLst/>
                <a:latin typeface="Aptos" panose="020B0004020202020204" pitchFamily="34" charset="0"/>
              </a:rPr>
              <a:t>’ LAP – ASCL, les JSP - Amicale des Sapeurs-Pompiers et la Commune vous invitent à une soirée festive et conviviale.</a:t>
            </a:r>
          </a:p>
          <a:p>
            <a:pPr algn="l">
              <a:buNone/>
            </a:pPr>
            <a:r>
              <a:rPr lang="fr-FR" sz="1000" b="0" i="0" dirty="0">
                <a:solidFill>
                  <a:srgbClr val="333333"/>
                </a:solidFill>
                <a:effectLst/>
                <a:latin typeface="Aptos" panose="020B0004020202020204" pitchFamily="34" charset="0"/>
              </a:rPr>
              <a:t> </a:t>
            </a:r>
          </a:p>
          <a:p>
            <a:pPr algn="l">
              <a:buNone/>
            </a:pPr>
            <a:r>
              <a:rPr lang="fr-FR" sz="1000" b="0" i="0" dirty="0">
                <a:solidFill>
                  <a:srgbClr val="333333"/>
                </a:solidFill>
                <a:effectLst/>
                <a:latin typeface="Aptos" panose="020B0004020202020204" pitchFamily="34" charset="0"/>
              </a:rPr>
              <a:t>AU PROGRAMME dès 18h30 :</a:t>
            </a:r>
          </a:p>
          <a:p>
            <a:pPr algn="l">
              <a:buNone/>
            </a:pPr>
            <a:r>
              <a:rPr lang="fr-FR" sz="1000" b="0" i="0" dirty="0">
                <a:solidFill>
                  <a:srgbClr val="333333"/>
                </a:solidFill>
                <a:effectLst/>
                <a:latin typeface="Aptos" panose="020B0004020202020204" pitchFamily="34" charset="0"/>
              </a:rPr>
              <a:t>• BUVETTE –  </a:t>
            </a:r>
            <a:r>
              <a:rPr lang="fr-FR" sz="1000" b="0" i="0" dirty="0" err="1">
                <a:solidFill>
                  <a:srgbClr val="333333"/>
                </a:solidFill>
                <a:effectLst/>
                <a:latin typeface="Aptos" panose="020B0004020202020204" pitchFamily="34" charset="0"/>
              </a:rPr>
              <a:t>Festi’LAP</a:t>
            </a:r>
            <a:endParaRPr lang="fr-FR" sz="1000" b="0" i="0" dirty="0">
              <a:solidFill>
                <a:srgbClr val="333333"/>
              </a:solidFill>
              <a:effectLst/>
              <a:latin typeface="Aptos" panose="020B0004020202020204" pitchFamily="34" charset="0"/>
            </a:endParaRPr>
          </a:p>
          <a:p>
            <a:pPr algn="l">
              <a:buNone/>
            </a:pPr>
            <a:r>
              <a:rPr lang="fr-FR" sz="1000" b="0" i="0" dirty="0">
                <a:solidFill>
                  <a:srgbClr val="333333"/>
                </a:solidFill>
                <a:effectLst/>
                <a:latin typeface="Aptos" panose="020B0004020202020204" pitchFamily="34" charset="0"/>
              </a:rPr>
              <a:t>• TARTES FLAMBÉES - JSP</a:t>
            </a:r>
          </a:p>
          <a:p>
            <a:pPr algn="l">
              <a:buNone/>
            </a:pPr>
            <a:r>
              <a:rPr lang="fr-FR" sz="1000" b="0" i="0" dirty="0">
                <a:solidFill>
                  <a:srgbClr val="333333"/>
                </a:solidFill>
                <a:effectLst/>
                <a:latin typeface="Aptos" panose="020B0004020202020204" pitchFamily="34" charset="0"/>
              </a:rPr>
              <a:t>• BAL POPULAIRE – animé par Le Ménestrel</a:t>
            </a:r>
          </a:p>
          <a:p>
            <a:pPr algn="l">
              <a:buNone/>
            </a:pPr>
            <a:endParaRPr lang="fr-FR" sz="1000" b="0" i="0" dirty="0">
              <a:solidFill>
                <a:srgbClr val="333333"/>
              </a:solidFill>
              <a:effectLst/>
              <a:latin typeface="Aptos" panose="020B0004020202020204" pitchFamily="34" charset="0"/>
            </a:endParaRPr>
          </a:p>
          <a:p>
            <a:pPr algn="just">
              <a:buNone/>
            </a:pPr>
            <a:r>
              <a:rPr lang="fr-FR" sz="1000" b="0" i="0" dirty="0">
                <a:solidFill>
                  <a:srgbClr val="333333"/>
                </a:solidFill>
                <a:effectLst/>
                <a:latin typeface="Aptos" panose="020B0004020202020204" pitchFamily="34" charset="0"/>
              </a:rPr>
              <a:t>Et à 22h30 : ne manquez pas le spectacle de feu, un moment magique et spectaculaire à partager en famille ou entre amis.</a:t>
            </a:r>
          </a:p>
          <a:p>
            <a:pPr algn="l">
              <a:buNone/>
            </a:pPr>
            <a:r>
              <a:rPr lang="fr-FR" sz="1000" b="0" i="0" dirty="0">
                <a:solidFill>
                  <a:srgbClr val="333333"/>
                </a:solidFill>
                <a:effectLst/>
                <a:latin typeface="Aptos" panose="020B0004020202020204" pitchFamily="34" charset="0"/>
              </a:rPr>
              <a:t>Venez nombreux partager ce moment festif.</a:t>
            </a:r>
          </a:p>
        </p:txBody>
      </p:sp>
      <p:pic>
        <p:nvPicPr>
          <p:cNvPr id="8" name="Picture 8">
            <a:extLst>
              <a:ext uri="{FF2B5EF4-FFF2-40B4-BE49-F238E27FC236}">
                <a16:creationId xmlns:a16="http://schemas.microsoft.com/office/drawing/2014/main" id="{E344FA6E-0011-B061-115D-2997BCFE5DA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853" r="24680" b="22819"/>
          <a:stretch>
            <a:fillRect/>
          </a:stretch>
        </p:blipFill>
        <p:spPr bwMode="auto">
          <a:xfrm>
            <a:off x="636116" y="5092359"/>
            <a:ext cx="1339263" cy="1384808"/>
          </a:xfrm>
          <a:prstGeom prst="rect">
            <a:avLst/>
          </a:prstGeom>
          <a:noFill/>
          <a:extLst>
            <a:ext uri="{909E8E84-426E-40DD-AFC4-6F175D3DCCD1}">
              <a14:hiddenFill xmlns:a14="http://schemas.microsoft.com/office/drawing/2010/main">
                <a:solidFill>
                  <a:srgbClr val="FFFFFF"/>
                </a:solidFill>
              </a14:hiddenFill>
            </a:ext>
          </a:extLst>
        </p:spPr>
      </p:pic>
      <p:sp>
        <p:nvSpPr>
          <p:cNvPr id="10" name="ZoneTexte 9">
            <a:extLst>
              <a:ext uri="{FF2B5EF4-FFF2-40B4-BE49-F238E27FC236}">
                <a16:creationId xmlns:a16="http://schemas.microsoft.com/office/drawing/2014/main" id="{52B2463B-8021-D981-6A74-05887139F911}"/>
              </a:ext>
            </a:extLst>
          </p:cNvPr>
          <p:cNvSpPr txBox="1"/>
          <p:nvPr/>
        </p:nvSpPr>
        <p:spPr>
          <a:xfrm>
            <a:off x="546491" y="4777603"/>
            <a:ext cx="4033293" cy="307777"/>
          </a:xfrm>
          <a:prstGeom prst="rect">
            <a:avLst/>
          </a:prstGeom>
          <a:noFill/>
        </p:spPr>
        <p:txBody>
          <a:bodyPr wrap="square">
            <a:spAutoFit/>
          </a:bodyPr>
          <a:lstStyle/>
          <a:p>
            <a:pPr>
              <a:buNone/>
            </a:pPr>
            <a:r>
              <a:rPr lang="fr-FR" sz="1400" b="1" dirty="0">
                <a:solidFill>
                  <a:srgbClr val="0070C0"/>
                </a:solidFill>
                <a:effectLst/>
                <a:latin typeface=" aptos display"/>
                <a:ea typeface="Calibri" panose="020F0502020204030204" pitchFamily="34" charset="0"/>
              </a:rPr>
              <a:t>Les Mardis de l’été</a:t>
            </a:r>
            <a:endParaRPr lang="fr-FR" sz="1800" dirty="0">
              <a:solidFill>
                <a:srgbClr val="0070C0"/>
              </a:solidFill>
              <a:effectLst/>
              <a:latin typeface="Calibri" panose="020F0502020204030204" pitchFamily="34" charset="0"/>
              <a:ea typeface="Calibri" panose="020F0502020204030204" pitchFamily="34" charset="0"/>
            </a:endParaRPr>
          </a:p>
        </p:txBody>
      </p:sp>
      <p:sp>
        <p:nvSpPr>
          <p:cNvPr id="17" name="ZoneTexte 16">
            <a:extLst>
              <a:ext uri="{FF2B5EF4-FFF2-40B4-BE49-F238E27FC236}">
                <a16:creationId xmlns:a16="http://schemas.microsoft.com/office/drawing/2014/main" id="{86691D42-202B-A17B-0AD0-817168CC8058}"/>
              </a:ext>
            </a:extLst>
          </p:cNvPr>
          <p:cNvSpPr txBox="1"/>
          <p:nvPr/>
        </p:nvSpPr>
        <p:spPr>
          <a:xfrm>
            <a:off x="2058474" y="5047834"/>
            <a:ext cx="4241841" cy="707886"/>
          </a:xfrm>
          <a:prstGeom prst="rect">
            <a:avLst/>
          </a:prstGeom>
          <a:noFill/>
        </p:spPr>
        <p:txBody>
          <a:bodyPr wrap="square">
            <a:spAutoFit/>
          </a:bodyPr>
          <a:lstStyle/>
          <a:p>
            <a:pPr algn="just">
              <a:buNone/>
            </a:pPr>
            <a:r>
              <a:rPr lang="fr-FR" sz="1000" b="1" i="0" dirty="0" err="1">
                <a:solidFill>
                  <a:srgbClr val="333333"/>
                </a:solidFill>
                <a:effectLst/>
                <a:latin typeface="Aptos" panose="020B0004020202020204" pitchFamily="34" charset="0"/>
              </a:rPr>
              <a:t>Festi</a:t>
            </a:r>
            <a:r>
              <a:rPr lang="fr-FR" sz="1000" b="0" i="0" dirty="0">
                <a:solidFill>
                  <a:srgbClr val="333333"/>
                </a:solidFill>
                <a:effectLst/>
                <a:latin typeface="Aptos" panose="020B0004020202020204" pitchFamily="34" charset="0"/>
              </a:rPr>
              <a:t>' </a:t>
            </a:r>
            <a:r>
              <a:rPr lang="fr-FR" sz="1000" b="1" i="0" dirty="0">
                <a:solidFill>
                  <a:srgbClr val="333333"/>
                </a:solidFill>
                <a:effectLst/>
                <a:latin typeface="Aptos" panose="020B0004020202020204" pitchFamily="34" charset="0"/>
              </a:rPr>
              <a:t>Lap</a:t>
            </a:r>
            <a:r>
              <a:rPr lang="fr-FR" sz="1000" b="0" i="0" dirty="0">
                <a:solidFill>
                  <a:srgbClr val="333333"/>
                </a:solidFill>
                <a:effectLst/>
                <a:latin typeface="Aptos" panose="020B0004020202020204" pitchFamily="34" charset="0"/>
              </a:rPr>
              <a:t> en partenariat avec </a:t>
            </a:r>
            <a:r>
              <a:rPr lang="fr-FR" sz="1000" dirty="0">
                <a:solidFill>
                  <a:srgbClr val="333333"/>
                </a:solidFill>
                <a:latin typeface="Aptos" panose="020B0004020202020204" pitchFamily="34" charset="0"/>
              </a:rPr>
              <a:t>les</a:t>
            </a:r>
            <a:r>
              <a:rPr lang="fr-FR" sz="1000" b="1" dirty="0">
                <a:solidFill>
                  <a:srgbClr val="333333"/>
                </a:solidFill>
                <a:latin typeface="Aptos" panose="020B0004020202020204" pitchFamily="34" charset="0"/>
              </a:rPr>
              <a:t> associations du village </a:t>
            </a:r>
            <a:r>
              <a:rPr lang="fr-FR" sz="1000" b="0" i="0" dirty="0">
                <a:solidFill>
                  <a:srgbClr val="333333"/>
                </a:solidFill>
                <a:effectLst/>
                <a:latin typeface="Aptos" panose="020B0004020202020204" pitchFamily="34" charset="0"/>
              </a:rPr>
              <a:t>ont le plaisir de vous annoncer le retour des </a:t>
            </a:r>
            <a:r>
              <a:rPr lang="fr-FR" sz="1000" b="1" i="0" dirty="0">
                <a:solidFill>
                  <a:srgbClr val="333333"/>
                </a:solidFill>
                <a:effectLst/>
                <a:latin typeface="Aptos" panose="020B0004020202020204" pitchFamily="34" charset="0"/>
              </a:rPr>
              <a:t>Mardis</a:t>
            </a:r>
            <a:r>
              <a:rPr lang="fr-FR" sz="1000" b="0" i="0" dirty="0">
                <a:solidFill>
                  <a:srgbClr val="333333"/>
                </a:solidFill>
                <a:effectLst/>
                <a:latin typeface="Aptos" panose="020B0004020202020204" pitchFamily="34" charset="0"/>
              </a:rPr>
              <a:t> de </a:t>
            </a:r>
            <a:r>
              <a:rPr lang="fr-FR" sz="1000" b="1" i="0" dirty="0">
                <a:solidFill>
                  <a:srgbClr val="333333"/>
                </a:solidFill>
                <a:effectLst/>
                <a:latin typeface="Aptos" panose="020B0004020202020204" pitchFamily="34" charset="0"/>
              </a:rPr>
              <a:t>l'Été</a:t>
            </a:r>
            <a:r>
              <a:rPr lang="fr-FR" sz="1000" b="0" i="0" dirty="0">
                <a:solidFill>
                  <a:srgbClr val="333333"/>
                </a:solidFill>
                <a:effectLst/>
                <a:latin typeface="Aptos" panose="020B0004020202020204" pitchFamily="34" charset="0"/>
              </a:rPr>
              <a:t> à </a:t>
            </a:r>
            <a:r>
              <a:rPr lang="fr-FR" sz="1000" b="1" i="0" dirty="0">
                <a:solidFill>
                  <a:srgbClr val="333333"/>
                </a:solidFill>
                <a:effectLst/>
                <a:latin typeface="Aptos" panose="020B0004020202020204" pitchFamily="34" charset="0"/>
              </a:rPr>
              <a:t>Lapoutroie</a:t>
            </a:r>
            <a:r>
              <a:rPr lang="fr-FR" sz="1000" b="0" i="0" dirty="0">
                <a:solidFill>
                  <a:srgbClr val="333333"/>
                </a:solidFill>
                <a:effectLst/>
                <a:latin typeface="Aptos" panose="020B0004020202020204" pitchFamily="34" charset="0"/>
              </a:rPr>
              <a:t>.</a:t>
            </a:r>
          </a:p>
          <a:p>
            <a:pPr algn="just">
              <a:buNone/>
            </a:pPr>
            <a:r>
              <a:rPr lang="fr-FR" sz="1000" b="0" i="0" dirty="0">
                <a:solidFill>
                  <a:srgbClr val="333333"/>
                </a:solidFill>
                <a:effectLst/>
                <a:latin typeface="Aptos" panose="020B0004020202020204" pitchFamily="34" charset="0"/>
              </a:rPr>
              <a:t>Venez nous rejoindre et participer à cet événement estival convivial et festif, au </a:t>
            </a:r>
            <a:r>
              <a:rPr lang="fr-FR" sz="1000" b="1" i="0" dirty="0">
                <a:solidFill>
                  <a:srgbClr val="333333"/>
                </a:solidFill>
                <a:effectLst/>
                <a:latin typeface="Aptos" panose="020B0004020202020204" pitchFamily="34" charset="0"/>
              </a:rPr>
              <a:t>parc</a:t>
            </a:r>
            <a:r>
              <a:rPr lang="fr-FR" sz="1000" b="0" i="0" dirty="0">
                <a:solidFill>
                  <a:srgbClr val="333333"/>
                </a:solidFill>
                <a:effectLst/>
                <a:latin typeface="Aptos" panose="020B0004020202020204" pitchFamily="34" charset="0"/>
              </a:rPr>
              <a:t> </a:t>
            </a:r>
            <a:r>
              <a:rPr lang="fr-FR" sz="1000" b="1" i="0" dirty="0">
                <a:solidFill>
                  <a:srgbClr val="333333"/>
                </a:solidFill>
                <a:effectLst/>
                <a:latin typeface="Aptos" panose="020B0004020202020204" pitchFamily="34" charset="0"/>
              </a:rPr>
              <a:t>Hélène</a:t>
            </a:r>
            <a:r>
              <a:rPr lang="fr-FR" sz="1000" b="0" i="0" dirty="0">
                <a:solidFill>
                  <a:srgbClr val="333333"/>
                </a:solidFill>
                <a:effectLst/>
                <a:latin typeface="Aptos" panose="020B0004020202020204" pitchFamily="34" charset="0"/>
              </a:rPr>
              <a:t> </a:t>
            </a:r>
            <a:r>
              <a:rPr lang="fr-FR" sz="1000" b="1" i="0" dirty="0">
                <a:solidFill>
                  <a:srgbClr val="333333"/>
                </a:solidFill>
                <a:effectLst/>
                <a:latin typeface="Aptos" panose="020B0004020202020204" pitchFamily="34" charset="0"/>
              </a:rPr>
              <a:t>Parmentier</a:t>
            </a:r>
            <a:r>
              <a:rPr lang="fr-FR" sz="1000" b="0" i="0" dirty="0">
                <a:solidFill>
                  <a:srgbClr val="333333"/>
                </a:solidFill>
                <a:effectLst/>
                <a:latin typeface="Aptos" panose="020B0004020202020204" pitchFamily="34" charset="0"/>
              </a:rPr>
              <a:t>.</a:t>
            </a:r>
          </a:p>
        </p:txBody>
      </p:sp>
      <p:sp>
        <p:nvSpPr>
          <p:cNvPr id="19" name="ZoneTexte 18">
            <a:extLst>
              <a:ext uri="{FF2B5EF4-FFF2-40B4-BE49-F238E27FC236}">
                <a16:creationId xmlns:a16="http://schemas.microsoft.com/office/drawing/2014/main" id="{5E1C37AF-B7A9-38AA-0D21-A142DB277F38}"/>
              </a:ext>
            </a:extLst>
          </p:cNvPr>
          <p:cNvSpPr txBox="1"/>
          <p:nvPr/>
        </p:nvSpPr>
        <p:spPr>
          <a:xfrm>
            <a:off x="2058474" y="5698616"/>
            <a:ext cx="4241841" cy="861774"/>
          </a:xfrm>
          <a:prstGeom prst="rect">
            <a:avLst/>
          </a:prstGeom>
          <a:noFill/>
        </p:spPr>
        <p:txBody>
          <a:bodyPr wrap="square">
            <a:spAutoFit/>
          </a:bodyPr>
          <a:lstStyle/>
          <a:p>
            <a:pPr algn="just">
              <a:buNone/>
            </a:pPr>
            <a:r>
              <a:rPr lang="fr-FR" sz="1000" b="0" i="0" dirty="0">
                <a:solidFill>
                  <a:srgbClr val="333333"/>
                </a:solidFill>
                <a:effectLst/>
                <a:latin typeface="Aptos" panose="020B0004020202020204" pitchFamily="34" charset="0"/>
              </a:rPr>
              <a:t>Tous les </a:t>
            </a:r>
            <a:r>
              <a:rPr lang="fr-FR" sz="1000" b="1" i="0" dirty="0">
                <a:solidFill>
                  <a:srgbClr val="333333"/>
                </a:solidFill>
                <a:effectLst/>
                <a:latin typeface="Aptos" panose="020B0004020202020204" pitchFamily="34" charset="0"/>
              </a:rPr>
              <a:t>mardis</a:t>
            </a:r>
            <a:r>
              <a:rPr lang="fr-FR" sz="1000" b="0" i="0" dirty="0">
                <a:solidFill>
                  <a:srgbClr val="333333"/>
                </a:solidFill>
                <a:effectLst/>
                <a:latin typeface="Aptos" panose="020B0004020202020204" pitchFamily="34" charset="0"/>
              </a:rPr>
              <a:t> de</a:t>
            </a:r>
            <a:r>
              <a:rPr lang="fr-FR" sz="1000" b="1" i="0" dirty="0">
                <a:solidFill>
                  <a:srgbClr val="333333"/>
                </a:solidFill>
                <a:effectLst/>
                <a:latin typeface="Aptos" panose="020B0004020202020204" pitchFamily="34" charset="0"/>
              </a:rPr>
              <a:t> juillet</a:t>
            </a:r>
            <a:r>
              <a:rPr lang="fr-FR" sz="1000" b="0" i="0" dirty="0">
                <a:solidFill>
                  <a:srgbClr val="333333"/>
                </a:solidFill>
                <a:effectLst/>
                <a:latin typeface="Aptos" panose="020B0004020202020204" pitchFamily="34" charset="0"/>
              </a:rPr>
              <a:t> et </a:t>
            </a:r>
            <a:r>
              <a:rPr lang="fr-FR" sz="1000" b="1" i="0" dirty="0">
                <a:solidFill>
                  <a:srgbClr val="333333"/>
                </a:solidFill>
                <a:effectLst/>
                <a:latin typeface="Aptos" panose="020B0004020202020204" pitchFamily="34" charset="0"/>
              </a:rPr>
              <a:t>août 2026</a:t>
            </a:r>
            <a:r>
              <a:rPr lang="fr-FR" sz="1000" b="0" i="0" dirty="0">
                <a:solidFill>
                  <a:srgbClr val="333333"/>
                </a:solidFill>
                <a:effectLst/>
                <a:latin typeface="Aptos" panose="020B0004020202020204" pitchFamily="34" charset="0"/>
              </a:rPr>
              <a:t> (sauf le 14/07) de </a:t>
            </a:r>
            <a:r>
              <a:rPr lang="fr-FR" sz="1000" b="1" i="0" dirty="0">
                <a:solidFill>
                  <a:srgbClr val="333333"/>
                </a:solidFill>
                <a:effectLst/>
                <a:latin typeface="Aptos" panose="020B0004020202020204" pitchFamily="34" charset="0"/>
              </a:rPr>
              <a:t>18h30</a:t>
            </a:r>
            <a:r>
              <a:rPr lang="fr-FR" sz="1000" b="0" i="0" dirty="0">
                <a:solidFill>
                  <a:srgbClr val="333333"/>
                </a:solidFill>
                <a:effectLst/>
                <a:latin typeface="Aptos" panose="020B0004020202020204" pitchFamily="34" charset="0"/>
              </a:rPr>
              <a:t> à </a:t>
            </a:r>
            <a:r>
              <a:rPr lang="fr-FR" sz="1000" b="1" i="0" dirty="0">
                <a:solidFill>
                  <a:srgbClr val="333333"/>
                </a:solidFill>
                <a:effectLst/>
                <a:latin typeface="Aptos" panose="020B0004020202020204" pitchFamily="34" charset="0"/>
              </a:rPr>
              <a:t>21h</a:t>
            </a:r>
            <a:r>
              <a:rPr lang="fr-FR" sz="1000" b="0" i="0" dirty="0">
                <a:solidFill>
                  <a:srgbClr val="333333"/>
                </a:solidFill>
                <a:effectLst/>
                <a:latin typeface="Aptos" panose="020B0004020202020204" pitchFamily="34" charset="0"/>
              </a:rPr>
              <a:t>.</a:t>
            </a:r>
          </a:p>
          <a:p>
            <a:pPr algn="just">
              <a:buNone/>
            </a:pPr>
            <a:r>
              <a:rPr lang="fr-FR" sz="1000" b="0" i="0" dirty="0">
                <a:solidFill>
                  <a:srgbClr val="333333"/>
                </a:solidFill>
                <a:effectLst/>
                <a:latin typeface="Aptos" panose="020B0004020202020204" pitchFamily="34" charset="0"/>
              </a:rPr>
              <a:t>Profitez de foodtrucks, d'un barbecue, d'une buvette et de diverses animations. </a:t>
            </a:r>
          </a:p>
          <a:p>
            <a:pPr algn="just">
              <a:buNone/>
            </a:pPr>
            <a:r>
              <a:rPr lang="fr-FR" sz="1000" b="0" i="0" dirty="0">
                <a:solidFill>
                  <a:srgbClr val="333333"/>
                </a:solidFill>
                <a:effectLst/>
                <a:latin typeface="Aptos" panose="020B0004020202020204" pitchFamily="34" charset="0"/>
              </a:rPr>
              <a:t>Venez nombreux profiter de ces soirées estivales sous le signe de la convivialité.</a:t>
            </a:r>
          </a:p>
        </p:txBody>
      </p:sp>
      <p:sp>
        <p:nvSpPr>
          <p:cNvPr id="4" name="ZoneTexte 3">
            <a:extLst>
              <a:ext uri="{FF2B5EF4-FFF2-40B4-BE49-F238E27FC236}">
                <a16:creationId xmlns:a16="http://schemas.microsoft.com/office/drawing/2014/main" id="{12E457EA-0EAF-852E-824D-502060AE51C4}"/>
              </a:ext>
            </a:extLst>
          </p:cNvPr>
          <p:cNvSpPr txBox="1"/>
          <p:nvPr/>
        </p:nvSpPr>
        <p:spPr>
          <a:xfrm>
            <a:off x="546488" y="569378"/>
            <a:ext cx="5314785" cy="307777"/>
          </a:xfrm>
          <a:prstGeom prst="rect">
            <a:avLst/>
          </a:prstGeom>
          <a:noFill/>
        </p:spPr>
        <p:txBody>
          <a:bodyPr wrap="square">
            <a:spAutoFit/>
          </a:bodyPr>
          <a:lstStyle/>
          <a:p>
            <a:pPr>
              <a:buNone/>
            </a:pPr>
            <a:r>
              <a:rPr lang="fr-FR" sz="1400" b="1" dirty="0">
                <a:solidFill>
                  <a:srgbClr val="0070C0"/>
                </a:solidFill>
                <a:effectLst/>
                <a:latin typeface=" aptos display"/>
                <a:ea typeface="Calibri" panose="020F0502020204030204" pitchFamily="34" charset="0"/>
              </a:rPr>
              <a:t>Les écarts ont du cœur – Festival dans le hameau de </a:t>
            </a:r>
            <a:r>
              <a:rPr lang="fr-FR" sz="1400" b="1" dirty="0" err="1">
                <a:solidFill>
                  <a:srgbClr val="0070C0"/>
                </a:solidFill>
                <a:effectLst/>
                <a:latin typeface=" aptos display"/>
                <a:ea typeface="Calibri" panose="020F0502020204030204" pitchFamily="34" charset="0"/>
              </a:rPr>
              <a:t>Ribeaugoutte</a:t>
            </a:r>
            <a:endParaRPr lang="fr-FR" sz="1800" dirty="0">
              <a:effectLst/>
              <a:latin typeface="Calibri" panose="020F0502020204030204" pitchFamily="34" charset="0"/>
              <a:ea typeface="Calibri" panose="020F0502020204030204" pitchFamily="34" charset="0"/>
            </a:endParaRPr>
          </a:p>
        </p:txBody>
      </p:sp>
      <p:sp>
        <p:nvSpPr>
          <p:cNvPr id="12" name="ZoneTexte 11">
            <a:extLst>
              <a:ext uri="{FF2B5EF4-FFF2-40B4-BE49-F238E27FC236}">
                <a16:creationId xmlns:a16="http://schemas.microsoft.com/office/drawing/2014/main" id="{232FEE7E-1BB3-94C2-CE8B-697A03E6D556}"/>
              </a:ext>
            </a:extLst>
          </p:cNvPr>
          <p:cNvSpPr txBox="1"/>
          <p:nvPr/>
        </p:nvSpPr>
        <p:spPr>
          <a:xfrm>
            <a:off x="1940996" y="926360"/>
            <a:ext cx="4534232" cy="1631216"/>
          </a:xfrm>
          <a:prstGeom prst="rect">
            <a:avLst/>
          </a:prstGeom>
          <a:noFill/>
        </p:spPr>
        <p:txBody>
          <a:bodyPr wrap="square">
            <a:spAutoFit/>
          </a:bodyPr>
          <a:lstStyle/>
          <a:p>
            <a:pPr algn="just">
              <a:buNone/>
            </a:pPr>
            <a:r>
              <a:rPr lang="fr-FR" sz="1000" b="0" i="0" dirty="0">
                <a:solidFill>
                  <a:srgbClr val="333333"/>
                </a:solidFill>
                <a:effectLst/>
                <a:latin typeface="Aptos" panose="020B0004020202020204" pitchFamily="34" charset="0"/>
              </a:rPr>
              <a:t>Le Comité d’Animation de </a:t>
            </a:r>
            <a:r>
              <a:rPr lang="fr-FR" sz="1000" b="0" i="0" dirty="0" err="1">
                <a:solidFill>
                  <a:srgbClr val="333333"/>
                </a:solidFill>
                <a:effectLst/>
                <a:latin typeface="Aptos" panose="020B0004020202020204" pitchFamily="34" charset="0"/>
              </a:rPr>
              <a:t>Ribeaugoutte</a:t>
            </a:r>
            <a:r>
              <a:rPr lang="fr-FR" sz="1000" b="0" i="0" dirty="0">
                <a:solidFill>
                  <a:srgbClr val="333333"/>
                </a:solidFill>
                <a:effectLst/>
                <a:latin typeface="Aptos" panose="020B0004020202020204" pitchFamily="34" charset="0"/>
              </a:rPr>
              <a:t> vous invite à son festival itinérant en hameau de montagne le </a:t>
            </a:r>
            <a:r>
              <a:rPr lang="fr-FR" sz="1000" b="1" i="0" dirty="0">
                <a:solidFill>
                  <a:srgbClr val="333333"/>
                </a:solidFill>
                <a:effectLst/>
                <a:latin typeface="Aptos" panose="020B0004020202020204" pitchFamily="34" charset="0"/>
              </a:rPr>
              <a:t>samedi 27 juin de 16h à 22h</a:t>
            </a:r>
            <a:r>
              <a:rPr lang="fr-FR" sz="1000" b="0" i="0" dirty="0">
                <a:solidFill>
                  <a:srgbClr val="333333"/>
                </a:solidFill>
                <a:effectLst/>
                <a:latin typeface="Aptos" panose="020B0004020202020204" pitchFamily="34" charset="0"/>
              </a:rPr>
              <a:t>.</a:t>
            </a:r>
          </a:p>
          <a:p>
            <a:pPr algn="just">
              <a:buNone/>
            </a:pPr>
            <a:endParaRPr lang="fr-FR" sz="1000" b="0" i="0" dirty="0">
              <a:solidFill>
                <a:srgbClr val="333333"/>
              </a:solidFill>
              <a:effectLst/>
              <a:latin typeface="Aptos" panose="020B0004020202020204" pitchFamily="34" charset="0"/>
            </a:endParaRPr>
          </a:p>
          <a:p>
            <a:r>
              <a:rPr lang="fr-FR" sz="1000" dirty="0">
                <a:solidFill>
                  <a:srgbClr val="333333"/>
                </a:solidFill>
                <a:latin typeface="Aptos" panose="020B0004020202020204" pitchFamily="34" charset="0"/>
              </a:rPr>
              <a:t>Au programme :</a:t>
            </a:r>
            <a:br>
              <a:rPr lang="fr-FR" sz="1000" dirty="0">
                <a:solidFill>
                  <a:srgbClr val="333333"/>
                </a:solidFill>
                <a:latin typeface="Aptos" panose="020B0004020202020204" pitchFamily="34" charset="0"/>
              </a:rPr>
            </a:br>
            <a:r>
              <a:rPr lang="fr-FR" sz="1000" dirty="0">
                <a:latin typeface=" aptos"/>
              </a:rPr>
              <a:t>16h30 à18h00 : </a:t>
            </a:r>
            <a:r>
              <a:rPr lang="fr-FR" sz="1000" i="1" dirty="0" err="1">
                <a:latin typeface=" aptos"/>
              </a:rPr>
              <a:t>Babanu</a:t>
            </a:r>
            <a:r>
              <a:rPr lang="fr-FR" sz="1000" i="1" dirty="0">
                <a:latin typeface=" aptos"/>
              </a:rPr>
              <a:t> Quartet</a:t>
            </a:r>
            <a:endParaRPr lang="fr-FR" sz="1000" dirty="0">
              <a:latin typeface=" aptos"/>
            </a:endParaRPr>
          </a:p>
          <a:p>
            <a:r>
              <a:rPr lang="fr-FR" sz="1000" dirty="0">
                <a:latin typeface=" aptos"/>
              </a:rPr>
              <a:t>18h30 à 19h30 : </a:t>
            </a:r>
            <a:r>
              <a:rPr lang="fr-FR" sz="1000" i="1" dirty="0">
                <a:latin typeface=" aptos"/>
              </a:rPr>
              <a:t>Spectacle SUR LES SENTIERS DU VIVANT (poésie et musique) </a:t>
            </a:r>
            <a:endParaRPr lang="fr-FR" sz="1000" dirty="0">
              <a:latin typeface=" aptos"/>
            </a:endParaRPr>
          </a:p>
          <a:p>
            <a:r>
              <a:rPr lang="fr-FR" sz="1000" dirty="0">
                <a:latin typeface=" aptos"/>
              </a:rPr>
              <a:t>20h30 à 22h00 : </a:t>
            </a:r>
            <a:r>
              <a:rPr lang="fr-FR" sz="1000" dirty="0" err="1">
                <a:latin typeface=" aptos"/>
              </a:rPr>
              <a:t>Babanu</a:t>
            </a:r>
            <a:r>
              <a:rPr lang="fr-FR" sz="1000" dirty="0">
                <a:latin typeface=" aptos"/>
              </a:rPr>
              <a:t> Quartet</a:t>
            </a:r>
          </a:p>
          <a:p>
            <a:r>
              <a:rPr lang="fr-FR" sz="1000" dirty="0">
                <a:latin typeface=" aptos"/>
              </a:rPr>
              <a:t>Concerts, poésie, petites éditions, jeux en bois, artisanat...</a:t>
            </a:r>
          </a:p>
          <a:p>
            <a:r>
              <a:rPr lang="fr-FR" sz="1000" dirty="0">
                <a:latin typeface=" aptos"/>
              </a:rPr>
              <a:t>Buvette et Food Trucks</a:t>
            </a:r>
          </a:p>
          <a:p>
            <a:pPr>
              <a:buNone/>
            </a:pPr>
            <a:endParaRPr lang="fr-FR" sz="1000" b="0" i="0" dirty="0">
              <a:solidFill>
                <a:srgbClr val="333333"/>
              </a:solidFill>
              <a:effectLst/>
              <a:latin typeface="Aptos" panose="020B0004020202020204" pitchFamily="34" charset="0"/>
            </a:endParaRPr>
          </a:p>
        </p:txBody>
      </p:sp>
      <p:pic>
        <p:nvPicPr>
          <p:cNvPr id="15" name="Image 14">
            <a:extLst>
              <a:ext uri="{FF2B5EF4-FFF2-40B4-BE49-F238E27FC236}">
                <a16:creationId xmlns:a16="http://schemas.microsoft.com/office/drawing/2014/main" id="{164F6A1A-DC60-CBEF-FAC0-1EEF48BEE721}"/>
              </a:ext>
            </a:extLst>
          </p:cNvPr>
          <p:cNvPicPr>
            <a:picLocks noChangeAspect="1"/>
          </p:cNvPicPr>
          <p:nvPr/>
        </p:nvPicPr>
        <p:blipFill>
          <a:blip r:embed="rId4"/>
          <a:srcRect t="4468"/>
          <a:stretch>
            <a:fillRect/>
          </a:stretch>
        </p:blipFill>
        <p:spPr>
          <a:xfrm>
            <a:off x="614299" y="854485"/>
            <a:ext cx="1178273" cy="1467188"/>
          </a:xfrm>
          <a:prstGeom prst="rect">
            <a:avLst/>
          </a:prstGeom>
        </p:spPr>
      </p:pic>
      <p:sp>
        <p:nvSpPr>
          <p:cNvPr id="7" name="ZoneTexte 6">
            <a:extLst>
              <a:ext uri="{FF2B5EF4-FFF2-40B4-BE49-F238E27FC236}">
                <a16:creationId xmlns:a16="http://schemas.microsoft.com/office/drawing/2014/main" id="{ADA83418-0092-62AF-6E73-20DF02A85EA9}"/>
              </a:ext>
            </a:extLst>
          </p:cNvPr>
          <p:cNvSpPr txBox="1"/>
          <p:nvPr/>
        </p:nvSpPr>
        <p:spPr>
          <a:xfrm>
            <a:off x="546488" y="6690858"/>
            <a:ext cx="4033293" cy="307777"/>
          </a:xfrm>
          <a:prstGeom prst="rect">
            <a:avLst/>
          </a:prstGeom>
          <a:noFill/>
        </p:spPr>
        <p:txBody>
          <a:bodyPr wrap="square">
            <a:spAutoFit/>
          </a:bodyPr>
          <a:lstStyle/>
          <a:p>
            <a:pPr>
              <a:buNone/>
            </a:pPr>
            <a:r>
              <a:rPr lang="fr-FR" sz="1400" b="1" dirty="0">
                <a:solidFill>
                  <a:srgbClr val="0070C0"/>
                </a:solidFill>
                <a:latin typeface=" aptos display"/>
                <a:ea typeface="Calibri" panose="020F0502020204030204" pitchFamily="34" charset="0"/>
              </a:rPr>
              <a:t>È </a:t>
            </a:r>
            <a:r>
              <a:rPr lang="fr-FR" sz="1400" b="1" dirty="0" err="1">
                <a:solidFill>
                  <a:srgbClr val="0070C0"/>
                </a:solidFill>
                <a:latin typeface=" aptos display"/>
                <a:ea typeface="Calibri" panose="020F0502020204030204" pitchFamily="34" charset="0"/>
              </a:rPr>
              <a:t>pessan</a:t>
            </a:r>
            <a:r>
              <a:rPr lang="fr-FR" sz="1400" b="1" dirty="0">
                <a:solidFill>
                  <a:srgbClr val="0070C0"/>
                </a:solidFill>
                <a:latin typeface=" aptos display"/>
                <a:ea typeface="Calibri" panose="020F0502020204030204" pitchFamily="34" charset="0"/>
              </a:rPr>
              <a:t> par </a:t>
            </a:r>
            <a:r>
              <a:rPr lang="fr-FR" sz="1400" b="1" dirty="0" err="1">
                <a:solidFill>
                  <a:srgbClr val="0070C0"/>
                </a:solidFill>
                <a:latin typeface=" aptos display"/>
                <a:ea typeface="Calibri" panose="020F0502020204030204" pitchFamily="34" charset="0"/>
              </a:rPr>
              <a:t>Kermode</a:t>
            </a:r>
            <a:r>
              <a:rPr lang="fr-FR" sz="1400" b="1" dirty="0">
                <a:solidFill>
                  <a:srgbClr val="0070C0"/>
                </a:solidFill>
                <a:latin typeface=" aptos display"/>
                <a:ea typeface="Calibri" panose="020F0502020204030204" pitchFamily="34" charset="0"/>
              </a:rPr>
              <a:t> – 4</a:t>
            </a:r>
            <a:r>
              <a:rPr lang="fr-FR" sz="1400" b="1" baseline="30000" dirty="0">
                <a:solidFill>
                  <a:srgbClr val="0070C0"/>
                </a:solidFill>
                <a:latin typeface=" aptos display"/>
                <a:ea typeface="Calibri" panose="020F0502020204030204" pitchFamily="34" charset="0"/>
              </a:rPr>
              <a:t>ème</a:t>
            </a:r>
            <a:r>
              <a:rPr lang="fr-FR" sz="1400" b="1" dirty="0">
                <a:solidFill>
                  <a:srgbClr val="0070C0"/>
                </a:solidFill>
                <a:latin typeface=" aptos display"/>
                <a:ea typeface="Calibri" panose="020F0502020204030204" pitchFamily="34" charset="0"/>
              </a:rPr>
              <a:t> édition</a:t>
            </a:r>
            <a:endParaRPr lang="fr-FR" sz="1800" dirty="0">
              <a:solidFill>
                <a:srgbClr val="0070C0"/>
              </a:solidFill>
              <a:effectLst/>
              <a:latin typeface="Calibri" panose="020F0502020204030204" pitchFamily="34" charset="0"/>
              <a:ea typeface="Calibri" panose="020F0502020204030204" pitchFamily="34" charset="0"/>
            </a:endParaRPr>
          </a:p>
        </p:txBody>
      </p:sp>
      <p:pic>
        <p:nvPicPr>
          <p:cNvPr id="16" name="Image 15">
            <a:extLst>
              <a:ext uri="{FF2B5EF4-FFF2-40B4-BE49-F238E27FC236}">
                <a16:creationId xmlns:a16="http://schemas.microsoft.com/office/drawing/2014/main" id="{27794811-E103-476A-959A-175840DD8E6A}"/>
              </a:ext>
            </a:extLst>
          </p:cNvPr>
          <p:cNvPicPr>
            <a:picLocks noChangeAspect="1"/>
          </p:cNvPicPr>
          <p:nvPr/>
        </p:nvPicPr>
        <p:blipFill>
          <a:blip r:embed="rId5"/>
          <a:stretch>
            <a:fillRect/>
          </a:stretch>
        </p:blipFill>
        <p:spPr>
          <a:xfrm>
            <a:off x="636116" y="7013832"/>
            <a:ext cx="1339263" cy="1839882"/>
          </a:xfrm>
          <a:prstGeom prst="rect">
            <a:avLst/>
          </a:prstGeom>
        </p:spPr>
      </p:pic>
      <p:sp>
        <p:nvSpPr>
          <p:cNvPr id="21" name="ZoneTexte 20">
            <a:extLst>
              <a:ext uri="{FF2B5EF4-FFF2-40B4-BE49-F238E27FC236}">
                <a16:creationId xmlns:a16="http://schemas.microsoft.com/office/drawing/2014/main" id="{B4BD2B44-76D2-7F76-7E1C-18C494AB7FE2}"/>
              </a:ext>
            </a:extLst>
          </p:cNvPr>
          <p:cNvSpPr txBox="1"/>
          <p:nvPr/>
        </p:nvSpPr>
        <p:spPr>
          <a:xfrm>
            <a:off x="2058474" y="6978341"/>
            <a:ext cx="4241841" cy="1631216"/>
          </a:xfrm>
          <a:prstGeom prst="rect">
            <a:avLst/>
          </a:prstGeom>
          <a:noFill/>
        </p:spPr>
        <p:txBody>
          <a:bodyPr wrap="square">
            <a:spAutoFit/>
          </a:bodyPr>
          <a:lstStyle/>
          <a:p>
            <a:pPr algn="just">
              <a:buNone/>
            </a:pPr>
            <a:r>
              <a:rPr lang="fr-FR" sz="1000" b="0" i="0" dirty="0">
                <a:solidFill>
                  <a:srgbClr val="333333"/>
                </a:solidFill>
                <a:effectLst/>
                <a:latin typeface=" aptos"/>
              </a:rPr>
              <a:t>Ce sentier des curieuses idées s’ouvrira à nouveau cet été. Les </a:t>
            </a:r>
            <a:r>
              <a:rPr lang="fr-FR" sz="1000" b="1" i="0" dirty="0">
                <a:solidFill>
                  <a:srgbClr val="333333"/>
                </a:solidFill>
                <a:effectLst/>
                <a:latin typeface=" aptos"/>
              </a:rPr>
              <a:t>31 juillet, 1</a:t>
            </a:r>
            <a:r>
              <a:rPr lang="fr-FR" sz="1000" b="1" i="0" baseline="30000" dirty="0">
                <a:solidFill>
                  <a:srgbClr val="333333"/>
                </a:solidFill>
                <a:effectLst/>
                <a:latin typeface=" aptos"/>
              </a:rPr>
              <a:t>er</a:t>
            </a:r>
            <a:r>
              <a:rPr lang="fr-FR" sz="1000" b="1" i="0" dirty="0">
                <a:solidFill>
                  <a:srgbClr val="333333"/>
                </a:solidFill>
                <a:effectLst/>
                <a:latin typeface=" aptos"/>
              </a:rPr>
              <a:t>  et 2 août 2026</a:t>
            </a:r>
            <a:r>
              <a:rPr lang="fr-FR" sz="1000" b="0" i="0" dirty="0">
                <a:solidFill>
                  <a:srgbClr val="333333"/>
                </a:solidFill>
                <a:effectLst/>
                <a:latin typeface=" aptos"/>
              </a:rPr>
              <a:t>, l’association </a:t>
            </a:r>
            <a:r>
              <a:rPr lang="fr-FR" sz="1000" b="0" i="0" dirty="0" err="1">
                <a:solidFill>
                  <a:srgbClr val="333333"/>
                </a:solidFill>
                <a:effectLst/>
                <a:latin typeface=" aptos"/>
              </a:rPr>
              <a:t>Art’B</a:t>
            </a:r>
            <a:r>
              <a:rPr lang="fr-FR" sz="1000" b="0" i="0" dirty="0">
                <a:solidFill>
                  <a:srgbClr val="333333"/>
                </a:solidFill>
                <a:effectLst/>
                <a:latin typeface=" aptos"/>
              </a:rPr>
              <a:t> organisera pour la quatrième fois, </a:t>
            </a:r>
          </a:p>
          <a:p>
            <a:pPr algn="just"/>
            <a:r>
              <a:rPr lang="fr-FR" sz="1000" dirty="0">
                <a:solidFill>
                  <a:srgbClr val="333333"/>
                </a:solidFill>
                <a:latin typeface=" aptos"/>
              </a:rPr>
              <a:t>« </a:t>
            </a:r>
            <a:r>
              <a:rPr lang="fr-FR" sz="1000" b="1" dirty="0">
                <a:latin typeface=" aptos"/>
                <a:ea typeface="Calibri" panose="020F0502020204030204" pitchFamily="34" charset="0"/>
              </a:rPr>
              <a:t>È</a:t>
            </a:r>
            <a:r>
              <a:rPr lang="fr-FR" sz="1000" b="1" i="0" dirty="0">
                <a:solidFill>
                  <a:srgbClr val="333333"/>
                </a:solidFill>
                <a:effectLst/>
                <a:latin typeface=" aptos"/>
              </a:rPr>
              <a:t> </a:t>
            </a:r>
            <a:r>
              <a:rPr lang="fr-FR" sz="1000" b="1" i="0" dirty="0" err="1">
                <a:solidFill>
                  <a:srgbClr val="333333"/>
                </a:solidFill>
                <a:effectLst/>
                <a:latin typeface=" aptos"/>
              </a:rPr>
              <a:t>pessan</a:t>
            </a:r>
            <a:r>
              <a:rPr lang="fr-FR" sz="1000" b="1" i="0" dirty="0">
                <a:solidFill>
                  <a:srgbClr val="333333"/>
                </a:solidFill>
                <a:effectLst/>
                <a:latin typeface=" aptos"/>
              </a:rPr>
              <a:t> par </a:t>
            </a:r>
            <a:r>
              <a:rPr lang="fr-FR" sz="1000" b="1" i="0" dirty="0" err="1">
                <a:solidFill>
                  <a:srgbClr val="333333"/>
                </a:solidFill>
                <a:effectLst/>
                <a:latin typeface=" aptos"/>
              </a:rPr>
              <a:t>Kermodé</a:t>
            </a:r>
            <a:r>
              <a:rPr lang="fr-FR" sz="1000" b="1" i="0" dirty="0">
                <a:solidFill>
                  <a:srgbClr val="333333"/>
                </a:solidFill>
                <a:effectLst/>
                <a:latin typeface=" aptos"/>
              </a:rPr>
              <a:t> ».</a:t>
            </a:r>
            <a:endParaRPr lang="fr-FR" sz="1000" dirty="0">
              <a:solidFill>
                <a:srgbClr val="333333"/>
              </a:solidFill>
              <a:latin typeface=" aptos"/>
            </a:endParaRPr>
          </a:p>
          <a:p>
            <a:pPr algn="just">
              <a:buNone/>
            </a:pPr>
            <a:r>
              <a:rPr lang="fr-FR" sz="1000" b="0" i="0" dirty="0">
                <a:solidFill>
                  <a:srgbClr val="333333"/>
                </a:solidFill>
                <a:effectLst/>
                <a:latin typeface=" aptos"/>
              </a:rPr>
              <a:t>Ce parcours en pleine nature, autour du lieu-dit </a:t>
            </a:r>
            <a:r>
              <a:rPr lang="fr-FR" sz="1000" b="0" i="0" dirty="0" err="1">
                <a:solidFill>
                  <a:srgbClr val="333333"/>
                </a:solidFill>
                <a:effectLst/>
                <a:latin typeface=" aptos"/>
              </a:rPr>
              <a:t>Kermodé</a:t>
            </a:r>
            <a:r>
              <a:rPr lang="fr-FR" sz="1000" b="0" i="0" dirty="0">
                <a:solidFill>
                  <a:srgbClr val="333333"/>
                </a:solidFill>
                <a:effectLst/>
                <a:latin typeface=" aptos"/>
              </a:rPr>
              <a:t>, propose d’écouter par-ci par-là des intermèdes musicaux et d’explorer des œuvres artistiques.</a:t>
            </a:r>
          </a:p>
          <a:p>
            <a:pPr algn="just">
              <a:buNone/>
            </a:pPr>
            <a:r>
              <a:rPr lang="fr-FR" sz="1000" b="0" i="0" dirty="0">
                <a:solidFill>
                  <a:srgbClr val="333333"/>
                </a:solidFill>
                <a:effectLst/>
                <a:latin typeface=" aptos"/>
              </a:rPr>
              <a:t>Cinéma, land art, exposition de sculptures, </a:t>
            </a:r>
            <a:r>
              <a:rPr lang="fr-FR" sz="1000" b="0" i="0" dirty="0" err="1">
                <a:solidFill>
                  <a:srgbClr val="333333"/>
                </a:solidFill>
                <a:effectLst/>
                <a:latin typeface=" aptos"/>
              </a:rPr>
              <a:t>peintures,photographies</a:t>
            </a:r>
            <a:r>
              <a:rPr lang="fr-FR" sz="1000" dirty="0">
                <a:solidFill>
                  <a:srgbClr val="333333"/>
                </a:solidFill>
                <a:latin typeface=" aptos"/>
              </a:rPr>
              <a:t> </a:t>
            </a:r>
            <a:r>
              <a:rPr lang="fr-FR" sz="1000" b="0" i="0" dirty="0">
                <a:solidFill>
                  <a:srgbClr val="333333"/>
                </a:solidFill>
                <a:effectLst/>
                <a:latin typeface=" aptos"/>
              </a:rPr>
              <a:t>seront au rendez-vous ainsi que d’autres surprises. Sur le chemin, vous pourrez retrouver certaines œuvres qui ponctuent </a:t>
            </a:r>
            <a:r>
              <a:rPr lang="fr-FR" sz="1000" b="1" i="0" dirty="0" err="1">
                <a:solidFill>
                  <a:srgbClr val="333333"/>
                </a:solidFill>
                <a:effectLst/>
                <a:latin typeface=" aptos"/>
              </a:rPr>
              <a:t>Kermodé</a:t>
            </a:r>
            <a:r>
              <a:rPr lang="fr-FR" sz="1000" b="0" i="0" dirty="0">
                <a:solidFill>
                  <a:srgbClr val="333333"/>
                </a:solidFill>
                <a:effectLst/>
                <a:latin typeface=" aptos"/>
              </a:rPr>
              <a:t> depuis 2020.</a:t>
            </a:r>
          </a:p>
          <a:p>
            <a:pPr algn="l">
              <a:buNone/>
            </a:pPr>
            <a:endParaRPr lang="fr-FR" sz="1000" b="0" i="0" dirty="0">
              <a:solidFill>
                <a:srgbClr val="333333"/>
              </a:solidFill>
              <a:effectLst/>
              <a:latin typeface=" aptos"/>
            </a:endParaRPr>
          </a:p>
        </p:txBody>
      </p:sp>
      <p:sp>
        <p:nvSpPr>
          <p:cNvPr id="23" name="ZoneTexte 22">
            <a:extLst>
              <a:ext uri="{FF2B5EF4-FFF2-40B4-BE49-F238E27FC236}">
                <a16:creationId xmlns:a16="http://schemas.microsoft.com/office/drawing/2014/main" id="{8EE5AF1F-6A3D-79FE-AA46-CAA9045A74CC}"/>
              </a:ext>
            </a:extLst>
          </p:cNvPr>
          <p:cNvSpPr txBox="1"/>
          <p:nvPr/>
        </p:nvSpPr>
        <p:spPr>
          <a:xfrm>
            <a:off x="2058474" y="8425642"/>
            <a:ext cx="4163409" cy="553998"/>
          </a:xfrm>
          <a:prstGeom prst="rect">
            <a:avLst/>
          </a:prstGeom>
          <a:noFill/>
        </p:spPr>
        <p:txBody>
          <a:bodyPr wrap="square">
            <a:spAutoFit/>
          </a:bodyPr>
          <a:lstStyle/>
          <a:p>
            <a:r>
              <a:rPr lang="fr-FR" sz="1000" b="0" i="0" dirty="0">
                <a:solidFill>
                  <a:srgbClr val="000000"/>
                </a:solidFill>
                <a:effectLst/>
                <a:latin typeface=" aptos"/>
              </a:rPr>
              <a:t>Vendredi 31 juillet 2026 à partir dès 20h00</a:t>
            </a:r>
            <a:br>
              <a:rPr lang="fr-FR" sz="1000" dirty="0">
                <a:latin typeface=" aptos"/>
              </a:rPr>
            </a:br>
            <a:r>
              <a:rPr lang="fr-FR" sz="1000" b="0" i="0" dirty="0">
                <a:solidFill>
                  <a:srgbClr val="000000"/>
                </a:solidFill>
                <a:effectLst/>
                <a:latin typeface=" aptos"/>
              </a:rPr>
              <a:t>Samedi 1er aout 2026 de 11h00 à 18h30 / Concert festif dès 19h00</a:t>
            </a:r>
            <a:br>
              <a:rPr lang="fr-FR" sz="1000" dirty="0">
                <a:latin typeface=" aptos"/>
              </a:rPr>
            </a:br>
            <a:r>
              <a:rPr lang="fr-FR" sz="1000" b="0" i="0" dirty="0">
                <a:solidFill>
                  <a:srgbClr val="000000"/>
                </a:solidFill>
                <a:effectLst/>
                <a:latin typeface=" aptos"/>
              </a:rPr>
              <a:t>Dimanche 2 aout 2026 de 11h00 à 18h30</a:t>
            </a:r>
            <a:endParaRPr lang="fr-FR" sz="1000" dirty="0">
              <a:latin typeface=" aptos"/>
            </a:endParaRPr>
          </a:p>
        </p:txBody>
      </p:sp>
    </p:spTree>
    <p:extLst>
      <p:ext uri="{BB962C8B-B14F-4D97-AF65-F5344CB8AC3E}">
        <p14:creationId xmlns:p14="http://schemas.microsoft.com/office/powerpoint/2010/main" val="2797285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77D1141E-E789-CA2C-ABE1-B21D7664B460}"/>
              </a:ext>
            </a:extLst>
          </p:cNvPr>
          <p:cNvSpPr>
            <a:spLocks noGrp="1"/>
          </p:cNvSpPr>
          <p:nvPr>
            <p:ph type="ftr" sz="quarter" idx="11"/>
          </p:nvPr>
        </p:nvSpPr>
        <p:spPr/>
        <p:txBody>
          <a:bodyPr/>
          <a:lstStyle/>
          <a:p>
            <a:r>
              <a:rPr lang="fr-FR" dirty="0"/>
              <a:t>Bulletin municipal / juin 2026</a:t>
            </a:r>
          </a:p>
        </p:txBody>
      </p:sp>
      <p:sp>
        <p:nvSpPr>
          <p:cNvPr id="3" name="Espace réservé du numéro de diapositive 2">
            <a:extLst>
              <a:ext uri="{FF2B5EF4-FFF2-40B4-BE49-F238E27FC236}">
                <a16:creationId xmlns:a16="http://schemas.microsoft.com/office/drawing/2014/main" id="{6F1A2C2B-1202-C285-E93B-7A0B339D65DB}"/>
              </a:ext>
            </a:extLst>
          </p:cNvPr>
          <p:cNvSpPr>
            <a:spLocks noGrp="1"/>
          </p:cNvSpPr>
          <p:nvPr>
            <p:ph type="sldNum" sz="quarter" idx="12"/>
          </p:nvPr>
        </p:nvSpPr>
        <p:spPr/>
        <p:txBody>
          <a:bodyPr/>
          <a:lstStyle/>
          <a:p>
            <a:fld id="{BE9B5FA4-89F7-4BC1-B6B1-D5529FDE714B}" type="slidenum">
              <a:rPr lang="fr-FR" smtClean="0"/>
              <a:t>15</a:t>
            </a:fld>
            <a:endParaRPr lang="fr-FR"/>
          </a:p>
        </p:txBody>
      </p:sp>
      <p:sp>
        <p:nvSpPr>
          <p:cNvPr id="5" name="ZoneTexte 4">
            <a:extLst>
              <a:ext uri="{FF2B5EF4-FFF2-40B4-BE49-F238E27FC236}">
                <a16:creationId xmlns:a16="http://schemas.microsoft.com/office/drawing/2014/main" id="{DAEA960E-D6A0-E883-7A76-226F682DAB9D}"/>
              </a:ext>
            </a:extLst>
          </p:cNvPr>
          <p:cNvSpPr txBox="1"/>
          <p:nvPr/>
        </p:nvSpPr>
        <p:spPr>
          <a:xfrm>
            <a:off x="889345" y="1631278"/>
            <a:ext cx="3180235" cy="861774"/>
          </a:xfrm>
          <a:prstGeom prst="rect">
            <a:avLst/>
          </a:prstGeom>
          <a:noFill/>
        </p:spPr>
        <p:txBody>
          <a:bodyPr wrap="square">
            <a:spAutoFit/>
          </a:bodyPr>
          <a:lstStyle/>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Ce déplacement n’a pas seulement été l’opportunité de participer à un grand stage, il s’inscrit dans une démarche plus large : garder le lien avec les origines de l’art martial, et percevoir l’Aïkido dans son contexte nippon.  </a:t>
            </a:r>
          </a:p>
        </p:txBody>
      </p:sp>
      <p:pic>
        <p:nvPicPr>
          <p:cNvPr id="7" name="Image 6">
            <a:extLst>
              <a:ext uri="{FF2B5EF4-FFF2-40B4-BE49-F238E27FC236}">
                <a16:creationId xmlns:a16="http://schemas.microsoft.com/office/drawing/2014/main" id="{114AD5BC-EB07-F85C-127B-C3538E7123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29872" y="857683"/>
            <a:ext cx="2180492" cy="1635369"/>
          </a:xfrm>
          <a:prstGeom prst="rect">
            <a:avLst/>
          </a:prstGeom>
        </p:spPr>
      </p:pic>
      <p:sp>
        <p:nvSpPr>
          <p:cNvPr id="6" name="ZoneTexte 5">
            <a:extLst>
              <a:ext uri="{FF2B5EF4-FFF2-40B4-BE49-F238E27FC236}">
                <a16:creationId xmlns:a16="http://schemas.microsoft.com/office/drawing/2014/main" id="{AF28F98B-CB9E-DBAE-C0EB-C0468BA39CFF}"/>
              </a:ext>
            </a:extLst>
          </p:cNvPr>
          <p:cNvSpPr txBox="1"/>
          <p:nvPr/>
        </p:nvSpPr>
        <p:spPr>
          <a:xfrm>
            <a:off x="889347" y="444262"/>
            <a:ext cx="5273456" cy="307777"/>
          </a:xfrm>
          <a:prstGeom prst="rect">
            <a:avLst/>
          </a:prstGeom>
          <a:noFill/>
        </p:spPr>
        <p:txBody>
          <a:bodyPr wrap="square">
            <a:spAutoFit/>
          </a:bodyPr>
          <a:lstStyle/>
          <a:p>
            <a:pPr algn="just">
              <a:buNone/>
            </a:pPr>
            <a:r>
              <a:rPr lang="fr-FR" sz="1400" b="1" dirty="0">
                <a:solidFill>
                  <a:srgbClr val="0070C0"/>
                </a:solidFill>
                <a:effectLst/>
                <a:latin typeface="Aptos Display" panose="020B0004020202020204" pitchFamily="34" charset="0"/>
                <a:ea typeface="Times New Roman" panose="02020603050405020304" pitchFamily="18" charset="0"/>
                <a:cs typeface="Aptos" panose="020B0004020202020204" pitchFamily="34" charset="0"/>
              </a:rPr>
              <a:t>AÏKIDO – voyage au Japon </a:t>
            </a:r>
          </a:p>
        </p:txBody>
      </p:sp>
      <p:sp>
        <p:nvSpPr>
          <p:cNvPr id="9" name="ZoneTexte 8">
            <a:extLst>
              <a:ext uri="{FF2B5EF4-FFF2-40B4-BE49-F238E27FC236}">
                <a16:creationId xmlns:a16="http://schemas.microsoft.com/office/drawing/2014/main" id="{F0A7B0AB-BD68-BA33-AF1D-F1CCC1E9B983}"/>
              </a:ext>
            </a:extLst>
          </p:cNvPr>
          <p:cNvSpPr txBox="1"/>
          <p:nvPr/>
        </p:nvSpPr>
        <p:spPr>
          <a:xfrm>
            <a:off x="889345" y="2500689"/>
            <a:ext cx="5421018" cy="1015663"/>
          </a:xfrm>
          <a:prstGeom prst="rect">
            <a:avLst/>
          </a:prstGeom>
          <a:noFill/>
        </p:spPr>
        <p:txBody>
          <a:bodyPr wrap="square">
            <a:spAutoFit/>
          </a:bodyPr>
          <a:lstStyle/>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Un exemple de cette imprégnation culturelle : une amulette japonaise « </a:t>
            </a:r>
            <a:r>
              <a:rPr lang="fr-FR" sz="1000" dirty="0" err="1">
                <a:effectLst/>
                <a:latin typeface="Aptos" panose="020B0004020202020204" pitchFamily="34" charset="0"/>
                <a:ea typeface="Calibri" panose="020F0502020204030204" pitchFamily="34" charset="0"/>
                <a:cs typeface="Aptos" panose="020B0004020202020204" pitchFamily="34" charset="0"/>
              </a:rPr>
              <a:t>omamori</a:t>
            </a:r>
            <a:r>
              <a:rPr lang="fr-FR" sz="1000" dirty="0">
                <a:effectLst/>
                <a:latin typeface="Aptos" panose="020B0004020202020204" pitchFamily="34" charset="0"/>
                <a:ea typeface="Calibri" panose="020F0502020204030204" pitchFamily="34" charset="0"/>
                <a:cs typeface="Aptos" panose="020B0004020202020204" pitchFamily="34" charset="0"/>
              </a:rPr>
              <a:t> » a fait le voyage du Japon jusqu'à l’Alsace. Ces objets sont traditionnellement associés à des intentions précises : protection, chance, santé. Celle-ci trouve sa place toutes les semaines au dojo des Buissons à Lapoutroie, à proximité du portrait de </a:t>
            </a:r>
            <a:r>
              <a:rPr lang="fr-FR" sz="1000" dirty="0" err="1">
                <a:effectLst/>
                <a:latin typeface="Aptos" panose="020B0004020202020204" pitchFamily="34" charset="0"/>
                <a:ea typeface="Calibri" panose="020F0502020204030204" pitchFamily="34" charset="0"/>
                <a:cs typeface="Aptos" panose="020B0004020202020204" pitchFamily="34" charset="0"/>
              </a:rPr>
              <a:t>Morihei</a:t>
            </a:r>
            <a:r>
              <a:rPr lang="fr-FR" sz="1000" dirty="0">
                <a:effectLst/>
                <a:latin typeface="Aptos" panose="020B0004020202020204" pitchFamily="34" charset="0"/>
                <a:ea typeface="Calibri" panose="020F0502020204030204" pitchFamily="34" charset="0"/>
                <a:cs typeface="Aptos" panose="020B0004020202020204" pitchFamily="34" charset="0"/>
              </a:rPr>
              <a:t> </a:t>
            </a:r>
            <a:r>
              <a:rPr lang="fr-FR" sz="1000" dirty="0" err="1">
                <a:effectLst/>
                <a:latin typeface="Aptos" panose="020B0004020202020204" pitchFamily="34" charset="0"/>
                <a:ea typeface="Calibri" panose="020F0502020204030204" pitchFamily="34" charset="0"/>
                <a:cs typeface="Aptos" panose="020B0004020202020204" pitchFamily="34" charset="0"/>
              </a:rPr>
              <a:t>Ueshiba</a:t>
            </a:r>
            <a:r>
              <a:rPr lang="fr-FR" sz="1000" dirty="0">
                <a:effectLst/>
                <a:latin typeface="Aptos" panose="020B0004020202020204" pitchFamily="34" charset="0"/>
                <a:ea typeface="Calibri" panose="020F0502020204030204" pitchFamily="34" charset="0"/>
                <a:cs typeface="Aptos" panose="020B0004020202020204" pitchFamily="34" charset="0"/>
              </a:rPr>
              <a:t>, fondateur de l’Aïkido.</a:t>
            </a:r>
            <a:br>
              <a:rPr lang="fr-FR" sz="1000" dirty="0">
                <a:effectLst/>
                <a:latin typeface="Aptos" panose="020B0004020202020204" pitchFamily="34" charset="0"/>
                <a:ea typeface="Calibri" panose="020F0502020204030204" pitchFamily="34" charset="0"/>
                <a:cs typeface="Aptos" panose="020B0004020202020204" pitchFamily="34" charset="0"/>
              </a:rPr>
            </a:br>
            <a:br>
              <a:rPr lang="fr-FR" sz="1000" dirty="0">
                <a:effectLst/>
                <a:latin typeface="Aptos" panose="020B0004020202020204" pitchFamily="34" charset="0"/>
                <a:ea typeface="Calibri" panose="020F0502020204030204" pitchFamily="34" charset="0"/>
                <a:cs typeface="Aptos" panose="020B0004020202020204" pitchFamily="34" charset="0"/>
              </a:rPr>
            </a:br>
            <a:endParaRPr lang="fr-FR" sz="1000" dirty="0">
              <a:effectLst/>
              <a:latin typeface="Aptos" panose="020B0004020202020204" pitchFamily="34" charset="0"/>
              <a:ea typeface="Calibri" panose="020F0502020204030204" pitchFamily="34" charset="0"/>
              <a:cs typeface="Aptos" panose="020B0004020202020204" pitchFamily="34" charset="0"/>
            </a:endParaRPr>
          </a:p>
        </p:txBody>
      </p:sp>
      <p:sp>
        <p:nvSpPr>
          <p:cNvPr id="11" name="ZoneTexte 10">
            <a:extLst>
              <a:ext uri="{FF2B5EF4-FFF2-40B4-BE49-F238E27FC236}">
                <a16:creationId xmlns:a16="http://schemas.microsoft.com/office/drawing/2014/main" id="{01EF9EBE-57F1-3A77-2CAD-2175CD272B57}"/>
              </a:ext>
            </a:extLst>
          </p:cNvPr>
          <p:cNvSpPr txBox="1"/>
          <p:nvPr/>
        </p:nvSpPr>
        <p:spPr>
          <a:xfrm>
            <a:off x="889345" y="810442"/>
            <a:ext cx="3180235" cy="861774"/>
          </a:xfrm>
          <a:prstGeom prst="rect">
            <a:avLst/>
          </a:prstGeom>
          <a:noFill/>
        </p:spPr>
        <p:txBody>
          <a:bodyPr wrap="square">
            <a:spAutoFit/>
          </a:bodyPr>
          <a:lstStyle/>
          <a:p>
            <a:pPr algn="just"/>
            <a:r>
              <a:rPr lang="fr-FR" sz="1000" dirty="0">
                <a:effectLst/>
                <a:latin typeface="Aptos" panose="020B0004020202020204" pitchFamily="34" charset="0"/>
                <a:ea typeface="Calibri" panose="020F0502020204030204" pitchFamily="34" charset="0"/>
                <a:cs typeface="Aptos" panose="020B0004020202020204" pitchFamily="34" charset="0"/>
              </a:rPr>
              <a:t>Deux membres du dojo de Lapoutroie, Didier Hatton sensei et Corentin Hatton, ont récemment entrepris un voyage au Japon. Ils se sont rendus sur l’île de Honshū, jusqu’à la ville de </a:t>
            </a:r>
            <a:r>
              <a:rPr lang="fr-FR" sz="1000" dirty="0" err="1">
                <a:effectLst/>
                <a:latin typeface="Aptos" panose="020B0004020202020204" pitchFamily="34" charset="0"/>
                <a:ea typeface="Calibri" panose="020F0502020204030204" pitchFamily="34" charset="0"/>
                <a:cs typeface="Aptos" panose="020B0004020202020204" pitchFamily="34" charset="0"/>
              </a:rPr>
              <a:t>Sanda</a:t>
            </a:r>
            <a:r>
              <a:rPr lang="fr-FR" sz="1000" dirty="0">
                <a:effectLst/>
                <a:latin typeface="Aptos" panose="020B0004020202020204" pitchFamily="34" charset="0"/>
                <a:ea typeface="Calibri" panose="020F0502020204030204" pitchFamily="34" charset="0"/>
                <a:cs typeface="Aptos" panose="020B0004020202020204" pitchFamily="34" charset="0"/>
              </a:rPr>
              <a:t>, pour s’immerger dans la pratique et la culture locales. </a:t>
            </a:r>
            <a:endParaRPr lang="fr-FR" sz="1000" dirty="0"/>
          </a:p>
        </p:txBody>
      </p:sp>
      <p:sp>
        <p:nvSpPr>
          <p:cNvPr id="13" name="ZoneTexte 12">
            <a:extLst>
              <a:ext uri="{FF2B5EF4-FFF2-40B4-BE49-F238E27FC236}">
                <a16:creationId xmlns:a16="http://schemas.microsoft.com/office/drawing/2014/main" id="{7228F97B-ABD6-DB9C-B32A-9013BDFA3A1B}"/>
              </a:ext>
            </a:extLst>
          </p:cNvPr>
          <p:cNvSpPr txBox="1"/>
          <p:nvPr/>
        </p:nvSpPr>
        <p:spPr>
          <a:xfrm>
            <a:off x="889345" y="3205423"/>
            <a:ext cx="5421018" cy="861774"/>
          </a:xfrm>
          <a:prstGeom prst="rect">
            <a:avLst/>
          </a:prstGeom>
          <a:noFill/>
        </p:spPr>
        <p:txBody>
          <a:bodyPr wrap="square">
            <a:spAutoFit/>
          </a:bodyPr>
          <a:lstStyle/>
          <a:p>
            <a:pPr algn="just"/>
            <a:r>
              <a:rPr lang="fr-FR" sz="1000" dirty="0">
                <a:effectLst/>
                <a:latin typeface="Aptos" panose="020B0004020202020204" pitchFamily="34" charset="0"/>
                <a:ea typeface="Calibri" panose="020F0502020204030204" pitchFamily="34" charset="0"/>
                <a:cs typeface="Aptos" panose="020B0004020202020204" pitchFamily="34" charset="0"/>
              </a:rPr>
              <a:t>C’est un rappel délicat aux </a:t>
            </a:r>
            <a:r>
              <a:rPr lang="fr-FR" sz="1000" dirty="0" err="1">
                <a:effectLst/>
                <a:latin typeface="Aptos" panose="020B0004020202020204" pitchFamily="34" charset="0"/>
                <a:ea typeface="Calibri" panose="020F0502020204030204" pitchFamily="34" charset="0"/>
                <a:cs typeface="Aptos" panose="020B0004020202020204" pitchFamily="34" charset="0"/>
              </a:rPr>
              <a:t>Aikidoka</a:t>
            </a:r>
            <a:r>
              <a:rPr lang="fr-FR" sz="1000" dirty="0">
                <a:effectLst/>
                <a:latin typeface="Aptos" panose="020B0004020202020204" pitchFamily="34" charset="0"/>
                <a:ea typeface="Calibri" panose="020F0502020204030204" pitchFamily="34" charset="0"/>
                <a:cs typeface="Aptos" panose="020B0004020202020204" pitchFamily="34" charset="0"/>
              </a:rPr>
              <a:t> du samedi matin, de pratiquer avec intention et en conscience. Ce voyage s’inscrivait dans un contexte particulier : la participation à un stage organisé à l’occasion des 30 ans du dojo de </a:t>
            </a:r>
            <a:r>
              <a:rPr lang="fr-FR" sz="1000" dirty="0" err="1">
                <a:effectLst/>
                <a:latin typeface="Aptos" panose="020B0004020202020204" pitchFamily="34" charset="0"/>
                <a:ea typeface="Calibri" panose="020F0502020204030204" pitchFamily="34" charset="0"/>
                <a:cs typeface="Aptos" panose="020B0004020202020204" pitchFamily="34" charset="0"/>
              </a:rPr>
              <a:t>Etsuji</a:t>
            </a:r>
            <a:r>
              <a:rPr lang="fr-FR" sz="1000" dirty="0">
                <a:effectLst/>
                <a:latin typeface="Aptos" panose="020B0004020202020204" pitchFamily="34" charset="0"/>
                <a:ea typeface="Calibri" panose="020F0502020204030204" pitchFamily="34" charset="0"/>
                <a:cs typeface="Aptos" panose="020B0004020202020204" pitchFamily="34" charset="0"/>
              </a:rPr>
              <a:t> </a:t>
            </a:r>
            <a:r>
              <a:rPr lang="fr-FR" sz="1000" dirty="0" err="1">
                <a:effectLst/>
                <a:latin typeface="Aptos" panose="020B0004020202020204" pitchFamily="34" charset="0"/>
                <a:ea typeface="Calibri" panose="020F0502020204030204" pitchFamily="34" charset="0"/>
                <a:cs typeface="Aptos" panose="020B0004020202020204" pitchFamily="34" charset="0"/>
              </a:rPr>
              <a:t>Horii</a:t>
            </a:r>
            <a:r>
              <a:rPr lang="fr-FR" sz="1000" dirty="0">
                <a:effectLst/>
                <a:latin typeface="Aptos" panose="020B0004020202020204" pitchFamily="34" charset="0"/>
                <a:ea typeface="Calibri" panose="020F0502020204030204" pitchFamily="34" charset="0"/>
                <a:cs typeface="Aptos" panose="020B0004020202020204" pitchFamily="34" charset="0"/>
              </a:rPr>
              <a:t> sensei ("sensei" signifie "enseignant"), à </a:t>
            </a:r>
            <a:r>
              <a:rPr lang="fr-FR" sz="1000" dirty="0" err="1">
                <a:effectLst/>
                <a:latin typeface="Aptos" panose="020B0004020202020204" pitchFamily="34" charset="0"/>
                <a:ea typeface="Calibri" panose="020F0502020204030204" pitchFamily="34" charset="0"/>
                <a:cs typeface="Aptos" panose="020B0004020202020204" pitchFamily="34" charset="0"/>
              </a:rPr>
              <a:t>Sanda</a:t>
            </a:r>
            <a:r>
              <a:rPr lang="fr-FR" sz="1000" dirty="0">
                <a:effectLst/>
                <a:latin typeface="Aptos" panose="020B0004020202020204" pitchFamily="34" charset="0"/>
                <a:ea typeface="Calibri" panose="020F0502020204030204" pitchFamily="34" charset="0"/>
                <a:cs typeface="Aptos" panose="020B0004020202020204" pitchFamily="34" charset="0"/>
              </a:rPr>
              <a:t>. Les voyageurs français ont également eu l’occasion de rencontrer le </a:t>
            </a:r>
            <a:r>
              <a:rPr lang="fr-FR" sz="1000" dirty="0" err="1">
                <a:effectLst/>
                <a:latin typeface="Aptos" panose="020B0004020202020204" pitchFamily="34" charset="0"/>
                <a:ea typeface="Calibri" panose="020F0502020204030204" pitchFamily="34" charset="0"/>
                <a:cs typeface="Aptos" panose="020B0004020202020204" pitchFamily="34" charset="0"/>
              </a:rPr>
              <a:t>Doshu</a:t>
            </a:r>
            <a:r>
              <a:rPr lang="fr-FR" sz="1000" dirty="0">
                <a:effectLst/>
                <a:latin typeface="Aptos" panose="020B0004020202020204" pitchFamily="34" charset="0"/>
                <a:ea typeface="Calibri" panose="020F0502020204030204" pitchFamily="34" charset="0"/>
                <a:cs typeface="Aptos" panose="020B0004020202020204" pitchFamily="34" charset="0"/>
              </a:rPr>
              <a:t> </a:t>
            </a:r>
            <a:r>
              <a:rPr lang="fr-FR" sz="1000" dirty="0" err="1">
                <a:effectLst/>
                <a:latin typeface="Aptos" panose="020B0004020202020204" pitchFamily="34" charset="0"/>
                <a:ea typeface="Calibri" panose="020F0502020204030204" pitchFamily="34" charset="0"/>
                <a:cs typeface="Aptos" panose="020B0004020202020204" pitchFamily="34" charset="0"/>
              </a:rPr>
              <a:t>Moriteru</a:t>
            </a:r>
            <a:r>
              <a:rPr lang="fr-FR" sz="1000" dirty="0">
                <a:effectLst/>
                <a:latin typeface="Aptos" panose="020B0004020202020204" pitchFamily="34" charset="0"/>
                <a:ea typeface="Calibri" panose="020F0502020204030204" pitchFamily="34" charset="0"/>
                <a:cs typeface="Aptos" panose="020B0004020202020204" pitchFamily="34" charset="0"/>
              </a:rPr>
              <a:t> </a:t>
            </a:r>
            <a:r>
              <a:rPr lang="fr-FR" sz="1000" dirty="0" err="1">
                <a:effectLst/>
                <a:latin typeface="Aptos" panose="020B0004020202020204" pitchFamily="34" charset="0"/>
                <a:ea typeface="Calibri" panose="020F0502020204030204" pitchFamily="34" charset="0"/>
                <a:cs typeface="Aptos" panose="020B0004020202020204" pitchFamily="34" charset="0"/>
              </a:rPr>
              <a:t>Ueshiba</a:t>
            </a:r>
            <a:r>
              <a:rPr lang="fr-FR" sz="1000" dirty="0">
                <a:effectLst/>
                <a:latin typeface="Aptos" panose="020B0004020202020204" pitchFamily="34" charset="0"/>
                <a:ea typeface="Calibri" panose="020F0502020204030204" pitchFamily="34" charset="0"/>
                <a:cs typeface="Aptos" panose="020B0004020202020204" pitchFamily="34" charset="0"/>
              </a:rPr>
              <a:t>, référent mondial de l’Aïkido et petit-fils du fondateur de l'art martial. </a:t>
            </a:r>
            <a:endParaRPr lang="fr-FR" dirty="0"/>
          </a:p>
        </p:txBody>
      </p:sp>
      <p:sp>
        <p:nvSpPr>
          <p:cNvPr id="15" name="ZoneTexte 14">
            <a:extLst>
              <a:ext uri="{FF2B5EF4-FFF2-40B4-BE49-F238E27FC236}">
                <a16:creationId xmlns:a16="http://schemas.microsoft.com/office/drawing/2014/main" id="{38F6A667-202E-9A67-0CC2-09ADFA37F2DF}"/>
              </a:ext>
            </a:extLst>
          </p:cNvPr>
          <p:cNvSpPr txBox="1"/>
          <p:nvPr/>
        </p:nvSpPr>
        <p:spPr>
          <a:xfrm>
            <a:off x="889345" y="4007533"/>
            <a:ext cx="5421018" cy="1015663"/>
          </a:xfrm>
          <a:prstGeom prst="rect">
            <a:avLst/>
          </a:prstGeom>
          <a:noFill/>
        </p:spPr>
        <p:txBody>
          <a:bodyPr wrap="square">
            <a:spAutoFit/>
          </a:bodyPr>
          <a:lstStyle/>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Photo :  Les </a:t>
            </a:r>
            <a:r>
              <a:rPr lang="fr-FR" sz="1000" dirty="0" err="1">
                <a:effectLst/>
                <a:latin typeface="Aptos" panose="020B0004020202020204" pitchFamily="34" charset="0"/>
                <a:ea typeface="Calibri" panose="020F0502020204030204" pitchFamily="34" charset="0"/>
                <a:cs typeface="Aptos" panose="020B0004020202020204" pitchFamily="34" charset="0"/>
              </a:rPr>
              <a:t>Aikidoka</a:t>
            </a:r>
            <a:r>
              <a:rPr lang="fr-FR" sz="1000" dirty="0">
                <a:effectLst/>
                <a:latin typeface="Aptos" panose="020B0004020202020204" pitchFamily="34" charset="0"/>
                <a:ea typeface="Calibri" panose="020F0502020204030204" pitchFamily="34" charset="0"/>
                <a:cs typeface="Aptos" panose="020B0004020202020204" pitchFamily="34" charset="0"/>
              </a:rPr>
              <a:t> Lapoutroyens et leurs collègues français en compagnie du </a:t>
            </a:r>
            <a:r>
              <a:rPr lang="fr-FR" sz="1000" dirty="0" err="1">
                <a:effectLst/>
                <a:latin typeface="Aptos" panose="020B0004020202020204" pitchFamily="34" charset="0"/>
                <a:ea typeface="Calibri" panose="020F0502020204030204" pitchFamily="34" charset="0"/>
                <a:cs typeface="Aptos" panose="020B0004020202020204" pitchFamily="34" charset="0"/>
              </a:rPr>
              <a:t>Doshu</a:t>
            </a:r>
            <a:r>
              <a:rPr lang="fr-FR" sz="1000" dirty="0">
                <a:effectLst/>
                <a:latin typeface="Aptos" panose="020B0004020202020204" pitchFamily="34" charset="0"/>
                <a:ea typeface="Calibri" panose="020F0502020204030204" pitchFamily="34" charset="0"/>
                <a:cs typeface="Aptos" panose="020B0004020202020204" pitchFamily="34" charset="0"/>
              </a:rPr>
              <a:t> </a:t>
            </a:r>
            <a:r>
              <a:rPr lang="fr-FR" sz="1000" dirty="0" err="1">
                <a:effectLst/>
                <a:latin typeface="Aptos" panose="020B0004020202020204" pitchFamily="34" charset="0"/>
                <a:ea typeface="Calibri" panose="020F0502020204030204" pitchFamily="34" charset="0"/>
                <a:cs typeface="Aptos" panose="020B0004020202020204" pitchFamily="34" charset="0"/>
              </a:rPr>
              <a:t>Moriteru</a:t>
            </a:r>
            <a:r>
              <a:rPr lang="fr-FR" sz="1000" dirty="0">
                <a:effectLst/>
                <a:latin typeface="Aptos" panose="020B0004020202020204" pitchFamily="34" charset="0"/>
                <a:ea typeface="Calibri" panose="020F0502020204030204" pitchFamily="34" charset="0"/>
                <a:cs typeface="Aptos" panose="020B0004020202020204" pitchFamily="34" charset="0"/>
              </a:rPr>
              <a:t> </a:t>
            </a:r>
            <a:r>
              <a:rPr lang="fr-FR" sz="1000" dirty="0" err="1">
                <a:effectLst/>
                <a:latin typeface="Aptos" panose="020B0004020202020204" pitchFamily="34" charset="0"/>
                <a:ea typeface="Calibri" panose="020F0502020204030204" pitchFamily="34" charset="0"/>
                <a:cs typeface="Aptos" panose="020B0004020202020204" pitchFamily="34" charset="0"/>
              </a:rPr>
              <a:t>Ueshiba</a:t>
            </a:r>
            <a:r>
              <a:rPr lang="fr-FR" sz="1000" dirty="0">
                <a:effectLst/>
                <a:latin typeface="Aptos" panose="020B0004020202020204" pitchFamily="34" charset="0"/>
                <a:ea typeface="Calibri" panose="020F0502020204030204" pitchFamily="34" charset="0"/>
                <a:cs typeface="Aptos" panose="020B0004020202020204" pitchFamily="34" charset="0"/>
              </a:rPr>
              <a:t>, fin mars 2026.</a:t>
            </a: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 </a:t>
            </a:r>
          </a:p>
          <a:p>
            <a:pPr algn="just">
              <a:buNone/>
            </a:pPr>
            <a:r>
              <a:rPr lang="fr-FR" sz="1000" b="1" dirty="0">
                <a:effectLst/>
                <a:latin typeface="Aptos" panose="020B0004020202020204" pitchFamily="34" charset="0"/>
                <a:ea typeface="Calibri" panose="020F0502020204030204" pitchFamily="34" charset="0"/>
                <a:cs typeface="Aptos" panose="020B0004020202020204" pitchFamily="34" charset="0"/>
              </a:rPr>
              <a:t>Informations pratiques : </a:t>
            </a:r>
            <a:r>
              <a:rPr lang="fr-FR" sz="1000" dirty="0">
                <a:effectLst/>
                <a:latin typeface="Aptos" panose="020B0004020202020204" pitchFamily="34" charset="0"/>
                <a:ea typeface="Calibri" panose="020F0502020204030204" pitchFamily="34" charset="0"/>
                <a:cs typeface="Aptos" panose="020B0004020202020204" pitchFamily="34" charset="0"/>
              </a:rPr>
              <a:t>Cours d’aïkido au dojo les Buissons à Lapoutroie, tous les samedis de 9h45 à 12h30 : méditation, aïkido à mains nues, armes. Débutants bienvenus toute l’année - cours d’essai offert. Contact : 06 71 39 00 65 ou </a:t>
            </a:r>
            <a:r>
              <a:rPr lang="fr-FR" sz="1000" u="sng" dirty="0">
                <a:solidFill>
                  <a:srgbClr val="0000FF"/>
                </a:solidFill>
                <a:effectLst/>
                <a:latin typeface="Aptos" panose="020B0004020202020204" pitchFamily="34" charset="0"/>
                <a:ea typeface="Calibri" panose="020F0502020204030204" pitchFamily="34" charset="0"/>
                <a:cs typeface="Aptos" panose="020B0004020202020204" pitchFamily="34" charset="0"/>
                <a:hlinkClick r:id="rId4"/>
              </a:rPr>
              <a:t>https://aikido-dac.fr/</a:t>
            </a:r>
            <a:endParaRPr lang="fr-FR" sz="1000" dirty="0">
              <a:effectLst/>
              <a:latin typeface="Aptos" panose="020B0004020202020204" pitchFamily="34" charset="0"/>
              <a:ea typeface="Calibri" panose="020F0502020204030204" pitchFamily="34" charset="0"/>
              <a:cs typeface="Aptos" panose="020B0004020202020204" pitchFamily="34" charset="0"/>
            </a:endParaRPr>
          </a:p>
        </p:txBody>
      </p:sp>
      <p:grpSp>
        <p:nvGrpSpPr>
          <p:cNvPr id="8" name="Groupe 7">
            <a:extLst>
              <a:ext uri="{FF2B5EF4-FFF2-40B4-BE49-F238E27FC236}">
                <a16:creationId xmlns:a16="http://schemas.microsoft.com/office/drawing/2014/main" id="{4AFA8F74-6DED-5CA8-6F19-B15EF3BAA285}"/>
              </a:ext>
            </a:extLst>
          </p:cNvPr>
          <p:cNvGrpSpPr/>
          <p:nvPr/>
        </p:nvGrpSpPr>
        <p:grpSpPr>
          <a:xfrm>
            <a:off x="889345" y="5143097"/>
            <a:ext cx="5573486" cy="4016484"/>
            <a:chOff x="702673" y="547298"/>
            <a:chExt cx="5573486" cy="4016484"/>
          </a:xfrm>
        </p:grpSpPr>
        <p:grpSp>
          <p:nvGrpSpPr>
            <p:cNvPr id="10" name="Groupe 9">
              <a:extLst>
                <a:ext uri="{FF2B5EF4-FFF2-40B4-BE49-F238E27FC236}">
                  <a16:creationId xmlns:a16="http://schemas.microsoft.com/office/drawing/2014/main" id="{5678087F-24E9-AF2C-1CD4-3C1DE2100A83}"/>
                </a:ext>
              </a:extLst>
            </p:cNvPr>
            <p:cNvGrpSpPr/>
            <p:nvPr/>
          </p:nvGrpSpPr>
          <p:grpSpPr>
            <a:xfrm>
              <a:off x="702673" y="547298"/>
              <a:ext cx="5573486" cy="4016484"/>
              <a:chOff x="702673" y="547298"/>
              <a:chExt cx="5573486" cy="4016484"/>
            </a:xfrm>
          </p:grpSpPr>
          <p:sp>
            <p:nvSpPr>
              <p:cNvPr id="14" name="ZoneTexte 13">
                <a:extLst>
                  <a:ext uri="{FF2B5EF4-FFF2-40B4-BE49-F238E27FC236}">
                    <a16:creationId xmlns:a16="http://schemas.microsoft.com/office/drawing/2014/main" id="{B07E3AFB-1372-9A0E-EE95-9C242113F496}"/>
                  </a:ext>
                </a:extLst>
              </p:cNvPr>
              <p:cNvSpPr txBox="1"/>
              <p:nvPr/>
            </p:nvSpPr>
            <p:spPr>
              <a:xfrm>
                <a:off x="702673" y="547298"/>
                <a:ext cx="5573486" cy="4016484"/>
              </a:xfrm>
              <a:prstGeom prst="rect">
                <a:avLst/>
              </a:prstGeom>
              <a:noFill/>
            </p:spPr>
            <p:txBody>
              <a:bodyPr wrap="square">
                <a:spAutoFit/>
              </a:bodyPr>
              <a:lstStyle/>
              <a:p>
                <a:pPr algn="just">
                  <a:buNone/>
                </a:pPr>
                <a:r>
                  <a:rPr lang="fr-FR" sz="1400" b="1" dirty="0">
                    <a:solidFill>
                      <a:schemeClr val="accent1"/>
                    </a:solidFill>
                    <a:effectLst/>
                    <a:latin typeface="Aptos Display" panose="020B0004020202020204" pitchFamily="34" charset="0"/>
                    <a:ea typeface="Times New Roman" panose="02020603050405020304" pitchFamily="18" charset="0"/>
                    <a:cs typeface="Aptos" panose="020B0004020202020204" pitchFamily="34" charset="0"/>
                  </a:rPr>
                  <a:t>Assemblée générale de l’UNC du Pays Welche</a:t>
                </a:r>
              </a:p>
              <a:p>
                <a:pPr algn="just">
                  <a:buNone/>
                </a:pPr>
                <a:endParaRPr lang="fr-FR" sz="1100" dirty="0">
                  <a:latin typeface="Aptos" panose="020B0004020202020204" pitchFamily="34" charset="0"/>
                  <a:ea typeface="Times New Roman" panose="02020603050405020304" pitchFamily="18" charset="0"/>
                  <a:cs typeface="Aptos" panose="020B0004020202020204" pitchFamily="34" charset="0"/>
                </a:endParaRPr>
              </a:p>
              <a:p>
                <a:pPr algn="just">
                  <a:buNone/>
                </a:pPr>
                <a:endParaRPr lang="fr-FR" sz="1100" dirty="0">
                  <a:effectLst/>
                  <a:latin typeface="Aptos" panose="020B0004020202020204" pitchFamily="34" charset="0"/>
                  <a:ea typeface="Times New Roman" panose="02020603050405020304" pitchFamily="18" charset="0"/>
                  <a:cs typeface="Aptos" panose="020B0004020202020204" pitchFamily="34" charset="0"/>
                </a:endParaRPr>
              </a:p>
              <a:p>
                <a:pPr algn="just">
                  <a:buNone/>
                </a:pPr>
                <a:endParaRPr lang="fr-FR" sz="1100" dirty="0">
                  <a:latin typeface="Aptos" panose="020B0004020202020204" pitchFamily="34" charset="0"/>
                  <a:ea typeface="Times New Roman" panose="02020603050405020304" pitchFamily="18" charset="0"/>
                  <a:cs typeface="Aptos" panose="020B0004020202020204" pitchFamily="34" charset="0"/>
                </a:endParaRPr>
              </a:p>
              <a:p>
                <a:pPr algn="just">
                  <a:buNone/>
                </a:pPr>
                <a:endParaRPr lang="fr-FR" sz="1100" dirty="0">
                  <a:effectLst/>
                  <a:latin typeface="Aptos" panose="020B0004020202020204" pitchFamily="34" charset="0"/>
                  <a:ea typeface="Times New Roman" panose="02020603050405020304" pitchFamily="18" charset="0"/>
                  <a:cs typeface="Aptos" panose="020B0004020202020204" pitchFamily="34" charset="0"/>
                </a:endParaRPr>
              </a:p>
              <a:p>
                <a:pPr algn="just">
                  <a:buNone/>
                </a:pPr>
                <a:endParaRPr lang="fr-FR" sz="1100" dirty="0">
                  <a:latin typeface="Aptos" panose="020B0004020202020204" pitchFamily="34" charset="0"/>
                  <a:ea typeface="Times New Roman" panose="02020603050405020304" pitchFamily="18" charset="0"/>
                  <a:cs typeface="Aptos" panose="020B0004020202020204" pitchFamily="34" charset="0"/>
                </a:endParaRPr>
              </a:p>
              <a:p>
                <a:pPr algn="just">
                  <a:buNone/>
                </a:pPr>
                <a:endParaRPr lang="fr-FR" sz="1100" dirty="0">
                  <a:effectLst/>
                  <a:latin typeface="Aptos" panose="020B0004020202020204" pitchFamily="34" charset="0"/>
                  <a:ea typeface="Times New Roman" panose="02020603050405020304" pitchFamily="18" charset="0"/>
                  <a:cs typeface="Aptos" panose="020B0004020202020204" pitchFamily="34" charset="0"/>
                </a:endParaRPr>
              </a:p>
              <a:p>
                <a:pPr algn="just">
                  <a:buNone/>
                </a:pPr>
                <a:endParaRPr lang="fr-FR" sz="1100" dirty="0">
                  <a:latin typeface="Aptos" panose="020B0004020202020204" pitchFamily="34" charset="0"/>
                  <a:ea typeface="Times New Roman" panose="02020603050405020304" pitchFamily="18" charset="0"/>
                  <a:cs typeface="Aptos" panose="020B0004020202020204" pitchFamily="34" charset="0"/>
                </a:endParaRPr>
              </a:p>
              <a:p>
                <a:pPr algn="just">
                  <a:buNone/>
                </a:pPr>
                <a:endParaRPr lang="fr-FR" sz="1100" dirty="0">
                  <a:effectLst/>
                  <a:latin typeface="Aptos" panose="020B0004020202020204" pitchFamily="34" charset="0"/>
                  <a:ea typeface="Times New Roman" panose="02020603050405020304" pitchFamily="18" charset="0"/>
                  <a:cs typeface="Aptos" panose="020B0004020202020204" pitchFamily="34" charset="0"/>
                </a:endParaRPr>
              </a:p>
              <a:p>
                <a:pPr algn="just">
                  <a:buNone/>
                </a:pPr>
                <a:endParaRPr lang="fr-FR" sz="1100" dirty="0">
                  <a:latin typeface="Aptos" panose="020B0004020202020204" pitchFamily="34" charset="0"/>
                  <a:ea typeface="Times New Roman" panose="02020603050405020304" pitchFamily="18" charset="0"/>
                  <a:cs typeface="Aptos" panose="020B0004020202020204" pitchFamily="34" charset="0"/>
                </a:endParaRPr>
              </a:p>
              <a:p>
                <a:pPr algn="just">
                  <a:buNone/>
                </a:pPr>
                <a:endParaRPr lang="fr-FR" sz="1100" dirty="0">
                  <a:effectLst/>
                  <a:latin typeface="Aptos" panose="020B0004020202020204" pitchFamily="34" charset="0"/>
                  <a:ea typeface="Times New Roman" panose="02020603050405020304" pitchFamily="18" charset="0"/>
                  <a:cs typeface="Aptos" panose="020B0004020202020204" pitchFamily="34" charset="0"/>
                </a:endParaRPr>
              </a:p>
              <a:p>
                <a:pPr algn="just">
                  <a:buNone/>
                </a:pPr>
                <a:endParaRPr lang="fr-FR" sz="1100" dirty="0">
                  <a:latin typeface="Aptos" panose="020B0004020202020204" pitchFamily="34" charset="0"/>
                  <a:ea typeface="Times New Roman" panose="02020603050405020304" pitchFamily="18" charset="0"/>
                  <a:cs typeface="Aptos" panose="020B0004020202020204" pitchFamily="34" charset="0"/>
                </a:endParaRPr>
              </a:p>
              <a:p>
                <a:pPr algn="just">
                  <a:buNone/>
                </a:pPr>
                <a:r>
                  <a:rPr lang="fr-FR" sz="1000" dirty="0">
                    <a:effectLst/>
                    <a:latin typeface="Aptos" panose="020B0004020202020204" pitchFamily="34" charset="0"/>
                    <a:ea typeface="Times New Roman" panose="02020603050405020304" pitchFamily="18" charset="0"/>
                    <a:cs typeface="Aptos" panose="020B0004020202020204" pitchFamily="34" charset="0"/>
                  </a:rPr>
                  <a:t>Après une minute de silence en mémoire des disparus, les membres ont pris connaissance des bilans moral et financier ainsi que des nombreuses actions menées, notamment à l’occasion du 80ᵉ anniversaire de la Libération du Pays Welche.</a:t>
                </a: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algn="just">
                  <a:buNone/>
                </a:pPr>
                <a:r>
                  <a:rPr lang="fr-FR" sz="1000" dirty="0">
                    <a:effectLst/>
                    <a:latin typeface="Aptos" panose="020B0004020202020204" pitchFamily="34" charset="0"/>
                    <a:ea typeface="Times New Roman" panose="02020603050405020304" pitchFamily="18" charset="0"/>
                    <a:cs typeface="Aptos" panose="020B0004020202020204" pitchFamily="34" charset="0"/>
                  </a:rPr>
                  <a:t> </a:t>
                </a: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algn="just">
                  <a:buNone/>
                </a:pPr>
                <a:r>
                  <a:rPr lang="fr-FR" sz="1000" dirty="0">
                    <a:effectLst/>
                    <a:latin typeface="Aptos" panose="020B0004020202020204" pitchFamily="34" charset="0"/>
                    <a:ea typeface="Times New Roman" panose="02020603050405020304" pitchFamily="18" charset="0"/>
                    <a:cs typeface="Aptos" panose="020B0004020202020204" pitchFamily="34" charset="0"/>
                  </a:rPr>
                  <a:t>Le point marquant de cette assemblée a été le renouvellement du bureau.</a:t>
                </a:r>
                <a:r>
                  <a:rPr lang="fr-FR" sz="1000" dirty="0">
                    <a:latin typeface="Aptos" panose="020B0004020202020204" pitchFamily="34" charset="0"/>
                    <a:ea typeface="Calibri" panose="020F0502020204030204" pitchFamily="34" charset="0"/>
                    <a:cs typeface="Aptos" panose="020B0004020202020204" pitchFamily="34" charset="0"/>
                  </a:rPr>
                  <a:t> </a:t>
                </a:r>
                <a:r>
                  <a:rPr lang="fr-FR" sz="1000" dirty="0">
                    <a:effectLst/>
                    <a:latin typeface="Aptos" panose="020B0004020202020204" pitchFamily="34" charset="0"/>
                    <a:ea typeface="Times New Roman" panose="02020603050405020304" pitchFamily="18" charset="0"/>
                    <a:cs typeface="Aptos" panose="020B0004020202020204" pitchFamily="34" charset="0"/>
                  </a:rPr>
                  <a:t>M. Dominique Muller a été élu président, succédant à M. Daniel </a:t>
                </a:r>
                <a:r>
                  <a:rPr lang="fr-FR" sz="1000" dirty="0" err="1">
                    <a:effectLst/>
                    <a:latin typeface="Aptos" panose="020B0004020202020204" pitchFamily="34" charset="0"/>
                    <a:ea typeface="Times New Roman" panose="02020603050405020304" pitchFamily="18" charset="0"/>
                    <a:cs typeface="Aptos" panose="020B0004020202020204" pitchFamily="34" charset="0"/>
                  </a:rPr>
                  <a:t>Savoyen</a:t>
                </a:r>
                <a:r>
                  <a:rPr lang="fr-FR" sz="1000" dirty="0">
                    <a:effectLst/>
                    <a:latin typeface="Aptos" panose="020B0004020202020204" pitchFamily="34" charset="0"/>
                    <a:ea typeface="Times New Roman" panose="02020603050405020304" pitchFamily="18" charset="0"/>
                    <a:cs typeface="Aptos" panose="020B0004020202020204" pitchFamily="34" charset="0"/>
                  </a:rPr>
                  <a:t>, désormais Président d’honneur et responsable des cérémonies, en reconnaissance de son engagement de longue date.</a:t>
                </a:r>
                <a:r>
                  <a:rPr lang="fr-FR" sz="1000" dirty="0">
                    <a:latin typeface="Aptos" panose="020B0004020202020204" pitchFamily="34" charset="0"/>
                    <a:ea typeface="Calibri" panose="020F0502020204030204" pitchFamily="34" charset="0"/>
                    <a:cs typeface="Aptos" panose="020B0004020202020204" pitchFamily="34" charset="0"/>
                  </a:rPr>
                  <a:t> </a:t>
                </a:r>
                <a:r>
                  <a:rPr lang="fr-FR" sz="1000" dirty="0">
                    <a:effectLst/>
                    <a:latin typeface="Aptos" panose="020B0004020202020204" pitchFamily="34" charset="0"/>
                    <a:ea typeface="Times New Roman" panose="02020603050405020304" pitchFamily="18" charset="0"/>
                    <a:cs typeface="Aptos" panose="020B0004020202020204" pitchFamily="34" charset="0"/>
                  </a:rPr>
                  <a:t>M. Dominique Muller sera entouré d’une équipe renouvelée, composée notamment de Mme Corinne </a:t>
                </a:r>
                <a:r>
                  <a:rPr lang="fr-FR" sz="1000" dirty="0" err="1">
                    <a:effectLst/>
                    <a:latin typeface="Aptos" panose="020B0004020202020204" pitchFamily="34" charset="0"/>
                    <a:ea typeface="Times New Roman" panose="02020603050405020304" pitchFamily="18" charset="0"/>
                    <a:cs typeface="Aptos" panose="020B0004020202020204" pitchFamily="34" charset="0"/>
                  </a:rPr>
                  <a:t>Schlupp</a:t>
                </a:r>
                <a:r>
                  <a:rPr lang="fr-FR" sz="1000" dirty="0">
                    <a:effectLst/>
                    <a:latin typeface="Aptos" panose="020B0004020202020204" pitchFamily="34" charset="0"/>
                    <a:ea typeface="Times New Roman" panose="02020603050405020304" pitchFamily="18" charset="0"/>
                    <a:cs typeface="Aptos" panose="020B0004020202020204" pitchFamily="34" charset="0"/>
                  </a:rPr>
                  <a:t> (secrétaire), Mme Sandrine Vogelbach (trésorière) et M. Roger </a:t>
                </a:r>
                <a:r>
                  <a:rPr lang="fr-FR" sz="1000" dirty="0" err="1">
                    <a:effectLst/>
                    <a:latin typeface="Aptos" panose="020B0004020202020204" pitchFamily="34" charset="0"/>
                    <a:ea typeface="Times New Roman" panose="02020603050405020304" pitchFamily="18" charset="0"/>
                    <a:cs typeface="Aptos" panose="020B0004020202020204" pitchFamily="34" charset="0"/>
                  </a:rPr>
                  <a:t>Claudepierre</a:t>
                </a:r>
                <a:r>
                  <a:rPr lang="fr-FR" sz="1000" dirty="0">
                    <a:effectLst/>
                    <a:latin typeface="Aptos" panose="020B0004020202020204" pitchFamily="34" charset="0"/>
                    <a:ea typeface="Times New Roman" panose="02020603050405020304" pitchFamily="18" charset="0"/>
                    <a:cs typeface="Aptos" panose="020B0004020202020204" pitchFamily="34" charset="0"/>
                  </a:rPr>
                  <a:t> (trésorier adjoint), ainsi que de plusieurs vice-présidents représentant les communes du territoire.</a:t>
                </a:r>
                <a:r>
                  <a:rPr lang="fr-FR" sz="1000" dirty="0">
                    <a:latin typeface="Aptos" panose="020B0004020202020204" pitchFamily="34" charset="0"/>
                    <a:ea typeface="Calibri" panose="020F0502020204030204" pitchFamily="34" charset="0"/>
                    <a:cs typeface="Aptos" panose="020B0004020202020204" pitchFamily="34" charset="0"/>
                  </a:rPr>
                  <a:t> </a:t>
                </a:r>
                <a:r>
                  <a:rPr lang="fr-FR" sz="1000" dirty="0">
                    <a:effectLst/>
                    <a:latin typeface="Aptos" panose="020B0004020202020204" pitchFamily="34" charset="0"/>
                    <a:ea typeface="Times New Roman" panose="02020603050405020304" pitchFamily="18" charset="0"/>
                    <a:cs typeface="Aptos" panose="020B0004020202020204" pitchFamily="34" charset="0"/>
                  </a:rPr>
                  <a:t>La rencontre s’est conclue autour du verre de l’amitié.</a:t>
                </a:r>
                <a:r>
                  <a:rPr lang="fr-FR" sz="1000" dirty="0">
                    <a:latin typeface="Aptos" panose="020B0004020202020204" pitchFamily="34" charset="0"/>
                    <a:ea typeface="Calibri" panose="020F0502020204030204" pitchFamily="34" charset="0"/>
                    <a:cs typeface="Aptos" panose="020B0004020202020204" pitchFamily="34" charset="0"/>
                  </a:rPr>
                  <a:t> </a:t>
                </a:r>
                <a:r>
                  <a:rPr lang="fr-FR" sz="1000" dirty="0">
                    <a:effectLst/>
                    <a:latin typeface="Aptos" panose="020B0004020202020204" pitchFamily="34" charset="0"/>
                    <a:ea typeface="Times New Roman" panose="02020603050405020304" pitchFamily="18" charset="0"/>
                    <a:cs typeface="Aptos" panose="020B0004020202020204" pitchFamily="34" charset="0"/>
                  </a:rPr>
                  <a:t>La commune de Lapoutroie salue l’investissement des membres sortants et adresse ses félicitations à la nouvelle équipe.</a:t>
                </a:r>
                <a:endParaRPr lang="fr-FR" sz="1000" dirty="0">
                  <a:effectLst/>
                  <a:latin typeface="Aptos" panose="020B0004020202020204" pitchFamily="34" charset="0"/>
                  <a:ea typeface="Calibri" panose="020F0502020204030204" pitchFamily="34" charset="0"/>
                  <a:cs typeface="Aptos" panose="020B0004020202020204" pitchFamily="34" charset="0"/>
                </a:endParaRPr>
              </a:p>
            </p:txBody>
          </p:sp>
          <p:pic>
            <p:nvPicPr>
              <p:cNvPr id="16" name="Picture 2">
                <a:extLst>
                  <a:ext uri="{FF2B5EF4-FFF2-40B4-BE49-F238E27FC236}">
                    <a16:creationId xmlns:a16="http://schemas.microsoft.com/office/drawing/2014/main" id="{CE4D1A3A-DCEC-88E0-8081-C34D21D421C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30947"/>
              <a:stretch>
                <a:fillRect/>
              </a:stretch>
            </p:blipFill>
            <p:spPr bwMode="auto">
              <a:xfrm>
                <a:off x="3225008" y="966650"/>
                <a:ext cx="3005431" cy="1558267"/>
              </a:xfrm>
              <a:prstGeom prst="rect">
                <a:avLst/>
              </a:prstGeom>
              <a:noFill/>
              <a:extLst>
                <a:ext uri="{909E8E84-426E-40DD-AFC4-6F175D3DCCD1}">
                  <a14:hiddenFill xmlns:a14="http://schemas.microsoft.com/office/drawing/2010/main">
                    <a:solidFill>
                      <a:srgbClr val="FFFFFF"/>
                    </a:solidFill>
                  </a14:hiddenFill>
                </a:ext>
              </a:extLst>
            </p:spPr>
          </p:pic>
        </p:grpSp>
        <p:sp>
          <p:nvSpPr>
            <p:cNvPr id="12" name="ZoneTexte 11">
              <a:extLst>
                <a:ext uri="{FF2B5EF4-FFF2-40B4-BE49-F238E27FC236}">
                  <a16:creationId xmlns:a16="http://schemas.microsoft.com/office/drawing/2014/main" id="{D83975D7-865D-990A-30A9-70E4643E3C66}"/>
                </a:ext>
              </a:extLst>
            </p:cNvPr>
            <p:cNvSpPr txBox="1"/>
            <p:nvPr/>
          </p:nvSpPr>
          <p:spPr>
            <a:xfrm>
              <a:off x="702673" y="966650"/>
              <a:ext cx="2380161" cy="1477328"/>
            </a:xfrm>
            <a:prstGeom prst="rect">
              <a:avLst/>
            </a:prstGeom>
            <a:noFill/>
          </p:spPr>
          <p:txBody>
            <a:bodyPr wrap="square">
              <a:spAutoFit/>
            </a:bodyPr>
            <a:lstStyle/>
            <a:p>
              <a:pPr algn="just">
                <a:buNone/>
              </a:pPr>
              <a:r>
                <a:rPr lang="fr-FR" sz="1000" dirty="0">
                  <a:effectLst/>
                  <a:latin typeface="Aptos Display" panose="020B0004020202020204" pitchFamily="34" charset="0"/>
                  <a:ea typeface="Times New Roman" panose="02020603050405020304" pitchFamily="18" charset="0"/>
                  <a:cs typeface="Aptos" panose="020B0004020202020204" pitchFamily="34" charset="0"/>
                </a:rPr>
                <a:t>Le dimanche 12 avril, l’Union Nationale des Combattants (UNC) du Pays Welche, qui compte 146 adhérents, a tenu son assemblée générale à la salle des loisirs de Lapoutroie, en présence de nombreux élus du territoire, dont M. le Député Ott, ainsi que des maires des communes du Pays Welche.</a:t>
              </a:r>
              <a:endParaRPr lang="fr-FR" sz="1000" dirty="0">
                <a:effectLst/>
                <a:latin typeface="Aptos Display" panose="020B0004020202020204" pitchFamily="34" charset="0"/>
                <a:ea typeface="Calibri" panose="020F0502020204030204" pitchFamily="34" charset="0"/>
                <a:cs typeface="Aptos" panose="020B0004020202020204" pitchFamily="34" charset="0"/>
              </a:endParaRPr>
            </a:p>
            <a:p>
              <a:pPr algn="just">
                <a:buNone/>
              </a:pPr>
              <a:r>
                <a:rPr lang="fr-FR" sz="1000" dirty="0">
                  <a:effectLst/>
                  <a:latin typeface="Aptos" panose="020B0004020202020204" pitchFamily="34" charset="0"/>
                  <a:ea typeface="Times New Roman" panose="02020603050405020304" pitchFamily="18" charset="0"/>
                  <a:cs typeface="Aptos" panose="020B0004020202020204" pitchFamily="34" charset="0"/>
                </a:rPr>
                <a:t> </a:t>
              </a:r>
              <a:endParaRPr lang="fr-FR" sz="1000" dirty="0">
                <a:effectLst/>
                <a:latin typeface="Aptos" panose="020B0004020202020204" pitchFamily="34" charset="0"/>
                <a:ea typeface="Calibri" panose="020F0502020204030204" pitchFamily="34" charset="0"/>
                <a:cs typeface="Aptos" panose="020B0004020202020204" pitchFamily="34" charset="0"/>
              </a:endParaRPr>
            </a:p>
          </p:txBody>
        </p:sp>
      </p:grpSp>
    </p:spTree>
    <p:extLst>
      <p:ext uri="{BB962C8B-B14F-4D97-AF65-F5344CB8AC3E}">
        <p14:creationId xmlns:p14="http://schemas.microsoft.com/office/powerpoint/2010/main" val="21088821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F81540B6-6530-B005-4277-9F03CB78026C}"/>
              </a:ext>
            </a:extLst>
          </p:cNvPr>
          <p:cNvSpPr>
            <a:spLocks noGrp="1"/>
          </p:cNvSpPr>
          <p:nvPr>
            <p:ph type="ftr" sz="quarter" idx="11"/>
          </p:nvPr>
        </p:nvSpPr>
        <p:spPr/>
        <p:txBody>
          <a:bodyPr/>
          <a:lstStyle/>
          <a:p>
            <a:r>
              <a:rPr lang="fr-FR" dirty="0"/>
              <a:t>Bulletin municipal / juin 2026</a:t>
            </a:r>
          </a:p>
        </p:txBody>
      </p:sp>
      <p:sp>
        <p:nvSpPr>
          <p:cNvPr id="3" name="Espace réservé du numéro de diapositive 2">
            <a:extLst>
              <a:ext uri="{FF2B5EF4-FFF2-40B4-BE49-F238E27FC236}">
                <a16:creationId xmlns:a16="http://schemas.microsoft.com/office/drawing/2014/main" id="{0C083B64-C7CA-1B35-397A-C3FD82B14554}"/>
              </a:ext>
            </a:extLst>
          </p:cNvPr>
          <p:cNvSpPr>
            <a:spLocks noGrp="1"/>
          </p:cNvSpPr>
          <p:nvPr>
            <p:ph type="sldNum" sz="quarter" idx="12"/>
          </p:nvPr>
        </p:nvSpPr>
        <p:spPr/>
        <p:txBody>
          <a:bodyPr/>
          <a:lstStyle/>
          <a:p>
            <a:fld id="{BE9B5FA4-89F7-4BC1-B6B1-D5529FDE714B}" type="slidenum">
              <a:rPr lang="fr-FR" smtClean="0"/>
              <a:t>16</a:t>
            </a:fld>
            <a:endParaRPr lang="fr-FR" dirty="0"/>
          </a:p>
        </p:txBody>
      </p:sp>
      <p:sp>
        <p:nvSpPr>
          <p:cNvPr id="10" name="ZoneTexte 9">
            <a:extLst>
              <a:ext uri="{FF2B5EF4-FFF2-40B4-BE49-F238E27FC236}">
                <a16:creationId xmlns:a16="http://schemas.microsoft.com/office/drawing/2014/main" id="{E103E120-01BB-CBD6-535E-B43981D6D9E8}"/>
              </a:ext>
            </a:extLst>
          </p:cNvPr>
          <p:cNvSpPr txBox="1"/>
          <p:nvPr/>
        </p:nvSpPr>
        <p:spPr>
          <a:xfrm>
            <a:off x="6794661" y="5152443"/>
            <a:ext cx="400882" cy="45719"/>
          </a:xfrm>
          <a:prstGeom prst="rect">
            <a:avLst/>
          </a:prstGeom>
          <a:solidFill>
            <a:schemeClr val="bg1"/>
          </a:solidFill>
          <a:ln>
            <a:solidFill>
              <a:schemeClr val="bg1"/>
            </a:solidFill>
          </a:ln>
        </p:spPr>
        <p:txBody>
          <a:bodyPr wrap="square" rtlCol="0">
            <a:spAutoFit/>
          </a:bodyPr>
          <a:lstStyle/>
          <a:p>
            <a:endParaRPr lang="fr-FR" dirty="0"/>
          </a:p>
        </p:txBody>
      </p:sp>
      <p:pic>
        <p:nvPicPr>
          <p:cNvPr id="5122" name="Picture 2" descr="Peut être une image de violon et clarinette">
            <a:extLst>
              <a:ext uri="{FF2B5EF4-FFF2-40B4-BE49-F238E27FC236}">
                <a16:creationId xmlns:a16="http://schemas.microsoft.com/office/drawing/2014/main" id="{1FDF32A1-2F95-B408-875D-BA92081987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0019"/>
          <a:stretch>
            <a:fillRect/>
          </a:stretch>
        </p:blipFill>
        <p:spPr bwMode="auto">
          <a:xfrm>
            <a:off x="581933" y="2300877"/>
            <a:ext cx="5573485" cy="1610999"/>
          </a:xfrm>
          <a:prstGeom prst="rect">
            <a:avLst/>
          </a:prstGeom>
          <a:noFill/>
          <a:extLst>
            <a:ext uri="{909E8E84-426E-40DD-AFC4-6F175D3DCCD1}">
              <a14:hiddenFill xmlns:a14="http://schemas.microsoft.com/office/drawing/2010/main">
                <a:solidFill>
                  <a:srgbClr val="FFFFFF"/>
                </a:solidFill>
              </a14:hiddenFill>
            </a:ext>
          </a:extLst>
        </p:spPr>
      </p:pic>
      <p:sp>
        <p:nvSpPr>
          <p:cNvPr id="20" name="ZoneTexte 19">
            <a:extLst>
              <a:ext uri="{FF2B5EF4-FFF2-40B4-BE49-F238E27FC236}">
                <a16:creationId xmlns:a16="http://schemas.microsoft.com/office/drawing/2014/main" id="{A8E8528D-1FA2-6688-E1F8-E64F7DE59CA8}"/>
              </a:ext>
            </a:extLst>
          </p:cNvPr>
          <p:cNvSpPr txBox="1"/>
          <p:nvPr/>
        </p:nvSpPr>
        <p:spPr>
          <a:xfrm>
            <a:off x="545978" y="605364"/>
            <a:ext cx="5310962" cy="307777"/>
          </a:xfrm>
          <a:prstGeom prst="rect">
            <a:avLst/>
          </a:prstGeom>
          <a:noFill/>
        </p:spPr>
        <p:txBody>
          <a:bodyPr wrap="square">
            <a:spAutoFit/>
          </a:bodyPr>
          <a:lstStyle/>
          <a:p>
            <a:pPr algn="just">
              <a:buNone/>
            </a:pPr>
            <a:r>
              <a:rPr lang="fr-FR" sz="1400" b="1" dirty="0">
                <a:solidFill>
                  <a:srgbClr val="0070C0"/>
                </a:solidFill>
                <a:effectLst/>
                <a:latin typeface="Aptos Display" panose="020B0004020202020204" pitchFamily="34" charset="0"/>
                <a:ea typeface="Times New Roman" panose="02020603050405020304" pitchFamily="18" charset="0"/>
                <a:cs typeface="Aptos" panose="020B0004020202020204" pitchFamily="34" charset="0"/>
              </a:rPr>
              <a:t>L’ASCL change de présidence</a:t>
            </a:r>
          </a:p>
        </p:txBody>
      </p:sp>
      <p:sp>
        <p:nvSpPr>
          <p:cNvPr id="12" name="ZoneTexte 11">
            <a:extLst>
              <a:ext uri="{FF2B5EF4-FFF2-40B4-BE49-F238E27FC236}">
                <a16:creationId xmlns:a16="http://schemas.microsoft.com/office/drawing/2014/main" id="{3AF6E080-57DB-8C20-549B-0403D33B46BF}"/>
              </a:ext>
            </a:extLst>
          </p:cNvPr>
          <p:cNvSpPr txBox="1"/>
          <p:nvPr/>
        </p:nvSpPr>
        <p:spPr>
          <a:xfrm>
            <a:off x="510021" y="4314363"/>
            <a:ext cx="5645397" cy="1338828"/>
          </a:xfrm>
          <a:prstGeom prst="rect">
            <a:avLst/>
          </a:prstGeom>
          <a:noFill/>
        </p:spPr>
        <p:txBody>
          <a:bodyPr wrap="square">
            <a:spAutoFit/>
          </a:bodyPr>
          <a:lstStyle/>
          <a:p>
            <a:pPr algn="l">
              <a:buNone/>
            </a:pPr>
            <a:r>
              <a:rPr lang="fr-FR" sz="1000" b="0" i="0" u="sng" dirty="0">
                <a:solidFill>
                  <a:srgbClr val="080809"/>
                </a:solidFill>
                <a:effectLst/>
                <a:latin typeface="Aptos Display" panose="020B0004020202020204" pitchFamily="34" charset="0"/>
              </a:rPr>
              <a:t>L’association compte désormais 10 sections </a:t>
            </a:r>
            <a:r>
              <a:rPr lang="fr-FR" sz="1000" b="0" i="0" dirty="0">
                <a:solidFill>
                  <a:srgbClr val="080809"/>
                </a:solidFill>
                <a:effectLst/>
                <a:latin typeface="Aptos Display" panose="020B0004020202020204" pitchFamily="34" charset="0"/>
              </a:rPr>
              <a:t>:</a:t>
            </a:r>
          </a:p>
          <a:p>
            <a:pPr algn="l">
              <a:buNone/>
            </a:pPr>
            <a:endParaRPr lang="fr-FR" sz="1000" b="0" i="0" dirty="0">
              <a:solidFill>
                <a:srgbClr val="080809"/>
              </a:solidFill>
              <a:effectLst/>
              <a:latin typeface="Aptos Display" panose="020B0004020202020204" pitchFamily="34" charset="0"/>
            </a:endParaRPr>
          </a:p>
          <a:p>
            <a:r>
              <a:rPr lang="fr-FR" sz="1000" b="0" i="0" dirty="0">
                <a:solidFill>
                  <a:srgbClr val="080809"/>
                </a:solidFill>
                <a:effectLst/>
                <a:latin typeface="Aptos Display" panose="020B0004020202020204" pitchFamily="34" charset="0"/>
              </a:rPr>
              <a:t>- Le fil de la </a:t>
            </a:r>
            <a:r>
              <a:rPr lang="fr-FR" sz="1000" b="0" i="0" dirty="0" err="1">
                <a:solidFill>
                  <a:srgbClr val="080809"/>
                </a:solidFill>
                <a:effectLst/>
                <a:latin typeface="Aptos Display" panose="020B0004020202020204" pitchFamily="34" charset="0"/>
              </a:rPr>
              <a:t>Béhine</a:t>
            </a:r>
            <a:r>
              <a:rPr lang="fr-FR" sz="1000" dirty="0">
                <a:solidFill>
                  <a:srgbClr val="080809"/>
                </a:solidFill>
                <a:latin typeface="Aptos Display" panose="020B0004020202020204" pitchFamily="34" charset="0"/>
              </a:rPr>
              <a:t>				- </a:t>
            </a:r>
            <a:r>
              <a:rPr lang="fr-FR" sz="1000" dirty="0" err="1">
                <a:solidFill>
                  <a:srgbClr val="080809"/>
                </a:solidFill>
                <a:latin typeface="Aptos Display" panose="020B0004020202020204" pitchFamily="34" charset="0"/>
              </a:rPr>
              <a:t>Festi’Lap</a:t>
            </a:r>
            <a:endParaRPr lang="fr-FR" sz="1000" dirty="0">
              <a:solidFill>
                <a:srgbClr val="080809"/>
              </a:solidFill>
              <a:latin typeface="Aptos Display" panose="020B0004020202020204" pitchFamily="34" charset="0"/>
            </a:endParaRPr>
          </a:p>
          <a:p>
            <a:r>
              <a:rPr lang="fr-FR" sz="1000" b="0" i="0" dirty="0">
                <a:solidFill>
                  <a:srgbClr val="080809"/>
                </a:solidFill>
                <a:effectLst/>
                <a:latin typeface="Aptos Display" panose="020B0004020202020204" pitchFamily="34" charset="0"/>
              </a:rPr>
              <a:t>- LLL (Liaison Lapoutroie Lannilis)</a:t>
            </a:r>
            <a:r>
              <a:rPr lang="fr-FR" sz="1000" dirty="0">
                <a:solidFill>
                  <a:srgbClr val="080809"/>
                </a:solidFill>
                <a:latin typeface="Aptos Display" panose="020B0004020202020204" pitchFamily="34" charset="0"/>
              </a:rPr>
              <a:t>			- Écoles</a:t>
            </a:r>
          </a:p>
          <a:p>
            <a:r>
              <a:rPr lang="fr-FR" sz="1000" b="0" i="0" dirty="0">
                <a:solidFill>
                  <a:srgbClr val="080809"/>
                </a:solidFill>
                <a:effectLst/>
                <a:latin typeface="Aptos Display" panose="020B0004020202020204" pitchFamily="34" charset="0"/>
              </a:rPr>
              <a:t>- Vannerie</a:t>
            </a:r>
            <a:r>
              <a:rPr lang="fr-FR" sz="1000" dirty="0">
                <a:solidFill>
                  <a:srgbClr val="080809"/>
                </a:solidFill>
                <a:latin typeface="Aptos Display" panose="020B0004020202020204" pitchFamily="34" charset="0"/>
              </a:rPr>
              <a:t>					- Gardiens de la Mémoire et du Patrimoine</a:t>
            </a:r>
          </a:p>
          <a:p>
            <a:r>
              <a:rPr lang="fr-FR" sz="1000" b="0" i="0" dirty="0">
                <a:solidFill>
                  <a:srgbClr val="080809"/>
                </a:solidFill>
                <a:effectLst/>
                <a:latin typeface="Aptos Display" panose="020B0004020202020204" pitchFamily="34" charset="0"/>
              </a:rPr>
              <a:t>- Country</a:t>
            </a:r>
            <a:r>
              <a:rPr lang="fr-FR" sz="1000" dirty="0">
                <a:solidFill>
                  <a:srgbClr val="080809"/>
                </a:solidFill>
                <a:latin typeface="Aptos Display" panose="020B0004020202020204" pitchFamily="34" charset="0"/>
              </a:rPr>
              <a:t>					- Welches en Scène</a:t>
            </a:r>
          </a:p>
          <a:p>
            <a:r>
              <a:rPr lang="fr-FR" sz="1000" b="0" i="0" dirty="0">
                <a:solidFill>
                  <a:srgbClr val="080809"/>
                </a:solidFill>
                <a:effectLst/>
                <a:latin typeface="Aptos Display" panose="020B0004020202020204" pitchFamily="34" charset="0"/>
              </a:rPr>
              <a:t>- Scrabble</a:t>
            </a:r>
            <a:r>
              <a:rPr lang="fr-FR" sz="1000" dirty="0">
                <a:solidFill>
                  <a:srgbClr val="080809"/>
                </a:solidFill>
                <a:latin typeface="Aptos Display" panose="020B0004020202020204" pitchFamily="34" charset="0"/>
              </a:rPr>
              <a:t>					- Pétanque</a:t>
            </a:r>
          </a:p>
          <a:p>
            <a:pPr algn="l">
              <a:buNone/>
            </a:pPr>
            <a:endParaRPr lang="fr-FR" sz="1100" b="0" i="0" dirty="0">
              <a:solidFill>
                <a:srgbClr val="080809"/>
              </a:solidFill>
              <a:effectLst/>
              <a:latin typeface="Aptos Display" panose="020B0004020202020204" pitchFamily="34" charset="0"/>
            </a:endParaRPr>
          </a:p>
        </p:txBody>
      </p:sp>
      <p:sp>
        <p:nvSpPr>
          <p:cNvPr id="23" name="ZoneTexte 22">
            <a:extLst>
              <a:ext uri="{FF2B5EF4-FFF2-40B4-BE49-F238E27FC236}">
                <a16:creationId xmlns:a16="http://schemas.microsoft.com/office/drawing/2014/main" id="{4F6E9027-A6EB-A2D5-9102-A18E52DA388E}"/>
              </a:ext>
            </a:extLst>
          </p:cNvPr>
          <p:cNvSpPr txBox="1"/>
          <p:nvPr/>
        </p:nvSpPr>
        <p:spPr>
          <a:xfrm>
            <a:off x="510022" y="1010173"/>
            <a:ext cx="5645399" cy="1169551"/>
          </a:xfrm>
          <a:prstGeom prst="rect">
            <a:avLst/>
          </a:prstGeom>
          <a:noFill/>
        </p:spPr>
        <p:txBody>
          <a:bodyPr wrap="square">
            <a:spAutoFit/>
          </a:bodyPr>
          <a:lstStyle/>
          <a:p>
            <a:pPr algn="just">
              <a:buNone/>
            </a:pPr>
            <a:r>
              <a:rPr lang="fr-FR" sz="1000" b="0" i="0" dirty="0">
                <a:solidFill>
                  <a:srgbClr val="080809"/>
                </a:solidFill>
                <a:effectLst/>
                <a:latin typeface="Aptos" panose="020B0004020202020204" pitchFamily="34" charset="0"/>
              </a:rPr>
              <a:t>Après 12 années de présidence, Gilbert </a:t>
            </a:r>
            <a:r>
              <a:rPr lang="fr-FR" sz="1000" b="0" i="0" dirty="0" err="1">
                <a:solidFill>
                  <a:srgbClr val="080809"/>
                </a:solidFill>
                <a:effectLst/>
                <a:latin typeface="Aptos" panose="020B0004020202020204" pitchFamily="34" charset="0"/>
              </a:rPr>
              <a:t>Helfer</a:t>
            </a:r>
            <a:r>
              <a:rPr lang="fr-FR" sz="1000" b="0" i="0" dirty="0">
                <a:solidFill>
                  <a:srgbClr val="080809"/>
                </a:solidFill>
                <a:effectLst/>
                <a:latin typeface="Aptos" panose="020B0004020202020204" pitchFamily="34" charset="0"/>
              </a:rPr>
              <a:t> a souhaité passer la main, tout comme le vice-président Norbert </a:t>
            </a:r>
            <a:r>
              <a:rPr lang="fr-FR" sz="1000" b="0" i="0" dirty="0" err="1">
                <a:solidFill>
                  <a:srgbClr val="080809"/>
                </a:solidFill>
                <a:effectLst/>
                <a:latin typeface="Aptos" panose="020B0004020202020204" pitchFamily="34" charset="0"/>
              </a:rPr>
              <a:t>Demangeat</a:t>
            </a:r>
            <a:r>
              <a:rPr lang="fr-FR" sz="1000" b="0" i="0" dirty="0">
                <a:solidFill>
                  <a:srgbClr val="080809"/>
                </a:solidFill>
                <a:effectLst/>
                <a:latin typeface="Aptos" panose="020B0004020202020204" pitchFamily="34" charset="0"/>
              </a:rPr>
              <a:t>. Un grand merci à tous les deux pour leur engagement et leur investissement au service de l’association.</a:t>
            </a:r>
          </a:p>
          <a:p>
            <a:pPr algn="just">
              <a:buNone/>
            </a:pPr>
            <a:endParaRPr lang="fr-FR" sz="1000" b="0" i="0" dirty="0">
              <a:solidFill>
                <a:srgbClr val="080809"/>
              </a:solidFill>
              <a:effectLst/>
              <a:latin typeface="Aptos" panose="020B0004020202020204" pitchFamily="34" charset="0"/>
            </a:endParaRPr>
          </a:p>
          <a:p>
            <a:pPr algn="just">
              <a:buNone/>
            </a:pPr>
            <a:r>
              <a:rPr lang="fr-FR" sz="1000" b="0" i="0" dirty="0">
                <a:solidFill>
                  <a:srgbClr val="080809"/>
                </a:solidFill>
                <a:effectLst/>
                <a:latin typeface="Aptos" panose="020B0004020202020204" pitchFamily="34" charset="0"/>
              </a:rPr>
              <a:t>Le relais est désormais assuré par Margarita Raffner, présidente et Geneviève </a:t>
            </a:r>
            <a:r>
              <a:rPr lang="fr-FR" sz="1000" b="0" i="0" dirty="0" err="1">
                <a:solidFill>
                  <a:srgbClr val="080809"/>
                </a:solidFill>
                <a:effectLst/>
                <a:latin typeface="Aptos" panose="020B0004020202020204" pitchFamily="34" charset="0"/>
              </a:rPr>
              <a:t>Wetterer</a:t>
            </a:r>
            <a:r>
              <a:rPr lang="fr-FR" sz="1000" b="0" i="0" dirty="0">
                <a:solidFill>
                  <a:srgbClr val="080809"/>
                </a:solidFill>
                <a:effectLst/>
                <a:latin typeface="Aptos" panose="020B0004020202020204" pitchFamily="34" charset="0"/>
              </a:rPr>
              <a:t>, vice-présidente. L’Assemblée Générale a également validé à l’unanimité la création de 3 nouvelles sections, renforçant encore la dynamique de l’ASCL.</a:t>
            </a:r>
          </a:p>
        </p:txBody>
      </p:sp>
      <p:sp>
        <p:nvSpPr>
          <p:cNvPr id="25" name="ZoneTexte 24">
            <a:extLst>
              <a:ext uri="{FF2B5EF4-FFF2-40B4-BE49-F238E27FC236}">
                <a16:creationId xmlns:a16="http://schemas.microsoft.com/office/drawing/2014/main" id="{A2A14E65-7660-3DB6-6668-4A1F75835C84}"/>
              </a:ext>
            </a:extLst>
          </p:cNvPr>
          <p:cNvSpPr txBox="1"/>
          <p:nvPr/>
        </p:nvSpPr>
        <p:spPr>
          <a:xfrm>
            <a:off x="510022" y="4047216"/>
            <a:ext cx="5804579" cy="246221"/>
          </a:xfrm>
          <a:prstGeom prst="rect">
            <a:avLst/>
          </a:prstGeom>
          <a:noFill/>
        </p:spPr>
        <p:txBody>
          <a:bodyPr wrap="square">
            <a:spAutoFit/>
          </a:bodyPr>
          <a:lstStyle/>
          <a:p>
            <a:pPr algn="l">
              <a:buNone/>
            </a:pPr>
            <a:r>
              <a:rPr lang="fr-FR" sz="1000" b="0" i="0" dirty="0">
                <a:solidFill>
                  <a:srgbClr val="080809"/>
                </a:solidFill>
                <a:effectLst/>
                <a:latin typeface="Aptos" panose="020B0004020202020204" pitchFamily="34" charset="0"/>
              </a:rPr>
              <a:t>Une belle énergie collective qui témoigne du dynamisme associatif de la commune.</a:t>
            </a:r>
          </a:p>
        </p:txBody>
      </p:sp>
      <p:sp>
        <p:nvSpPr>
          <p:cNvPr id="15" name="ZoneTexte 14">
            <a:extLst>
              <a:ext uri="{FF2B5EF4-FFF2-40B4-BE49-F238E27FC236}">
                <a16:creationId xmlns:a16="http://schemas.microsoft.com/office/drawing/2014/main" id="{CCB50FC2-D2C7-C972-BF89-D43DD3DDF4DC}"/>
              </a:ext>
            </a:extLst>
          </p:cNvPr>
          <p:cNvSpPr txBox="1"/>
          <p:nvPr/>
        </p:nvSpPr>
        <p:spPr>
          <a:xfrm>
            <a:off x="510022" y="5612531"/>
            <a:ext cx="4793148" cy="276999"/>
          </a:xfrm>
          <a:prstGeom prst="rect">
            <a:avLst/>
          </a:prstGeom>
          <a:noFill/>
        </p:spPr>
        <p:txBody>
          <a:bodyPr wrap="square" rtlCol="0">
            <a:spAutoFit/>
          </a:bodyPr>
          <a:lstStyle/>
          <a:p>
            <a:r>
              <a:rPr lang="fr-FR" sz="1200" b="1" dirty="0"/>
              <a:t>Programme de l’année de la section Liaison Lapoutroie Lannilis</a:t>
            </a:r>
          </a:p>
        </p:txBody>
      </p:sp>
      <p:grpSp>
        <p:nvGrpSpPr>
          <p:cNvPr id="16" name="Groupe 15">
            <a:extLst>
              <a:ext uri="{FF2B5EF4-FFF2-40B4-BE49-F238E27FC236}">
                <a16:creationId xmlns:a16="http://schemas.microsoft.com/office/drawing/2014/main" id="{E1CFC13B-2BB4-01F5-AEA7-C721B3442233}"/>
              </a:ext>
            </a:extLst>
          </p:cNvPr>
          <p:cNvGrpSpPr/>
          <p:nvPr/>
        </p:nvGrpSpPr>
        <p:grpSpPr>
          <a:xfrm>
            <a:off x="581934" y="5914772"/>
            <a:ext cx="5501574" cy="732353"/>
            <a:chOff x="581934" y="6042917"/>
            <a:chExt cx="5501574" cy="732353"/>
          </a:xfrm>
        </p:grpSpPr>
        <p:pic>
          <p:nvPicPr>
            <p:cNvPr id="21" name="Image 20">
              <a:extLst>
                <a:ext uri="{FF2B5EF4-FFF2-40B4-BE49-F238E27FC236}">
                  <a16:creationId xmlns:a16="http://schemas.microsoft.com/office/drawing/2014/main" id="{32BF8F06-BCA9-FEF9-ACFE-95EE6259A418}"/>
                </a:ext>
              </a:extLst>
            </p:cNvPr>
            <p:cNvPicPr>
              <a:picLocks noChangeAspect="1"/>
            </p:cNvPicPr>
            <p:nvPr/>
          </p:nvPicPr>
          <p:blipFill>
            <a:blip r:embed="rId3">
              <a:extLst>
                <a:ext uri="{28A0092B-C50C-407E-A947-70E740481C1C}">
                  <a14:useLocalDpi xmlns:a14="http://schemas.microsoft.com/office/drawing/2010/main" val="0"/>
                </a:ext>
              </a:extLst>
            </a:blip>
            <a:srcRect l="4195" t="14334" r="50386" b="15818"/>
            <a:stretch>
              <a:fillRect/>
            </a:stretch>
          </p:blipFill>
          <p:spPr>
            <a:xfrm>
              <a:off x="581934" y="6042917"/>
              <a:ext cx="832792" cy="732353"/>
            </a:xfrm>
            <a:prstGeom prst="rect">
              <a:avLst/>
            </a:prstGeom>
          </p:spPr>
        </p:pic>
        <p:sp>
          <p:nvSpPr>
            <p:cNvPr id="14" name="ZoneTexte 13">
              <a:extLst>
                <a:ext uri="{FF2B5EF4-FFF2-40B4-BE49-F238E27FC236}">
                  <a16:creationId xmlns:a16="http://schemas.microsoft.com/office/drawing/2014/main" id="{BD256766-E3E5-AB68-79C4-9735B94C2AAB}"/>
                </a:ext>
              </a:extLst>
            </p:cNvPr>
            <p:cNvSpPr txBox="1"/>
            <p:nvPr/>
          </p:nvSpPr>
          <p:spPr>
            <a:xfrm>
              <a:off x="1414726" y="6132094"/>
              <a:ext cx="2235425" cy="553998"/>
            </a:xfrm>
            <a:prstGeom prst="rect">
              <a:avLst/>
            </a:prstGeom>
            <a:noFill/>
          </p:spPr>
          <p:txBody>
            <a:bodyPr wrap="square" rtlCol="0">
              <a:spAutoFit/>
            </a:bodyPr>
            <a:lstStyle/>
            <a:p>
              <a:r>
                <a:rPr lang="fr-FR" sz="1000" dirty="0">
                  <a:latin typeface="Aptos" panose="020B0004020202020204" pitchFamily="34" charset="0"/>
                </a:rPr>
                <a:t>Marche gourmande :	7 juin</a:t>
              </a:r>
            </a:p>
            <a:p>
              <a:r>
                <a:rPr lang="fr-FR" sz="1000" dirty="0">
                  <a:latin typeface="Aptos" panose="020B0004020202020204" pitchFamily="34" charset="0"/>
                </a:rPr>
                <a:t>Fête de la musique :	21 juin</a:t>
              </a:r>
            </a:p>
            <a:p>
              <a:r>
                <a:rPr lang="fr-FR" sz="1000" dirty="0">
                  <a:latin typeface="Aptos" panose="020B0004020202020204" pitchFamily="34" charset="0"/>
                </a:rPr>
                <a:t>Marché estival :		21 juillet</a:t>
              </a:r>
            </a:p>
          </p:txBody>
        </p:sp>
        <p:sp>
          <p:nvSpPr>
            <p:cNvPr id="5" name="ZoneTexte 4">
              <a:extLst>
                <a:ext uri="{FF2B5EF4-FFF2-40B4-BE49-F238E27FC236}">
                  <a16:creationId xmlns:a16="http://schemas.microsoft.com/office/drawing/2014/main" id="{001A6816-C7F0-4FE5-AE6D-16C7178F913D}"/>
                </a:ext>
              </a:extLst>
            </p:cNvPr>
            <p:cNvSpPr txBox="1"/>
            <p:nvPr/>
          </p:nvSpPr>
          <p:spPr>
            <a:xfrm>
              <a:off x="3768933" y="6153015"/>
              <a:ext cx="2314575" cy="553998"/>
            </a:xfrm>
            <a:prstGeom prst="rect">
              <a:avLst/>
            </a:prstGeom>
            <a:noFill/>
          </p:spPr>
          <p:txBody>
            <a:bodyPr wrap="square">
              <a:spAutoFit/>
            </a:bodyPr>
            <a:lstStyle/>
            <a:p>
              <a:r>
                <a:rPr lang="fr-FR" sz="1000" dirty="0">
                  <a:latin typeface="Aptos" panose="020B0004020202020204" pitchFamily="34" charset="0"/>
                </a:rPr>
                <a:t>Fête du Munster :	4 octobre</a:t>
              </a:r>
              <a:br>
                <a:rPr lang="fr-FR" sz="1000" dirty="0">
                  <a:latin typeface="Aptos" panose="020B0004020202020204" pitchFamily="34" charset="0"/>
                </a:rPr>
              </a:br>
              <a:r>
                <a:rPr lang="fr-FR" sz="1000" dirty="0">
                  <a:latin typeface="Aptos" panose="020B0004020202020204" pitchFamily="34" charset="0"/>
                </a:rPr>
                <a:t>Fête de St-Nicolas :	5 décembre</a:t>
              </a:r>
              <a:br>
                <a:rPr lang="fr-FR" sz="1000" dirty="0">
                  <a:latin typeface="Aptos" panose="020B0004020202020204" pitchFamily="34" charset="0"/>
                </a:rPr>
              </a:br>
              <a:r>
                <a:rPr lang="fr-FR" sz="1000" dirty="0">
                  <a:latin typeface="Aptos" panose="020B0004020202020204" pitchFamily="34" charset="0"/>
                </a:rPr>
                <a:t>Vente d’huitres :		Décembre</a:t>
              </a:r>
            </a:p>
          </p:txBody>
        </p:sp>
      </p:grpSp>
      <p:pic>
        <p:nvPicPr>
          <p:cNvPr id="7" name="Image 6">
            <a:extLst>
              <a:ext uri="{FF2B5EF4-FFF2-40B4-BE49-F238E27FC236}">
                <a16:creationId xmlns:a16="http://schemas.microsoft.com/office/drawing/2014/main" id="{A17DA274-104B-1B18-685D-A4FE7ED827EF}"/>
              </a:ext>
            </a:extLst>
          </p:cNvPr>
          <p:cNvPicPr>
            <a:picLocks noChangeAspect="1"/>
          </p:cNvPicPr>
          <p:nvPr/>
        </p:nvPicPr>
        <p:blipFill>
          <a:blip r:embed="rId4"/>
          <a:stretch>
            <a:fillRect/>
          </a:stretch>
        </p:blipFill>
        <p:spPr>
          <a:xfrm>
            <a:off x="545978" y="7327234"/>
            <a:ext cx="1184137" cy="1674315"/>
          </a:xfrm>
          <a:prstGeom prst="rect">
            <a:avLst/>
          </a:prstGeom>
        </p:spPr>
      </p:pic>
      <p:sp>
        <p:nvSpPr>
          <p:cNvPr id="8" name="ZoneTexte 7">
            <a:extLst>
              <a:ext uri="{FF2B5EF4-FFF2-40B4-BE49-F238E27FC236}">
                <a16:creationId xmlns:a16="http://schemas.microsoft.com/office/drawing/2014/main" id="{2F5B69C4-9B59-69AE-AAFE-7EEE99FB67C2}"/>
              </a:ext>
            </a:extLst>
          </p:cNvPr>
          <p:cNvSpPr txBox="1"/>
          <p:nvPr/>
        </p:nvSpPr>
        <p:spPr>
          <a:xfrm>
            <a:off x="510022" y="6977977"/>
            <a:ext cx="5310962" cy="307777"/>
          </a:xfrm>
          <a:prstGeom prst="rect">
            <a:avLst/>
          </a:prstGeom>
          <a:noFill/>
        </p:spPr>
        <p:txBody>
          <a:bodyPr wrap="square">
            <a:spAutoFit/>
          </a:bodyPr>
          <a:lstStyle/>
          <a:p>
            <a:pPr algn="just">
              <a:buNone/>
            </a:pPr>
            <a:r>
              <a:rPr lang="fr-FR" sz="1400" b="1" dirty="0">
                <a:solidFill>
                  <a:srgbClr val="0070C0"/>
                </a:solidFill>
                <a:effectLst/>
                <a:latin typeface="Aptos Display" panose="020B0004020202020204" pitchFamily="34" charset="0"/>
                <a:ea typeface="Times New Roman" panose="02020603050405020304" pitchFamily="18" charset="0"/>
                <a:cs typeface="Aptos" panose="020B0004020202020204" pitchFamily="34" charset="0"/>
              </a:rPr>
              <a:t>Journée « portes ouvertes » Lac Blanc ski nordique</a:t>
            </a:r>
          </a:p>
        </p:txBody>
      </p:sp>
      <p:sp>
        <p:nvSpPr>
          <p:cNvPr id="13" name="ZoneTexte 12">
            <a:extLst>
              <a:ext uri="{FF2B5EF4-FFF2-40B4-BE49-F238E27FC236}">
                <a16:creationId xmlns:a16="http://schemas.microsoft.com/office/drawing/2014/main" id="{0511B7E6-4047-3443-3F24-5F5FB076E103}"/>
              </a:ext>
            </a:extLst>
          </p:cNvPr>
          <p:cNvSpPr txBox="1"/>
          <p:nvPr/>
        </p:nvSpPr>
        <p:spPr>
          <a:xfrm>
            <a:off x="2027809" y="7370333"/>
            <a:ext cx="4248257" cy="1631216"/>
          </a:xfrm>
          <a:prstGeom prst="rect">
            <a:avLst/>
          </a:prstGeom>
          <a:noFill/>
        </p:spPr>
        <p:txBody>
          <a:bodyPr wrap="square">
            <a:spAutoFit/>
          </a:bodyPr>
          <a:lstStyle/>
          <a:p>
            <a:pPr algn="just"/>
            <a:endParaRPr lang="fr-FR" sz="1000" dirty="0">
              <a:solidFill>
                <a:srgbClr val="000000"/>
              </a:solidFill>
              <a:effectLst/>
              <a:latin typeface=" aptos"/>
              <a:ea typeface="Calibri" panose="020F0502020204030204" pitchFamily="34" charset="0"/>
            </a:endParaRPr>
          </a:p>
          <a:p>
            <a:pPr algn="just"/>
            <a:r>
              <a:rPr lang="fr-FR" sz="1000" dirty="0">
                <a:solidFill>
                  <a:srgbClr val="000000"/>
                </a:solidFill>
                <a:effectLst/>
                <a:latin typeface=" aptos"/>
                <a:ea typeface="Calibri" panose="020F0502020204030204" pitchFamily="34" charset="0"/>
              </a:rPr>
              <a:t>Le club de ski de fond du canton (LBSN: Lac Blanc Ski Nordique) organise une après-midi "portes ouvertes" à destination des jeunes, afin de présenter les activités 4 saisons proposées par le club. </a:t>
            </a:r>
            <a:r>
              <a:rPr lang="fr-FR" sz="1000" dirty="0">
                <a:solidFill>
                  <a:srgbClr val="000000"/>
                </a:solidFill>
                <a:latin typeface=" aptos"/>
                <a:ea typeface="Calibri" panose="020F0502020204030204" pitchFamily="34" charset="0"/>
              </a:rPr>
              <a:t>E</a:t>
            </a:r>
            <a:r>
              <a:rPr lang="fr-FR" sz="1000" dirty="0">
                <a:solidFill>
                  <a:srgbClr val="000000"/>
                </a:solidFill>
                <a:effectLst/>
                <a:latin typeface=" aptos"/>
                <a:ea typeface="Calibri" panose="020F0502020204030204" pitchFamily="34" charset="0"/>
              </a:rPr>
              <a:t>lle se déroulera le </a:t>
            </a:r>
            <a:r>
              <a:rPr lang="fr-FR" sz="1000" b="1" u="sng" dirty="0">
                <a:solidFill>
                  <a:srgbClr val="000000"/>
                </a:solidFill>
                <a:effectLst/>
                <a:latin typeface=" aptos"/>
                <a:ea typeface="Calibri" panose="020F0502020204030204" pitchFamily="34" charset="0"/>
              </a:rPr>
              <a:t>mercredi 3 juin entre 14h et 16h</a:t>
            </a:r>
            <a:r>
              <a:rPr lang="fr-FR" sz="1000" dirty="0">
                <a:solidFill>
                  <a:srgbClr val="000000"/>
                </a:solidFill>
                <a:effectLst/>
                <a:latin typeface=" aptos"/>
                <a:ea typeface="Calibri" panose="020F0502020204030204" pitchFamily="34" charset="0"/>
              </a:rPr>
              <a:t>, sur le parking de l'école élémentaire d'Orbey. </a:t>
            </a:r>
          </a:p>
          <a:p>
            <a:pPr algn="just"/>
            <a:endParaRPr lang="fr-FR" sz="1000" dirty="0">
              <a:solidFill>
                <a:srgbClr val="000000"/>
              </a:solidFill>
              <a:latin typeface=" aptos"/>
              <a:ea typeface="Calibri" panose="020F0502020204030204" pitchFamily="34" charset="0"/>
            </a:endParaRPr>
          </a:p>
          <a:p>
            <a:pPr algn="just"/>
            <a:r>
              <a:rPr lang="fr-FR" sz="1000" dirty="0">
                <a:solidFill>
                  <a:srgbClr val="000000"/>
                </a:solidFill>
                <a:effectLst/>
                <a:latin typeface=" aptos"/>
                <a:ea typeface="Calibri" panose="020F0502020204030204" pitchFamily="34" charset="0"/>
              </a:rPr>
              <a:t>Les jeunes (à partir de 6 ans) auront la possibilité d'essayer le roller, le ski-roues, le biathlon laser, et les parents pourront poser les questions.</a:t>
            </a:r>
          </a:p>
          <a:p>
            <a:pPr algn="just"/>
            <a:endParaRPr lang="fr-FR" sz="1000" dirty="0">
              <a:latin typeface=" aptos"/>
            </a:endParaRPr>
          </a:p>
        </p:txBody>
      </p:sp>
    </p:spTree>
    <p:extLst>
      <p:ext uri="{BB962C8B-B14F-4D97-AF65-F5344CB8AC3E}">
        <p14:creationId xmlns:p14="http://schemas.microsoft.com/office/powerpoint/2010/main" val="20002002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A2CF9C18-E863-480D-E5CF-7AD667EB2CA2}"/>
              </a:ext>
            </a:extLst>
          </p:cNvPr>
          <p:cNvSpPr>
            <a:spLocks noGrp="1"/>
          </p:cNvSpPr>
          <p:nvPr>
            <p:ph type="ftr" sz="quarter" idx="11"/>
          </p:nvPr>
        </p:nvSpPr>
        <p:spPr/>
        <p:txBody>
          <a:bodyPr/>
          <a:lstStyle/>
          <a:p>
            <a:r>
              <a:rPr lang="fr-FR" dirty="0"/>
              <a:t>Bulletin municipal / juin2026</a:t>
            </a:r>
          </a:p>
        </p:txBody>
      </p:sp>
      <p:sp>
        <p:nvSpPr>
          <p:cNvPr id="3" name="Espace réservé du numéro de diapositive 2">
            <a:extLst>
              <a:ext uri="{FF2B5EF4-FFF2-40B4-BE49-F238E27FC236}">
                <a16:creationId xmlns:a16="http://schemas.microsoft.com/office/drawing/2014/main" id="{5D573ABC-3D17-74AF-7104-67E04011518A}"/>
              </a:ext>
            </a:extLst>
          </p:cNvPr>
          <p:cNvSpPr>
            <a:spLocks noGrp="1"/>
          </p:cNvSpPr>
          <p:nvPr>
            <p:ph type="sldNum" sz="quarter" idx="12"/>
          </p:nvPr>
        </p:nvSpPr>
        <p:spPr/>
        <p:txBody>
          <a:bodyPr/>
          <a:lstStyle/>
          <a:p>
            <a:fld id="{BE9B5FA4-89F7-4BC1-B6B1-D5529FDE714B}" type="slidenum">
              <a:rPr lang="fr-FR" smtClean="0"/>
              <a:t>17</a:t>
            </a:fld>
            <a:endParaRPr lang="fr-FR" dirty="0"/>
          </a:p>
        </p:txBody>
      </p:sp>
      <p:sp>
        <p:nvSpPr>
          <p:cNvPr id="5" name="ZoneTexte 4">
            <a:extLst>
              <a:ext uri="{FF2B5EF4-FFF2-40B4-BE49-F238E27FC236}">
                <a16:creationId xmlns:a16="http://schemas.microsoft.com/office/drawing/2014/main" id="{8C9DB2F4-A38C-7DC9-02C2-BE0373D78318}"/>
              </a:ext>
            </a:extLst>
          </p:cNvPr>
          <p:cNvSpPr txBox="1"/>
          <p:nvPr/>
        </p:nvSpPr>
        <p:spPr>
          <a:xfrm>
            <a:off x="716311" y="563083"/>
            <a:ext cx="4658475" cy="477054"/>
          </a:xfrm>
          <a:prstGeom prst="rect">
            <a:avLst/>
          </a:prstGeom>
          <a:noFill/>
        </p:spPr>
        <p:txBody>
          <a:bodyPr wrap="square">
            <a:spAutoFit/>
          </a:bodyPr>
          <a:lstStyle/>
          <a:p>
            <a:pPr>
              <a:buNone/>
            </a:pPr>
            <a:r>
              <a:rPr lang="fr-FR" sz="1400" b="1" dirty="0">
                <a:solidFill>
                  <a:srgbClr val="2196F3"/>
                </a:solidFill>
                <a:effectLst/>
                <a:latin typeface="Aptos Display" panose="020B0004020202020204" pitchFamily="34" charset="0"/>
                <a:ea typeface="Calibri" panose="020F0502020204030204" pitchFamily="34" charset="0"/>
                <a:cs typeface="Aptos" panose="020B0004020202020204" pitchFamily="34" charset="0"/>
              </a:rPr>
              <a:t> </a:t>
            </a:r>
            <a:r>
              <a:rPr lang="fr-FR" sz="1400" b="1" dirty="0">
                <a:solidFill>
                  <a:srgbClr val="0070C0"/>
                </a:solidFill>
                <a:effectLst/>
                <a:latin typeface="Aptos Display" panose="020B0004020202020204" pitchFamily="34" charset="0"/>
                <a:ea typeface="Calibri" panose="020F0502020204030204" pitchFamily="34" charset="0"/>
                <a:cs typeface="Aptos" panose="020B0004020202020204" pitchFamily="34" charset="0"/>
              </a:rPr>
              <a:t>Créons du lien, partageons des moments...</a:t>
            </a:r>
            <a:endParaRPr lang="fr-FR" sz="1400" dirty="0">
              <a:solidFill>
                <a:srgbClr val="0070C0"/>
              </a:solidFill>
              <a:effectLst/>
              <a:latin typeface="Aptos Display" panose="020B0004020202020204" pitchFamily="34" charset="0"/>
              <a:ea typeface="Calibri" panose="020F0502020204030204" pitchFamily="34" charset="0"/>
              <a:cs typeface="Aptos" panose="020B0004020202020204" pitchFamily="34" charset="0"/>
            </a:endParaRPr>
          </a:p>
          <a:p>
            <a:pPr>
              <a:buNone/>
            </a:pPr>
            <a:r>
              <a:rPr lang="fr-FR" sz="1100" dirty="0">
                <a:effectLst/>
                <a:latin typeface="Aptos Display" panose="020B0004020202020204" pitchFamily="34" charset="0"/>
                <a:ea typeface="Calibri" panose="020F0502020204030204" pitchFamily="34" charset="0"/>
                <a:cs typeface="Aptos" panose="020B0004020202020204" pitchFamily="34" charset="0"/>
              </a:rPr>
              <a:t> </a:t>
            </a:r>
          </a:p>
        </p:txBody>
      </p:sp>
      <p:sp>
        <p:nvSpPr>
          <p:cNvPr id="6" name="ZoneTexte 5">
            <a:extLst>
              <a:ext uri="{FF2B5EF4-FFF2-40B4-BE49-F238E27FC236}">
                <a16:creationId xmlns:a16="http://schemas.microsoft.com/office/drawing/2014/main" id="{6469AA58-EAF1-628C-08A5-C4FDB281C34B}"/>
              </a:ext>
            </a:extLst>
          </p:cNvPr>
          <p:cNvSpPr txBox="1"/>
          <p:nvPr/>
        </p:nvSpPr>
        <p:spPr>
          <a:xfrm>
            <a:off x="2251617" y="957821"/>
            <a:ext cx="2042088" cy="1785104"/>
          </a:xfrm>
          <a:prstGeom prst="rect">
            <a:avLst/>
          </a:prstGeom>
          <a:noFill/>
        </p:spPr>
        <p:txBody>
          <a:bodyPr wrap="square">
            <a:spAutoFit/>
          </a:bodyPr>
          <a:lstStyle/>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La municipalité encourage toutes les initiatives qui renforcent la convivialité et le vivre-ensemble au cœur de notre commune. </a:t>
            </a:r>
          </a:p>
          <a:p>
            <a:pPr algn="just">
              <a:buNone/>
            </a:pP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A ce titre, elle soutient pleinement la </a:t>
            </a:r>
            <a:r>
              <a:rPr lang="fr-FR" sz="1000" b="1" dirty="0">
                <a:effectLst/>
                <a:latin typeface="Aptos" panose="020B0004020202020204" pitchFamily="34" charset="0"/>
                <a:ea typeface="Calibri" panose="020F0502020204030204" pitchFamily="34" charset="0"/>
                <a:cs typeface="Aptos" panose="020B0004020202020204" pitchFamily="34" charset="0"/>
              </a:rPr>
              <a:t>Fête des voisins</a:t>
            </a:r>
            <a:r>
              <a:rPr lang="fr-FR" sz="1000" dirty="0">
                <a:effectLst/>
                <a:latin typeface="Aptos" panose="020B0004020202020204" pitchFamily="34" charset="0"/>
                <a:ea typeface="Calibri" panose="020F0502020204030204" pitchFamily="34" charset="0"/>
                <a:cs typeface="Aptos" panose="020B0004020202020204" pitchFamily="34" charset="0"/>
              </a:rPr>
              <a:t>, un rendez-vous simple et chaleureux qui invite chacun à rencontrer celles et ceux qui vivent à côté de chez lui.</a:t>
            </a:r>
          </a:p>
        </p:txBody>
      </p:sp>
      <p:pic>
        <p:nvPicPr>
          <p:cNvPr id="2050" name="Picture 2" descr="Fête des voisins à Lapoutroie">
            <a:extLst>
              <a:ext uri="{FF2B5EF4-FFF2-40B4-BE49-F238E27FC236}">
                <a16:creationId xmlns:a16="http://schemas.microsoft.com/office/drawing/2014/main" id="{9B0297D9-55B0-743B-BFED-9AE1428E9D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4138" y="1001735"/>
            <a:ext cx="1321234" cy="1761645"/>
          </a:xfrm>
          <a:prstGeom prst="rect">
            <a:avLst/>
          </a:prstGeom>
          <a:noFill/>
          <a:extLst>
            <a:ext uri="{909E8E84-426E-40DD-AFC4-6F175D3DCCD1}">
              <a14:hiddenFill xmlns:a14="http://schemas.microsoft.com/office/drawing/2010/main">
                <a:solidFill>
                  <a:srgbClr val="FFFFFF"/>
                </a:solidFill>
              </a14:hiddenFill>
            </a:ext>
          </a:extLst>
        </p:spPr>
      </p:pic>
      <p:sp>
        <p:nvSpPr>
          <p:cNvPr id="8" name="ZoneTexte 7">
            <a:extLst>
              <a:ext uri="{FF2B5EF4-FFF2-40B4-BE49-F238E27FC236}">
                <a16:creationId xmlns:a16="http://schemas.microsoft.com/office/drawing/2014/main" id="{1294022C-5573-094A-A778-FF8D10F3E1D8}"/>
              </a:ext>
            </a:extLst>
          </p:cNvPr>
          <p:cNvSpPr txBox="1"/>
          <p:nvPr/>
        </p:nvSpPr>
        <p:spPr>
          <a:xfrm>
            <a:off x="4387704" y="604625"/>
            <a:ext cx="1882874" cy="2262158"/>
          </a:xfrm>
          <a:prstGeom prst="rect">
            <a:avLst/>
          </a:prstGeom>
          <a:solidFill>
            <a:schemeClr val="accent2">
              <a:lumMod val="20000"/>
              <a:lumOff val="80000"/>
            </a:schemeClr>
          </a:solidFill>
        </p:spPr>
        <p:txBody>
          <a:bodyPr wrap="square">
            <a:spAutoFit/>
          </a:bodyPr>
          <a:lstStyle/>
          <a:p>
            <a:pPr>
              <a:buNone/>
            </a:pPr>
            <a:r>
              <a:rPr lang="fr-FR" sz="1000" b="1" i="1" dirty="0">
                <a:effectLst/>
                <a:latin typeface="Aptos" panose="020B0004020202020204" pitchFamily="34" charset="0"/>
                <a:ea typeface="Calibri" panose="020F0502020204030204" pitchFamily="34" charset="0"/>
                <a:cs typeface="Aptos" panose="020B0004020202020204" pitchFamily="34" charset="0"/>
              </a:rPr>
              <a:t>ORGANISEZ VOTRE FÊTE DES VOISINS.</a:t>
            </a: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a:buNone/>
            </a:pPr>
            <a:r>
              <a:rPr lang="fr-FR" sz="1000" dirty="0">
                <a:effectLst/>
                <a:latin typeface="Aptos" panose="020B0004020202020204" pitchFamily="34" charset="0"/>
                <a:ea typeface="Calibri" panose="020F0502020204030204" pitchFamily="34" charset="0"/>
                <a:cs typeface="Aptos" panose="020B0004020202020204" pitchFamily="34" charset="0"/>
              </a:rPr>
              <a:t> </a:t>
            </a:r>
          </a:p>
          <a:p>
            <a:pPr>
              <a:buNone/>
            </a:pPr>
            <a:r>
              <a:rPr lang="fr-FR" sz="1000" dirty="0">
                <a:effectLst/>
                <a:latin typeface="Aptos" panose="020B0004020202020204" pitchFamily="34" charset="0"/>
                <a:ea typeface="Calibri" panose="020F0502020204030204" pitchFamily="34" charset="0"/>
                <a:cs typeface="Aptos" panose="020B0004020202020204" pitchFamily="34" charset="0"/>
              </a:rPr>
              <a:t>La commune met à votre disposition :</a:t>
            </a:r>
          </a:p>
          <a:p>
            <a:pPr>
              <a:buNone/>
            </a:pP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marL="171450" indent="-171450">
              <a:buFont typeface="Wingdings" panose="05000000000000000000" pitchFamily="2" charset="2"/>
              <a:buChar char="Ø"/>
            </a:pPr>
            <a:r>
              <a:rPr lang="fr-FR" sz="1000" dirty="0">
                <a:effectLst/>
                <a:latin typeface="Aptos" panose="020B0004020202020204" pitchFamily="34" charset="0"/>
                <a:ea typeface="Calibri" panose="020F0502020204030204" pitchFamily="34" charset="0"/>
                <a:cs typeface="Aptos" panose="020B0004020202020204" pitchFamily="34" charset="0"/>
              </a:rPr>
              <a:t>Ensembles brasseries (tables et bancs)</a:t>
            </a:r>
          </a:p>
          <a:p>
            <a:pPr marL="171450" indent="-171450">
              <a:buFont typeface="Wingdings" panose="05000000000000000000" pitchFamily="2" charset="2"/>
              <a:buChar char="Ø"/>
            </a:pPr>
            <a:r>
              <a:rPr lang="fr-FR" sz="1000" dirty="0" err="1">
                <a:effectLst/>
                <a:latin typeface="Aptos" panose="020B0004020202020204" pitchFamily="34" charset="0"/>
                <a:ea typeface="Calibri" panose="020F0502020204030204" pitchFamily="34" charset="0"/>
                <a:cs typeface="Aptos" panose="020B0004020202020204" pitchFamily="34" charset="0"/>
              </a:rPr>
              <a:t>Écocups</a:t>
            </a:r>
            <a:endParaRPr lang="fr-FR" sz="1000" dirty="0">
              <a:latin typeface="Aptos" panose="020B0004020202020204" pitchFamily="34" charset="0"/>
              <a:ea typeface="Calibri" panose="020F0502020204030204" pitchFamily="34" charset="0"/>
              <a:cs typeface="Aptos" panose="020B0004020202020204" pitchFamily="34" charset="0"/>
            </a:endParaRPr>
          </a:p>
          <a:p>
            <a:pPr marL="171450" indent="-171450">
              <a:buFont typeface="Wingdings" panose="05000000000000000000" pitchFamily="2" charset="2"/>
              <a:buChar char="Ø"/>
            </a:pPr>
            <a:r>
              <a:rPr lang="fr-FR" sz="1000" dirty="0">
                <a:effectLst/>
                <a:latin typeface="Aptos" panose="020B0004020202020204" pitchFamily="34" charset="0"/>
                <a:ea typeface="Calibri" panose="020F0502020204030204" pitchFamily="34" charset="0"/>
                <a:cs typeface="Aptos" panose="020B0004020202020204" pitchFamily="34" charset="0"/>
              </a:rPr>
              <a:t>Photocopies d’invitations pour </a:t>
            </a:r>
            <a:r>
              <a:rPr lang="fr-FR" sz="1000" dirty="0">
                <a:effectLst/>
                <a:latin typeface="Aptos Display" panose="020B0004020202020204" pitchFamily="34" charset="0"/>
                <a:ea typeface="Calibri" panose="020F0502020204030204" pitchFamily="34" charset="0"/>
                <a:cs typeface="Aptos" panose="020B0004020202020204" pitchFamily="34" charset="0"/>
              </a:rPr>
              <a:t>convier vos voisins</a:t>
            </a:r>
          </a:p>
          <a:p>
            <a:pPr marL="171450" indent="-171450">
              <a:buFont typeface="Wingdings" panose="05000000000000000000" pitchFamily="2" charset="2"/>
              <a:buChar char="Ø"/>
            </a:pPr>
            <a:endParaRPr lang="fr-FR" sz="1000" dirty="0">
              <a:effectLst/>
              <a:latin typeface="Aptos Display" panose="020B0004020202020204" pitchFamily="34" charset="0"/>
              <a:ea typeface="Calibri" panose="020F0502020204030204" pitchFamily="34" charset="0"/>
              <a:cs typeface="Aptos" panose="020B0004020202020204" pitchFamily="34" charset="0"/>
            </a:endParaRPr>
          </a:p>
          <a:p>
            <a:pPr marL="171450" indent="-171450">
              <a:buFont typeface="Wingdings" panose="05000000000000000000" pitchFamily="2" charset="2"/>
              <a:buChar char="Ø"/>
            </a:pPr>
            <a:endParaRPr lang="fr-FR" sz="1000" dirty="0">
              <a:effectLst/>
              <a:latin typeface="Aptos Display" panose="020B0004020202020204" pitchFamily="34" charset="0"/>
              <a:ea typeface="Calibri" panose="020F0502020204030204" pitchFamily="34" charset="0"/>
              <a:cs typeface="Aptos" panose="020B0004020202020204" pitchFamily="34" charset="0"/>
            </a:endParaRPr>
          </a:p>
          <a:p>
            <a:pPr marL="171450" indent="-171450">
              <a:buFontTx/>
              <a:buChar char="-"/>
            </a:pPr>
            <a:endParaRPr lang="fr-FR" sz="1100" dirty="0">
              <a:effectLst/>
              <a:latin typeface="Aptos Display" panose="020B0004020202020204" pitchFamily="34" charset="0"/>
              <a:ea typeface="Calibri" panose="020F0502020204030204" pitchFamily="34" charset="0"/>
              <a:cs typeface="Aptos" panose="020B0004020202020204" pitchFamily="34" charset="0"/>
            </a:endParaRPr>
          </a:p>
        </p:txBody>
      </p:sp>
      <p:sp>
        <p:nvSpPr>
          <p:cNvPr id="10" name="ZoneTexte 9">
            <a:extLst>
              <a:ext uri="{FF2B5EF4-FFF2-40B4-BE49-F238E27FC236}">
                <a16:creationId xmlns:a16="http://schemas.microsoft.com/office/drawing/2014/main" id="{36739E37-97A7-82E7-9BE9-27CC31B8FF99}"/>
              </a:ext>
            </a:extLst>
          </p:cNvPr>
          <p:cNvSpPr txBox="1"/>
          <p:nvPr/>
        </p:nvSpPr>
        <p:spPr>
          <a:xfrm>
            <a:off x="731039" y="3568881"/>
            <a:ext cx="5609469" cy="400110"/>
          </a:xfrm>
          <a:prstGeom prst="rect">
            <a:avLst/>
          </a:prstGeom>
          <a:noFill/>
        </p:spPr>
        <p:txBody>
          <a:bodyPr wrap="square">
            <a:spAutoFit/>
          </a:bodyPr>
          <a:lstStyle/>
          <a:p>
            <a:pPr algn="just"/>
            <a:r>
              <a:rPr lang="fr-FR" sz="1000" dirty="0">
                <a:latin typeface="Aptos" panose="020B0004020202020204" pitchFamily="34" charset="0"/>
              </a:rPr>
              <a:t>La Municipalité vous invite à participer à cette belle initiative et à faire vibrer nos quartiers au rythme de la convivialité.</a:t>
            </a:r>
          </a:p>
        </p:txBody>
      </p:sp>
      <p:sp>
        <p:nvSpPr>
          <p:cNvPr id="17" name="ZoneTexte 16">
            <a:extLst>
              <a:ext uri="{FF2B5EF4-FFF2-40B4-BE49-F238E27FC236}">
                <a16:creationId xmlns:a16="http://schemas.microsoft.com/office/drawing/2014/main" id="{D9DE5E0F-C946-C9E8-9491-3246509913E5}"/>
              </a:ext>
            </a:extLst>
          </p:cNvPr>
          <p:cNvSpPr txBox="1"/>
          <p:nvPr/>
        </p:nvSpPr>
        <p:spPr>
          <a:xfrm>
            <a:off x="4387703" y="2602936"/>
            <a:ext cx="1882875" cy="984885"/>
          </a:xfrm>
          <a:prstGeom prst="rect">
            <a:avLst/>
          </a:prstGeom>
          <a:solidFill>
            <a:schemeClr val="accent2">
              <a:lumMod val="20000"/>
              <a:lumOff val="80000"/>
            </a:schemeClr>
          </a:solidFill>
        </p:spPr>
        <p:txBody>
          <a:bodyPr wrap="square">
            <a:spAutoFit/>
          </a:bodyPr>
          <a:lstStyle/>
          <a:p>
            <a:pPr algn="just"/>
            <a:r>
              <a:rPr lang="fr-FR" sz="1000" dirty="0">
                <a:latin typeface="Aptos" panose="020B0004020202020204" pitchFamily="34" charset="0"/>
              </a:rPr>
              <a:t>Réservation auprès de la médiathèque ou par mail </a:t>
            </a:r>
            <a:r>
              <a:rPr lang="fr-FR" sz="800" dirty="0">
                <a:latin typeface="Aptos" panose="020B0004020202020204" pitchFamily="34" charset="0"/>
                <a:hlinkClick r:id="rId3"/>
              </a:rPr>
              <a:t>reservation.salles@lapoutroie.fr</a:t>
            </a:r>
            <a:endParaRPr lang="fr-FR" sz="800" dirty="0">
              <a:latin typeface="Aptos" panose="020B0004020202020204" pitchFamily="34" charset="0"/>
            </a:endParaRPr>
          </a:p>
          <a:p>
            <a:pPr algn="just"/>
            <a:r>
              <a:rPr lang="fr-FR" sz="1000" dirty="0">
                <a:latin typeface="Aptos" panose="020B0004020202020204" pitchFamily="34" charset="0"/>
              </a:rPr>
              <a:t>Dans la limite des disponibilités, premier arrivé, premier servi.</a:t>
            </a:r>
          </a:p>
        </p:txBody>
      </p:sp>
      <p:sp>
        <p:nvSpPr>
          <p:cNvPr id="19" name="ZoneTexte 18">
            <a:extLst>
              <a:ext uri="{FF2B5EF4-FFF2-40B4-BE49-F238E27FC236}">
                <a16:creationId xmlns:a16="http://schemas.microsoft.com/office/drawing/2014/main" id="{50AF8592-0D7E-5BB7-C38C-AE4A8C31DC66}"/>
              </a:ext>
            </a:extLst>
          </p:cNvPr>
          <p:cNvSpPr txBox="1"/>
          <p:nvPr/>
        </p:nvSpPr>
        <p:spPr>
          <a:xfrm>
            <a:off x="731039" y="2793843"/>
            <a:ext cx="3562666" cy="707886"/>
          </a:xfrm>
          <a:prstGeom prst="rect">
            <a:avLst/>
          </a:prstGeom>
          <a:noFill/>
        </p:spPr>
        <p:txBody>
          <a:bodyPr wrap="square">
            <a:spAutoFit/>
          </a:bodyPr>
          <a:lstStyle/>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Le temps d’une soirée, rues, jardins et cours deviennent des lieux de partage, d’échanges et de bonne humeur. Une belle occasion de faire connaissance, de tisser des liens et de faire vivre l’esprit de voisinage.</a:t>
            </a:r>
          </a:p>
        </p:txBody>
      </p:sp>
      <p:grpSp>
        <p:nvGrpSpPr>
          <p:cNvPr id="21" name="Groupe 20">
            <a:extLst>
              <a:ext uri="{FF2B5EF4-FFF2-40B4-BE49-F238E27FC236}">
                <a16:creationId xmlns:a16="http://schemas.microsoft.com/office/drawing/2014/main" id="{D6544095-FE2B-5E72-C814-ACE0103E4E1A}"/>
              </a:ext>
            </a:extLst>
          </p:cNvPr>
          <p:cNvGrpSpPr/>
          <p:nvPr/>
        </p:nvGrpSpPr>
        <p:grpSpPr>
          <a:xfrm>
            <a:off x="834138" y="4325815"/>
            <a:ext cx="5630010" cy="4996204"/>
            <a:chOff x="556124" y="521608"/>
            <a:chExt cx="5988532" cy="4953738"/>
          </a:xfrm>
        </p:grpSpPr>
        <p:sp>
          <p:nvSpPr>
            <p:cNvPr id="22" name="ZoneTexte 21">
              <a:extLst>
                <a:ext uri="{FF2B5EF4-FFF2-40B4-BE49-F238E27FC236}">
                  <a16:creationId xmlns:a16="http://schemas.microsoft.com/office/drawing/2014/main" id="{F124246B-E7E7-E54A-2BBF-EC886875986F}"/>
                </a:ext>
              </a:extLst>
            </p:cNvPr>
            <p:cNvSpPr txBox="1"/>
            <p:nvPr/>
          </p:nvSpPr>
          <p:spPr>
            <a:xfrm>
              <a:off x="556125" y="521608"/>
              <a:ext cx="5495192" cy="307777"/>
            </a:xfrm>
            <a:prstGeom prst="rect">
              <a:avLst/>
            </a:prstGeom>
            <a:noFill/>
          </p:spPr>
          <p:txBody>
            <a:bodyPr wrap="square">
              <a:spAutoFit/>
            </a:bodyPr>
            <a:lstStyle/>
            <a:p>
              <a:pPr algn="just">
                <a:buNone/>
              </a:pPr>
              <a:r>
                <a:rPr lang="fr-FR" sz="1400" b="1" dirty="0">
                  <a:solidFill>
                    <a:schemeClr val="accent1"/>
                  </a:solidFill>
                  <a:effectLst/>
                  <a:latin typeface="Aptos Display" panose="020B0004020202020204" pitchFamily="34" charset="0"/>
                  <a:ea typeface="Times New Roman" panose="02020603050405020304" pitchFamily="18" charset="0"/>
                  <a:cs typeface="Aptos" panose="020B0004020202020204" pitchFamily="34" charset="0"/>
                </a:rPr>
                <a:t>La chorale de Lapoutroie, Le Bonhomme et Fréland en balade</a:t>
              </a:r>
            </a:p>
          </p:txBody>
        </p:sp>
        <p:sp>
          <p:nvSpPr>
            <p:cNvPr id="23" name="ZoneTexte 22">
              <a:extLst>
                <a:ext uri="{FF2B5EF4-FFF2-40B4-BE49-F238E27FC236}">
                  <a16:creationId xmlns:a16="http://schemas.microsoft.com/office/drawing/2014/main" id="{8A09A0E6-D857-7A30-79BE-0D1D0FFEFA83}"/>
                </a:ext>
              </a:extLst>
            </p:cNvPr>
            <p:cNvSpPr txBox="1"/>
            <p:nvPr/>
          </p:nvSpPr>
          <p:spPr>
            <a:xfrm>
              <a:off x="556124" y="860161"/>
              <a:ext cx="5988532" cy="1323439"/>
            </a:xfrm>
            <a:prstGeom prst="rect">
              <a:avLst/>
            </a:prstGeom>
            <a:noFill/>
          </p:spPr>
          <p:txBody>
            <a:bodyPr wrap="square">
              <a:spAutoFit/>
            </a:bodyPr>
            <a:lstStyle/>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Le jeudi 30 avril, la chorale de Lapoutroie – Le Bonhomme – Fréland a partagé une belle journée à Strasbourg.</a:t>
              </a: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 </a:t>
              </a: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Les choristes ont visité le Parlement européen et découvert l’hémicycle où siègent les députés européens. Après un déjeuner convivial, le groupe a poursuivi la journée avec la visite de la cathédrale puis une promenade en bateau sur l’Ill.</a:t>
              </a: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 </a:t>
              </a: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Cette sortie s’est terminée dans la bonne humeur autour d’un repas partagé au Bonhomme.</a:t>
              </a:r>
            </a:p>
          </p:txBody>
        </p:sp>
        <p:sp>
          <p:nvSpPr>
            <p:cNvPr id="24" name="ZoneTexte 23">
              <a:extLst>
                <a:ext uri="{FF2B5EF4-FFF2-40B4-BE49-F238E27FC236}">
                  <a16:creationId xmlns:a16="http://schemas.microsoft.com/office/drawing/2014/main" id="{F8863420-926E-6EFF-0689-7AA22C813563}"/>
                </a:ext>
              </a:extLst>
            </p:cNvPr>
            <p:cNvSpPr txBox="1"/>
            <p:nvPr/>
          </p:nvSpPr>
          <p:spPr>
            <a:xfrm>
              <a:off x="635723" y="2214376"/>
              <a:ext cx="5908932" cy="861774"/>
            </a:xfrm>
            <a:prstGeom prst="rect">
              <a:avLst/>
            </a:prstGeom>
            <a:solidFill>
              <a:schemeClr val="accent2">
                <a:lumMod val="40000"/>
                <a:lumOff val="60000"/>
              </a:schemeClr>
            </a:solidFill>
          </p:spPr>
          <p:txBody>
            <a:bodyPr wrap="square">
              <a:spAutoFit/>
            </a:bodyPr>
            <a:lstStyle/>
            <a:p>
              <a:pPr algn="just">
                <a:buNone/>
              </a:pPr>
              <a:r>
                <a:rPr lang="fr-FR" sz="1000" b="1" u="sng" dirty="0">
                  <a:effectLst/>
                  <a:latin typeface="Aptos" panose="020B0004020202020204" pitchFamily="34" charset="0"/>
                  <a:ea typeface="Calibri" panose="020F0502020204030204" pitchFamily="34" charset="0"/>
                  <a:cs typeface="Aptos" panose="020B0004020202020204" pitchFamily="34" charset="0"/>
                </a:rPr>
                <a:t>La chorale recrute</a:t>
              </a: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 </a:t>
              </a: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La chorale accueille de nouveaux choristes pour ses répétitions du mardi soir à 20 h, à Fréland et au Bonhomme. Un concert avec la musique de Fréland est également prévu le 22 novembre.</a:t>
              </a: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Renseignements auprès de Cathy au 07 49 20 40 53 ou de Tiffenn au 07 79 61 39 37.</a:t>
              </a:r>
            </a:p>
          </p:txBody>
        </p:sp>
        <p:pic>
          <p:nvPicPr>
            <p:cNvPr id="25" name="Picture 2">
              <a:extLst>
                <a:ext uri="{FF2B5EF4-FFF2-40B4-BE49-F238E27FC236}">
                  <a16:creationId xmlns:a16="http://schemas.microsoft.com/office/drawing/2014/main" id="{5148E9AF-D517-DCBC-389B-85AE3E37E8C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23355"/>
            <a:stretch>
              <a:fillRect/>
            </a:stretch>
          </p:blipFill>
          <p:spPr bwMode="auto">
            <a:xfrm>
              <a:off x="635723" y="3170893"/>
              <a:ext cx="5908932" cy="23044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15265163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F9DD48D1-B266-1D1E-5CB3-99F3B9C52058}"/>
              </a:ext>
            </a:extLst>
          </p:cNvPr>
          <p:cNvSpPr>
            <a:spLocks noGrp="1"/>
          </p:cNvSpPr>
          <p:nvPr>
            <p:ph type="ftr" sz="quarter" idx="11"/>
          </p:nvPr>
        </p:nvSpPr>
        <p:spPr/>
        <p:txBody>
          <a:bodyPr/>
          <a:lstStyle/>
          <a:p>
            <a:r>
              <a:rPr lang="fr-FR" dirty="0"/>
              <a:t>Bulletin municipal / juin 2026</a:t>
            </a:r>
          </a:p>
        </p:txBody>
      </p:sp>
      <p:sp>
        <p:nvSpPr>
          <p:cNvPr id="3" name="Espace réservé du numéro de diapositive 2">
            <a:extLst>
              <a:ext uri="{FF2B5EF4-FFF2-40B4-BE49-F238E27FC236}">
                <a16:creationId xmlns:a16="http://schemas.microsoft.com/office/drawing/2014/main" id="{2B5F0D34-4C48-4A32-03E1-4913A7538930}"/>
              </a:ext>
            </a:extLst>
          </p:cNvPr>
          <p:cNvSpPr>
            <a:spLocks noGrp="1"/>
          </p:cNvSpPr>
          <p:nvPr>
            <p:ph type="sldNum" sz="quarter" idx="12"/>
          </p:nvPr>
        </p:nvSpPr>
        <p:spPr/>
        <p:txBody>
          <a:bodyPr/>
          <a:lstStyle/>
          <a:p>
            <a:fld id="{BE9B5FA4-89F7-4BC1-B6B1-D5529FDE714B}" type="slidenum">
              <a:rPr lang="fr-FR" smtClean="0"/>
              <a:t>18</a:t>
            </a:fld>
            <a:endParaRPr lang="fr-FR" dirty="0"/>
          </a:p>
        </p:txBody>
      </p:sp>
      <p:pic>
        <p:nvPicPr>
          <p:cNvPr id="2050" name="Picture 2">
            <a:extLst>
              <a:ext uri="{FF2B5EF4-FFF2-40B4-BE49-F238E27FC236}">
                <a16:creationId xmlns:a16="http://schemas.microsoft.com/office/drawing/2014/main" id="{8D587CEA-E8A3-5E41-FFF5-E975936B73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6286" y="6784782"/>
            <a:ext cx="1535011" cy="1146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ZoneTexte 3">
            <a:extLst>
              <a:ext uri="{FF2B5EF4-FFF2-40B4-BE49-F238E27FC236}">
                <a16:creationId xmlns:a16="http://schemas.microsoft.com/office/drawing/2014/main" id="{D43E8296-590C-190F-F40A-F093409A7E22}"/>
              </a:ext>
            </a:extLst>
          </p:cNvPr>
          <p:cNvSpPr txBox="1"/>
          <p:nvPr/>
        </p:nvSpPr>
        <p:spPr>
          <a:xfrm>
            <a:off x="618304" y="458735"/>
            <a:ext cx="5621387" cy="523220"/>
          </a:xfrm>
          <a:prstGeom prst="rect">
            <a:avLst/>
          </a:prstGeom>
          <a:noFill/>
        </p:spPr>
        <p:txBody>
          <a:bodyPr wrap="square">
            <a:spAutoFit/>
          </a:bodyPr>
          <a:lstStyle/>
          <a:p>
            <a:pPr algn="just">
              <a:buNone/>
            </a:pPr>
            <a:r>
              <a:rPr lang="fr-FR" sz="1400" b="1" dirty="0">
                <a:solidFill>
                  <a:srgbClr val="0070C0"/>
                </a:solidFill>
                <a:effectLst/>
                <a:latin typeface="Aptos Display" panose="020B0004020202020204" pitchFamily="34" charset="0"/>
                <a:ea typeface="Times New Roman" panose="02020603050405020304" pitchFamily="18" charset="0"/>
                <a:cs typeface="Aptos" panose="020B0004020202020204" pitchFamily="34" charset="0"/>
              </a:rPr>
              <a:t>Le GAEC « Fleurs de lait » : un nouveau producteur local à découvrir à Lapoutroie</a:t>
            </a:r>
          </a:p>
        </p:txBody>
      </p:sp>
      <p:sp>
        <p:nvSpPr>
          <p:cNvPr id="6" name="ZoneTexte 5">
            <a:extLst>
              <a:ext uri="{FF2B5EF4-FFF2-40B4-BE49-F238E27FC236}">
                <a16:creationId xmlns:a16="http://schemas.microsoft.com/office/drawing/2014/main" id="{0B6F25AB-D264-2D51-5BC9-C786BBF38DFD}"/>
              </a:ext>
            </a:extLst>
          </p:cNvPr>
          <p:cNvSpPr txBox="1"/>
          <p:nvPr/>
        </p:nvSpPr>
        <p:spPr>
          <a:xfrm>
            <a:off x="618307" y="981955"/>
            <a:ext cx="3869546" cy="2862322"/>
          </a:xfrm>
          <a:prstGeom prst="rect">
            <a:avLst/>
          </a:prstGeom>
          <a:noFill/>
        </p:spPr>
        <p:txBody>
          <a:bodyPr wrap="square">
            <a:spAutoFit/>
          </a:bodyPr>
          <a:lstStyle/>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Installés à la ferme de </a:t>
            </a:r>
            <a:r>
              <a:rPr lang="fr-FR" sz="1000" dirty="0" err="1">
                <a:effectLst/>
                <a:latin typeface="Aptos" panose="020B0004020202020204" pitchFamily="34" charset="0"/>
                <a:ea typeface="Calibri" panose="020F0502020204030204" pitchFamily="34" charset="0"/>
                <a:cs typeface="Aptos" panose="020B0004020202020204" pitchFamily="34" charset="0"/>
              </a:rPr>
              <a:t>Kermodé</a:t>
            </a:r>
            <a:r>
              <a:rPr lang="fr-FR" sz="1000" dirty="0">
                <a:effectLst/>
                <a:latin typeface="Aptos" panose="020B0004020202020204" pitchFamily="34" charset="0"/>
                <a:ea typeface="Calibri" panose="020F0502020204030204" pitchFamily="34" charset="0"/>
                <a:cs typeface="Aptos" panose="020B0004020202020204" pitchFamily="34" charset="0"/>
              </a:rPr>
              <a:t> depuis la reprise de l’exploitation en 2022, Ludovic Le Bars et Mélanie </a:t>
            </a:r>
            <a:r>
              <a:rPr lang="fr-FR" sz="1000" dirty="0" err="1">
                <a:effectLst/>
                <a:latin typeface="Aptos" panose="020B0004020202020204" pitchFamily="34" charset="0"/>
                <a:ea typeface="Calibri" panose="020F0502020204030204" pitchFamily="34" charset="0"/>
                <a:cs typeface="Aptos" panose="020B0004020202020204" pitchFamily="34" charset="0"/>
              </a:rPr>
              <a:t>Batot</a:t>
            </a:r>
            <a:r>
              <a:rPr lang="fr-FR" sz="1000" dirty="0">
                <a:effectLst/>
                <a:latin typeface="Aptos" panose="020B0004020202020204" pitchFamily="34" charset="0"/>
                <a:ea typeface="Calibri" panose="020F0502020204030204" pitchFamily="34" charset="0"/>
                <a:cs typeface="Aptos" panose="020B0004020202020204" pitchFamily="34" charset="0"/>
              </a:rPr>
              <a:t> développent progressivement leur activité avec la volonté de faire vivre une agriculture familiale, locale et tournée vers la transformation artisanale.</a:t>
            </a: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 </a:t>
            </a: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Anciennement installés à la Ferme du Pré du Bois à Orbey,  le couple poursuit aujourd’hui cette aventure dans la ferme familiale qui appartenait autrefois au grand-père de Ludovic, une transmission qui donne à ce projet une dimension toute particulière. </a:t>
            </a:r>
          </a:p>
          <a:p>
            <a:pPr algn="just">
              <a:buNone/>
            </a:pP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algn="just"/>
            <a:r>
              <a:rPr lang="fr-FR" sz="1000" dirty="0">
                <a:latin typeface="Aptos" panose="020B0004020202020204" pitchFamily="34" charset="0"/>
                <a:ea typeface="Calibri" panose="020F0502020204030204" pitchFamily="34" charset="0"/>
                <a:cs typeface="Aptos" panose="020B0004020202020204" pitchFamily="34" charset="0"/>
              </a:rPr>
              <a:t>Heureux de faire revivre ce lieu chargé d’histoire, le couple développe avec passion une production fermière locale et de qualité, portée par de nombreux projets pour les années à venir.</a:t>
            </a:r>
          </a:p>
          <a:p>
            <a:pPr algn="just">
              <a:buNone/>
            </a:pPr>
            <a:endParaRPr lang="fr-FR" sz="1000" dirty="0">
              <a:latin typeface="Aptos" panose="020B0004020202020204" pitchFamily="34" charset="0"/>
              <a:ea typeface="Calibri" panose="020F0502020204030204" pitchFamily="34" charset="0"/>
              <a:cs typeface="Aptos" panose="020B0004020202020204" pitchFamily="34" charset="0"/>
            </a:endParaRPr>
          </a:p>
          <a:p>
            <a:pPr algn="just">
              <a:buNone/>
            </a:pP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 </a:t>
            </a:r>
          </a:p>
        </p:txBody>
      </p:sp>
      <p:sp>
        <p:nvSpPr>
          <p:cNvPr id="8" name="ZoneTexte 7">
            <a:extLst>
              <a:ext uri="{FF2B5EF4-FFF2-40B4-BE49-F238E27FC236}">
                <a16:creationId xmlns:a16="http://schemas.microsoft.com/office/drawing/2014/main" id="{BD8AB225-77D9-984A-3549-3645AA03301C}"/>
              </a:ext>
            </a:extLst>
          </p:cNvPr>
          <p:cNvSpPr txBox="1"/>
          <p:nvPr/>
        </p:nvSpPr>
        <p:spPr>
          <a:xfrm>
            <a:off x="614236" y="3376144"/>
            <a:ext cx="5659133" cy="1169551"/>
          </a:xfrm>
          <a:prstGeom prst="rect">
            <a:avLst/>
          </a:prstGeom>
          <a:noFill/>
        </p:spPr>
        <p:txBody>
          <a:bodyPr wrap="square">
            <a:spAutoFit/>
          </a:bodyPr>
          <a:lstStyle/>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Cette belle aventure s’écrit aux côtés de Valérie Baradel et Élodie </a:t>
            </a:r>
            <a:r>
              <a:rPr lang="fr-FR" sz="1000" dirty="0" err="1">
                <a:effectLst/>
                <a:latin typeface="Aptos" panose="020B0004020202020204" pitchFamily="34" charset="0"/>
                <a:ea typeface="Calibri" panose="020F0502020204030204" pitchFamily="34" charset="0"/>
                <a:cs typeface="Aptos" panose="020B0004020202020204" pitchFamily="34" charset="0"/>
              </a:rPr>
              <a:t>Lienhardt</a:t>
            </a:r>
            <a:r>
              <a:rPr lang="fr-FR" sz="1000" dirty="0">
                <a:effectLst/>
                <a:latin typeface="Aptos" panose="020B0004020202020204" pitchFamily="34" charset="0"/>
                <a:ea typeface="Calibri" panose="020F0502020204030204" pitchFamily="34" charset="0"/>
                <a:cs typeface="Aptos" panose="020B0004020202020204" pitchFamily="34" charset="0"/>
              </a:rPr>
              <a:t>, qui travaillent quotidiennement sur la ferme, ainsi qu’avec l’aide précieuse de Gérard Maire, ancien exploitant des lieux. Tous partagent la même passion du métier et le goût du travail bien fait.</a:t>
            </a: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 </a:t>
            </a: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Le GAEC Fleurs de lait élève aujourd’hui une trentaine de vaches laitières, nourries principalement au foin, au regain et au pâturage d’avril à novembre, dans le respect du rythme des saisons et du bien-être animal.</a:t>
            </a:r>
          </a:p>
        </p:txBody>
      </p:sp>
      <p:pic>
        <p:nvPicPr>
          <p:cNvPr id="10" name="Image 9">
            <a:extLst>
              <a:ext uri="{FF2B5EF4-FFF2-40B4-BE49-F238E27FC236}">
                <a16:creationId xmlns:a16="http://schemas.microsoft.com/office/drawing/2014/main" id="{83BFAA2B-B327-0542-7A63-7835BF1EC6B5}"/>
              </a:ext>
            </a:extLst>
          </p:cNvPr>
          <p:cNvPicPr>
            <a:picLocks noChangeAspect="1"/>
          </p:cNvPicPr>
          <p:nvPr/>
        </p:nvPicPr>
        <p:blipFill>
          <a:blip r:embed="rId3">
            <a:extLst>
              <a:ext uri="{28A0092B-C50C-407E-A947-70E740481C1C}">
                <a14:useLocalDpi xmlns:a14="http://schemas.microsoft.com/office/drawing/2010/main" val="0"/>
              </a:ext>
            </a:extLst>
          </a:blip>
          <a:srcRect b="20846"/>
          <a:stretch>
            <a:fillRect/>
          </a:stretch>
        </p:blipFill>
        <p:spPr>
          <a:xfrm>
            <a:off x="720709" y="4640502"/>
            <a:ext cx="3475433" cy="2063211"/>
          </a:xfrm>
          <a:prstGeom prst="rect">
            <a:avLst/>
          </a:prstGeom>
        </p:spPr>
      </p:pic>
      <p:pic>
        <p:nvPicPr>
          <p:cNvPr id="12" name="Image 11">
            <a:extLst>
              <a:ext uri="{FF2B5EF4-FFF2-40B4-BE49-F238E27FC236}">
                <a16:creationId xmlns:a16="http://schemas.microsoft.com/office/drawing/2014/main" id="{52D16701-FD5C-F64B-F4C5-737BE1D2065B}"/>
              </a:ext>
            </a:extLst>
          </p:cNvPr>
          <p:cNvPicPr>
            <a:picLocks noChangeAspect="1"/>
          </p:cNvPicPr>
          <p:nvPr/>
        </p:nvPicPr>
        <p:blipFill>
          <a:blip r:embed="rId4">
            <a:extLst>
              <a:ext uri="{28A0092B-C50C-407E-A947-70E740481C1C}">
                <a14:useLocalDpi xmlns:a14="http://schemas.microsoft.com/office/drawing/2010/main" val="0"/>
              </a:ext>
            </a:extLst>
          </a:blip>
          <a:srcRect l="30660" t="25490" r="31194"/>
          <a:stretch>
            <a:fillRect/>
          </a:stretch>
        </p:blipFill>
        <p:spPr>
          <a:xfrm>
            <a:off x="4639122" y="981955"/>
            <a:ext cx="1600569" cy="2344758"/>
          </a:xfrm>
          <a:prstGeom prst="rect">
            <a:avLst/>
          </a:prstGeom>
        </p:spPr>
      </p:pic>
      <p:sp>
        <p:nvSpPr>
          <p:cNvPr id="14" name="ZoneTexte 13">
            <a:extLst>
              <a:ext uri="{FF2B5EF4-FFF2-40B4-BE49-F238E27FC236}">
                <a16:creationId xmlns:a16="http://schemas.microsoft.com/office/drawing/2014/main" id="{69D83ADB-8FD6-448E-DCC6-FAB6B54ACAAC}"/>
              </a:ext>
            </a:extLst>
          </p:cNvPr>
          <p:cNvSpPr txBox="1"/>
          <p:nvPr/>
        </p:nvSpPr>
        <p:spPr>
          <a:xfrm>
            <a:off x="4327325" y="4702612"/>
            <a:ext cx="1912366" cy="1938992"/>
          </a:xfrm>
          <a:prstGeom prst="rect">
            <a:avLst/>
          </a:prstGeom>
          <a:noFill/>
        </p:spPr>
        <p:txBody>
          <a:bodyPr wrap="square">
            <a:spAutoFit/>
          </a:bodyPr>
          <a:lstStyle/>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La moitié du lait produit est livrée à la laiterie, tandis que l’autre moitié est transformée directement à la ferme. </a:t>
            </a: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 </a:t>
            </a: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Les habitants pourront ainsi retrouver une large gamme de produits artisanaux : yaourts, faisselles, fromage blanc, crèmes dessert, ainsi que différents fromages affinés.</a:t>
            </a: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 </a:t>
            </a:r>
          </a:p>
        </p:txBody>
      </p:sp>
      <p:sp>
        <p:nvSpPr>
          <p:cNvPr id="16" name="ZoneTexte 15">
            <a:extLst>
              <a:ext uri="{FF2B5EF4-FFF2-40B4-BE49-F238E27FC236}">
                <a16:creationId xmlns:a16="http://schemas.microsoft.com/office/drawing/2014/main" id="{D2ECE51B-F036-170D-B8DB-C2D78E99FEA3}"/>
              </a:ext>
            </a:extLst>
          </p:cNvPr>
          <p:cNvSpPr txBox="1"/>
          <p:nvPr/>
        </p:nvSpPr>
        <p:spPr>
          <a:xfrm>
            <a:off x="618307" y="6798520"/>
            <a:ext cx="3577835" cy="1938992"/>
          </a:xfrm>
          <a:prstGeom prst="rect">
            <a:avLst/>
          </a:prstGeom>
          <a:noFill/>
        </p:spPr>
        <p:txBody>
          <a:bodyPr wrap="square">
            <a:spAutoFit/>
          </a:bodyPr>
          <a:lstStyle/>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L’ouverture à la vente directe est prévue à partir du début du mois de juin. Souhaitant privilégier le contact direct avec les consommateurs, Ludovic et Mélanie accueilleront le public tous les matins du lundi au samedi, de 8h à 12h.</a:t>
            </a: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 </a:t>
            </a: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Un rendez-vous particulier sera également proposé chaque vendredi après-midi de 15h à 19h : l’occasion d’échanger avec les éleveurs, de découvrir la ferme, de rencontrer les vaches et même d’assister à la traite.</a:t>
            </a: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 </a:t>
            </a: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Une belle adresse locale à découvrir, qui met à l’honneur le savoir-faire agricole et les produits locaux. </a:t>
            </a:r>
          </a:p>
        </p:txBody>
      </p:sp>
      <p:sp>
        <p:nvSpPr>
          <p:cNvPr id="18" name="ZoneTexte 17">
            <a:extLst>
              <a:ext uri="{FF2B5EF4-FFF2-40B4-BE49-F238E27FC236}">
                <a16:creationId xmlns:a16="http://schemas.microsoft.com/office/drawing/2014/main" id="{B7FE4B34-1DEB-34EE-0432-AB7B51814548}"/>
              </a:ext>
            </a:extLst>
          </p:cNvPr>
          <p:cNvSpPr txBox="1"/>
          <p:nvPr/>
        </p:nvSpPr>
        <p:spPr>
          <a:xfrm>
            <a:off x="4333578" y="7930827"/>
            <a:ext cx="2052935" cy="861774"/>
          </a:xfrm>
          <a:prstGeom prst="rect">
            <a:avLst/>
          </a:prstGeom>
          <a:solidFill>
            <a:schemeClr val="accent2">
              <a:lumMod val="40000"/>
              <a:lumOff val="60000"/>
            </a:schemeClr>
          </a:solidFill>
        </p:spPr>
        <p:txBody>
          <a:bodyPr wrap="square">
            <a:spAutoFit/>
          </a:bodyPr>
          <a:lstStyle/>
          <a:p>
            <a:pPr algn="ctr">
              <a:buNone/>
            </a:pPr>
            <a:r>
              <a:rPr lang="fr-FR" sz="1000" dirty="0">
                <a:effectLst/>
                <a:latin typeface="Aptos" panose="020B0004020202020204" pitchFamily="34" charset="0"/>
                <a:ea typeface="Calibri" panose="020F0502020204030204" pitchFamily="34" charset="0"/>
                <a:cs typeface="Aptos" panose="020B0004020202020204" pitchFamily="34" charset="0"/>
              </a:rPr>
              <a:t>GAEC Fleurs de Lait</a:t>
            </a:r>
          </a:p>
          <a:p>
            <a:pPr algn="ctr">
              <a:buNone/>
            </a:pPr>
            <a:r>
              <a:rPr lang="fr-FR" sz="1000" dirty="0">
                <a:effectLst/>
                <a:latin typeface="Aptos" panose="020B0004020202020204" pitchFamily="34" charset="0"/>
                <a:ea typeface="Calibri" panose="020F0502020204030204" pitchFamily="34" charset="0"/>
                <a:cs typeface="Aptos" panose="020B0004020202020204" pitchFamily="34" charset="0"/>
              </a:rPr>
              <a:t>90 </a:t>
            </a:r>
            <a:r>
              <a:rPr lang="fr-FR" sz="1000" dirty="0" err="1">
                <a:effectLst/>
                <a:latin typeface="Aptos" panose="020B0004020202020204" pitchFamily="34" charset="0"/>
                <a:ea typeface="Calibri" panose="020F0502020204030204" pitchFamily="34" charset="0"/>
                <a:cs typeface="Aptos" panose="020B0004020202020204" pitchFamily="34" charset="0"/>
              </a:rPr>
              <a:t>Kermodé</a:t>
            </a: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algn="ctr">
              <a:buNone/>
            </a:pPr>
            <a:r>
              <a:rPr lang="fr-FR" sz="1000" dirty="0">
                <a:effectLst/>
                <a:latin typeface="Aptos" panose="020B0004020202020204" pitchFamily="34" charset="0"/>
                <a:ea typeface="Calibri" panose="020F0502020204030204" pitchFamily="34" charset="0"/>
                <a:cs typeface="Aptos" panose="020B0004020202020204" pitchFamily="34" charset="0"/>
              </a:rPr>
              <a:t>68650 Lapoutroie</a:t>
            </a:r>
          </a:p>
          <a:p>
            <a:pPr algn="ctr">
              <a:buNone/>
            </a:pPr>
            <a:r>
              <a:rPr lang="fr-FR" sz="1000" dirty="0">
                <a:effectLst/>
                <a:latin typeface="Aptos" panose="020B0004020202020204" pitchFamily="34" charset="0"/>
                <a:ea typeface="Calibri" panose="020F0502020204030204" pitchFamily="34" charset="0"/>
                <a:cs typeface="Aptos" panose="020B0004020202020204" pitchFamily="34" charset="0"/>
              </a:rPr>
              <a:t>06 30.88.35 59 </a:t>
            </a:r>
          </a:p>
          <a:p>
            <a:pPr algn="ctr">
              <a:buNone/>
            </a:pPr>
            <a:r>
              <a:rPr lang="fr-FR" sz="1000" dirty="0">
                <a:effectLst/>
                <a:latin typeface="Aptos" panose="020B0004020202020204" pitchFamily="34" charset="0"/>
                <a:ea typeface="Calibri" panose="020F0502020204030204" pitchFamily="34" charset="0"/>
                <a:cs typeface="Aptos" panose="020B0004020202020204" pitchFamily="34" charset="0"/>
              </a:rPr>
              <a:t> </a:t>
            </a:r>
            <a:r>
              <a:rPr lang="fr-FR" sz="1000" u="sng" dirty="0">
                <a:solidFill>
                  <a:srgbClr val="0000FF"/>
                </a:solidFill>
                <a:effectLst/>
                <a:latin typeface="Aptos" panose="020B0004020202020204" pitchFamily="34" charset="0"/>
                <a:ea typeface="Calibri" panose="020F0502020204030204" pitchFamily="34" charset="0"/>
                <a:cs typeface="Aptos" panose="020B0004020202020204" pitchFamily="34" charset="0"/>
                <a:hlinkClick r:id="rId5"/>
              </a:rPr>
              <a:t>fermepredubois@gmail.com</a:t>
            </a:r>
            <a:endParaRPr lang="fr-FR" sz="1000" dirty="0"/>
          </a:p>
        </p:txBody>
      </p:sp>
    </p:spTree>
    <p:extLst>
      <p:ext uri="{BB962C8B-B14F-4D97-AF65-F5344CB8AC3E}">
        <p14:creationId xmlns:p14="http://schemas.microsoft.com/office/powerpoint/2010/main" val="35636309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9AEC1DD5-0746-D139-29ED-04C46EC8C388}"/>
              </a:ext>
            </a:extLst>
          </p:cNvPr>
          <p:cNvSpPr>
            <a:spLocks noGrp="1"/>
          </p:cNvSpPr>
          <p:nvPr>
            <p:ph type="ftr" sz="quarter" idx="11"/>
          </p:nvPr>
        </p:nvSpPr>
        <p:spPr/>
        <p:txBody>
          <a:bodyPr/>
          <a:lstStyle/>
          <a:p>
            <a:r>
              <a:rPr lang="fr-FR" dirty="0"/>
              <a:t>Bulletin municipal / juin 2026</a:t>
            </a:r>
          </a:p>
        </p:txBody>
      </p:sp>
      <p:sp>
        <p:nvSpPr>
          <p:cNvPr id="3" name="Espace réservé du numéro de diapositive 2">
            <a:extLst>
              <a:ext uri="{FF2B5EF4-FFF2-40B4-BE49-F238E27FC236}">
                <a16:creationId xmlns:a16="http://schemas.microsoft.com/office/drawing/2014/main" id="{AFC67613-D92B-D8B7-3CA1-72598B87EB4D}"/>
              </a:ext>
            </a:extLst>
          </p:cNvPr>
          <p:cNvSpPr>
            <a:spLocks noGrp="1"/>
          </p:cNvSpPr>
          <p:nvPr>
            <p:ph type="sldNum" sz="quarter" idx="12"/>
          </p:nvPr>
        </p:nvSpPr>
        <p:spPr/>
        <p:txBody>
          <a:bodyPr/>
          <a:lstStyle/>
          <a:p>
            <a:fld id="{BE9B5FA4-89F7-4BC1-B6B1-D5529FDE714B}" type="slidenum">
              <a:rPr lang="fr-FR" smtClean="0"/>
              <a:t>19</a:t>
            </a:fld>
            <a:endParaRPr lang="fr-FR"/>
          </a:p>
        </p:txBody>
      </p:sp>
      <p:pic>
        <p:nvPicPr>
          <p:cNvPr id="5" name="Image 4">
            <a:extLst>
              <a:ext uri="{FF2B5EF4-FFF2-40B4-BE49-F238E27FC236}">
                <a16:creationId xmlns:a16="http://schemas.microsoft.com/office/drawing/2014/main" id="{F3C7D95C-BCC2-EC17-8996-A6DA4378875E}"/>
              </a:ext>
            </a:extLst>
          </p:cNvPr>
          <p:cNvPicPr>
            <a:picLocks noChangeAspect="1"/>
          </p:cNvPicPr>
          <p:nvPr/>
        </p:nvPicPr>
        <p:blipFill>
          <a:blip r:embed="rId2"/>
          <a:stretch>
            <a:fillRect/>
          </a:stretch>
        </p:blipFill>
        <p:spPr>
          <a:xfrm>
            <a:off x="535115" y="1036089"/>
            <a:ext cx="1349783" cy="1745013"/>
          </a:xfrm>
          <a:prstGeom prst="rect">
            <a:avLst/>
          </a:prstGeom>
        </p:spPr>
      </p:pic>
      <p:sp>
        <p:nvSpPr>
          <p:cNvPr id="7" name="ZoneTexte 6">
            <a:extLst>
              <a:ext uri="{FF2B5EF4-FFF2-40B4-BE49-F238E27FC236}">
                <a16:creationId xmlns:a16="http://schemas.microsoft.com/office/drawing/2014/main" id="{77373977-6439-94FD-03ED-98506DB55DEE}"/>
              </a:ext>
            </a:extLst>
          </p:cNvPr>
          <p:cNvSpPr txBox="1"/>
          <p:nvPr/>
        </p:nvSpPr>
        <p:spPr>
          <a:xfrm>
            <a:off x="1839436" y="1021198"/>
            <a:ext cx="4497423" cy="1954381"/>
          </a:xfrm>
          <a:prstGeom prst="rect">
            <a:avLst/>
          </a:prstGeom>
          <a:noFill/>
        </p:spPr>
        <p:txBody>
          <a:bodyPr wrap="square">
            <a:spAutoFit/>
          </a:bodyPr>
          <a:lstStyle/>
          <a:p>
            <a:pPr algn="just"/>
            <a:r>
              <a:rPr lang="fr-FR" sz="1000" b="0" i="0" u="none" strike="noStrike" baseline="0" dirty="0">
                <a:solidFill>
                  <a:srgbClr val="000000"/>
                </a:solidFill>
                <a:latin typeface=" aptos"/>
              </a:rPr>
              <a:t>La 5ème saison de l</a:t>
            </a:r>
            <a:r>
              <a:rPr lang="fr-FR" sz="1000" b="1" i="0" u="none" strike="noStrike" baseline="0" dirty="0">
                <a:solidFill>
                  <a:srgbClr val="000000"/>
                </a:solidFill>
                <a:latin typeface=" aptos"/>
              </a:rPr>
              <a:t>’AMAP de la Weiss (A</a:t>
            </a:r>
            <a:r>
              <a:rPr lang="fr-FR" sz="1000" b="0" i="0" u="none" strike="noStrike" baseline="0" dirty="0">
                <a:solidFill>
                  <a:srgbClr val="000000"/>
                </a:solidFill>
                <a:latin typeface=" aptos"/>
              </a:rPr>
              <a:t>ssociation pour le </a:t>
            </a:r>
            <a:r>
              <a:rPr lang="fr-FR" sz="1000" b="1" i="0" u="none" strike="noStrike" baseline="0" dirty="0">
                <a:solidFill>
                  <a:srgbClr val="000000"/>
                </a:solidFill>
                <a:latin typeface=" aptos"/>
              </a:rPr>
              <a:t>M</a:t>
            </a:r>
            <a:r>
              <a:rPr lang="fr-FR" sz="1000" b="0" i="0" u="none" strike="noStrike" baseline="0" dirty="0">
                <a:solidFill>
                  <a:srgbClr val="000000"/>
                </a:solidFill>
                <a:latin typeface=" aptos"/>
              </a:rPr>
              <a:t>aintien d’une </a:t>
            </a:r>
            <a:r>
              <a:rPr lang="fr-FR" sz="1000" b="1" i="0" u="none" strike="noStrike" baseline="0" dirty="0">
                <a:solidFill>
                  <a:srgbClr val="000000"/>
                </a:solidFill>
                <a:latin typeface=" aptos"/>
              </a:rPr>
              <a:t>A</a:t>
            </a:r>
            <a:r>
              <a:rPr lang="fr-FR" sz="1000" b="0" i="0" u="none" strike="noStrike" baseline="0" dirty="0">
                <a:solidFill>
                  <a:srgbClr val="000000"/>
                </a:solidFill>
                <a:latin typeface=" aptos"/>
              </a:rPr>
              <a:t>griculture </a:t>
            </a:r>
            <a:r>
              <a:rPr lang="fr-FR" sz="1000" b="1" i="0" u="none" strike="noStrike" baseline="0" dirty="0">
                <a:solidFill>
                  <a:srgbClr val="000000"/>
                </a:solidFill>
                <a:latin typeface=" aptos"/>
              </a:rPr>
              <a:t>P</a:t>
            </a:r>
            <a:r>
              <a:rPr lang="fr-FR" sz="1000" b="0" i="0" u="none" strike="noStrike" baseline="0" dirty="0">
                <a:solidFill>
                  <a:srgbClr val="000000"/>
                </a:solidFill>
                <a:latin typeface=" aptos"/>
              </a:rPr>
              <a:t>aysanne) a démarré le </a:t>
            </a:r>
            <a:r>
              <a:rPr lang="fr-FR" sz="1000" b="1" i="0" u="none" strike="noStrike" baseline="0" dirty="0">
                <a:solidFill>
                  <a:srgbClr val="000000"/>
                </a:solidFill>
                <a:latin typeface=" aptos"/>
              </a:rPr>
              <a:t>mardi 28 AVRIL 2026 </a:t>
            </a:r>
            <a:r>
              <a:rPr lang="fr-FR" sz="1000" b="0" i="0" u="none" strike="noStrike" baseline="0" dirty="0">
                <a:solidFill>
                  <a:srgbClr val="000000"/>
                </a:solidFill>
                <a:latin typeface=" aptos"/>
              </a:rPr>
              <a:t>!</a:t>
            </a:r>
          </a:p>
          <a:p>
            <a:pPr algn="just"/>
            <a:r>
              <a:rPr lang="fr-FR" sz="1000" b="1" i="0" u="none" strike="noStrike" baseline="0" dirty="0">
                <a:solidFill>
                  <a:srgbClr val="000000"/>
                </a:solidFill>
                <a:latin typeface=" aptos"/>
              </a:rPr>
              <a:t>L'AMAP de la Weiss </a:t>
            </a:r>
            <a:r>
              <a:rPr lang="fr-FR" sz="1000" b="0" i="0" u="none" strike="noStrike" baseline="0" dirty="0">
                <a:solidFill>
                  <a:srgbClr val="000000"/>
                </a:solidFill>
                <a:latin typeface=" aptos"/>
              </a:rPr>
              <a:t>propose sur contrat, toutes les semaines, à tous les habitants de la vallée. </a:t>
            </a:r>
            <a:r>
              <a:rPr lang="fr-FR" sz="1000" dirty="0">
                <a:solidFill>
                  <a:srgbClr val="000000"/>
                </a:solidFill>
                <a:latin typeface=" aptos"/>
              </a:rPr>
              <a:t>U</a:t>
            </a:r>
            <a:r>
              <a:rPr lang="fr-FR" sz="1000" b="0" i="0" u="none" strike="noStrike" baseline="0" dirty="0">
                <a:solidFill>
                  <a:srgbClr val="000000"/>
                </a:solidFill>
                <a:latin typeface=" aptos"/>
              </a:rPr>
              <a:t>ne alimentation 100% saine, en lien direct avec les </a:t>
            </a:r>
            <a:r>
              <a:rPr lang="fr-FR" sz="1000" b="0" i="0" u="none" strike="noStrike" baseline="0" dirty="0" err="1">
                <a:solidFill>
                  <a:srgbClr val="000000"/>
                </a:solidFill>
                <a:latin typeface=" aptos"/>
              </a:rPr>
              <a:t>producteur.rice.s</a:t>
            </a:r>
            <a:r>
              <a:rPr lang="fr-FR" sz="1000" b="0" i="0" u="none" strike="noStrike" baseline="0" dirty="0">
                <a:solidFill>
                  <a:srgbClr val="000000"/>
                </a:solidFill>
                <a:latin typeface=" aptos"/>
              </a:rPr>
              <a:t> du terroir, en participant directement à un système résilient, éthique, respectueux et même convivial !</a:t>
            </a:r>
          </a:p>
          <a:p>
            <a:pPr algn="just"/>
            <a:r>
              <a:rPr lang="fr-FR" sz="1000" b="0" i="0" u="none" strike="noStrike" baseline="0" dirty="0">
                <a:solidFill>
                  <a:srgbClr val="000000"/>
                </a:solidFill>
                <a:latin typeface=" aptos"/>
              </a:rPr>
              <a:t>En vous y engageant, vous pourrez ainsi recevoir à la carte, des paniers en : maraîchage, boulangerie, laitages, </a:t>
            </a:r>
            <a:r>
              <a:rPr lang="fr-FR" sz="1000" b="0" i="0" u="none" strike="noStrike" baseline="0" dirty="0" err="1">
                <a:solidFill>
                  <a:srgbClr val="000000"/>
                </a:solidFill>
                <a:latin typeface=" aptos"/>
              </a:rPr>
              <a:t>oeufs</a:t>
            </a:r>
            <a:r>
              <a:rPr lang="fr-FR" sz="1000" b="0" i="0" u="none" strike="noStrike" baseline="0" dirty="0">
                <a:solidFill>
                  <a:srgbClr val="000000"/>
                </a:solidFill>
                <a:latin typeface=" aptos"/>
              </a:rPr>
              <a:t> et ponctuellement, divers autres produits (bière, miel...) toujours</a:t>
            </a:r>
          </a:p>
          <a:p>
            <a:pPr algn="just"/>
            <a:r>
              <a:rPr lang="fr-FR" sz="1000" b="0" i="0" u="none" strike="noStrike" baseline="0" dirty="0">
                <a:solidFill>
                  <a:srgbClr val="000000"/>
                </a:solidFill>
                <a:latin typeface=" aptos"/>
              </a:rPr>
              <a:t>garantis exclusivement BIO, DE SAISON, respectueux des ressources naturelles et des êtres vivants.</a:t>
            </a:r>
          </a:p>
          <a:p>
            <a:pPr algn="just"/>
            <a:endParaRPr lang="fr-FR" sz="1100" dirty="0">
              <a:latin typeface="Aptos Display" panose="020B0004020202020204" pitchFamily="34" charset="0"/>
            </a:endParaRPr>
          </a:p>
        </p:txBody>
      </p:sp>
      <p:sp>
        <p:nvSpPr>
          <p:cNvPr id="6" name="ZoneTexte 5">
            <a:extLst>
              <a:ext uri="{FF2B5EF4-FFF2-40B4-BE49-F238E27FC236}">
                <a16:creationId xmlns:a16="http://schemas.microsoft.com/office/drawing/2014/main" id="{8B365F51-1A3D-95D7-969D-8A9623BF4B6C}"/>
              </a:ext>
            </a:extLst>
          </p:cNvPr>
          <p:cNvSpPr txBox="1"/>
          <p:nvPr/>
        </p:nvSpPr>
        <p:spPr>
          <a:xfrm>
            <a:off x="594346" y="468321"/>
            <a:ext cx="5748132" cy="523220"/>
          </a:xfrm>
          <a:prstGeom prst="rect">
            <a:avLst/>
          </a:prstGeom>
          <a:noFill/>
        </p:spPr>
        <p:txBody>
          <a:bodyPr wrap="square">
            <a:spAutoFit/>
          </a:bodyPr>
          <a:lstStyle/>
          <a:p>
            <a:pPr algn="l"/>
            <a:r>
              <a:rPr lang="fr-FR" sz="1400" b="1" i="0" u="none" strike="noStrike" baseline="0" dirty="0">
                <a:solidFill>
                  <a:srgbClr val="0070C0"/>
                </a:solidFill>
                <a:latin typeface="ComicSansMS-Bold"/>
              </a:rPr>
              <a:t>5ème saison de l’AMAP de la Weiss</a:t>
            </a:r>
          </a:p>
          <a:p>
            <a:pPr algn="l"/>
            <a:r>
              <a:rPr lang="fr-FR" sz="1400" b="1" i="0" u="none" strike="noStrike" baseline="0" dirty="0">
                <a:solidFill>
                  <a:srgbClr val="0070C0"/>
                </a:solidFill>
                <a:latin typeface="ComicSansMS-Bold"/>
              </a:rPr>
              <a:t>Des paniers locaux, BIO et conviviaux dans la vallée, pour tous budgets !</a:t>
            </a:r>
          </a:p>
        </p:txBody>
      </p:sp>
      <p:sp>
        <p:nvSpPr>
          <p:cNvPr id="9" name="ZoneTexte 8">
            <a:extLst>
              <a:ext uri="{FF2B5EF4-FFF2-40B4-BE49-F238E27FC236}">
                <a16:creationId xmlns:a16="http://schemas.microsoft.com/office/drawing/2014/main" id="{F1E225BB-2374-EE7B-FA34-D18CA8F58F73}"/>
              </a:ext>
            </a:extLst>
          </p:cNvPr>
          <p:cNvSpPr txBox="1"/>
          <p:nvPr/>
        </p:nvSpPr>
        <p:spPr>
          <a:xfrm>
            <a:off x="500657" y="2751868"/>
            <a:ext cx="4085631" cy="1323439"/>
          </a:xfrm>
          <a:prstGeom prst="rect">
            <a:avLst/>
          </a:prstGeom>
          <a:noFill/>
        </p:spPr>
        <p:txBody>
          <a:bodyPr wrap="square">
            <a:spAutoFit/>
          </a:bodyPr>
          <a:lstStyle/>
          <a:p>
            <a:pPr algn="just"/>
            <a:r>
              <a:rPr lang="fr-FR" sz="1000" b="0" i="0" u="none" strike="noStrike" baseline="0" dirty="0">
                <a:solidFill>
                  <a:srgbClr val="000000"/>
                </a:solidFill>
                <a:latin typeface=" aptos"/>
              </a:rPr>
              <a:t>L'organisation est très souple, à la demande : les </a:t>
            </a:r>
            <a:r>
              <a:rPr lang="fr-FR" sz="1000" b="0" i="0" u="none" strike="noStrike" baseline="0" dirty="0" err="1">
                <a:solidFill>
                  <a:srgbClr val="000000"/>
                </a:solidFill>
                <a:latin typeface=" aptos"/>
              </a:rPr>
              <a:t>amapien.ne.s</a:t>
            </a:r>
            <a:r>
              <a:rPr lang="fr-FR" sz="1000" b="0" i="0" u="none" strike="noStrike" baseline="0" dirty="0">
                <a:solidFill>
                  <a:srgbClr val="000000"/>
                </a:solidFill>
                <a:latin typeface=" aptos"/>
              </a:rPr>
              <a:t> choisissent librement les produits souhaités dans leur panier parmi l’offre proposée.</a:t>
            </a:r>
          </a:p>
          <a:p>
            <a:pPr algn="just"/>
            <a:r>
              <a:rPr lang="fr-FR" sz="1000" b="1" i="1" u="none" strike="noStrike" baseline="0" dirty="0">
                <a:solidFill>
                  <a:srgbClr val="000000"/>
                </a:solidFill>
                <a:latin typeface=" aptos"/>
              </a:rPr>
              <a:t>L'Engagement est possible tout au long de l'année</a:t>
            </a:r>
          </a:p>
          <a:p>
            <a:pPr algn="just"/>
            <a:r>
              <a:rPr lang="fr-FR" sz="1000" b="0" i="0" u="none" strike="noStrike" baseline="0" dirty="0">
                <a:solidFill>
                  <a:srgbClr val="000000"/>
                </a:solidFill>
                <a:latin typeface=" aptos"/>
              </a:rPr>
              <a:t>Plusieurs formats et prix de paniers sont disponibles.</a:t>
            </a:r>
          </a:p>
          <a:p>
            <a:pPr algn="just"/>
            <a:r>
              <a:rPr lang="fr-FR" sz="1000" b="0" i="0" u="none" strike="noStrike" baseline="0" dirty="0">
                <a:solidFill>
                  <a:srgbClr val="000000"/>
                </a:solidFill>
                <a:latin typeface=" aptos"/>
              </a:rPr>
              <a:t>Le paiement peut être annuel, trimestriel, mensuel ou à convenir avec </a:t>
            </a:r>
            <a:r>
              <a:rPr lang="fr-FR" sz="1000" b="0" i="0" u="none" strike="noStrike" baseline="0" dirty="0" err="1">
                <a:solidFill>
                  <a:srgbClr val="000000"/>
                </a:solidFill>
                <a:latin typeface=" aptos"/>
              </a:rPr>
              <a:t>vo.tre.s</a:t>
            </a:r>
            <a:r>
              <a:rPr lang="fr-FR" sz="1000" b="0" i="0" u="none" strike="noStrike" baseline="0" dirty="0">
                <a:solidFill>
                  <a:srgbClr val="000000"/>
                </a:solidFill>
                <a:latin typeface=" aptos"/>
              </a:rPr>
              <a:t> </a:t>
            </a:r>
            <a:r>
              <a:rPr lang="fr-FR" sz="1000" b="0" i="0" u="none" strike="noStrike" baseline="0" dirty="0" err="1">
                <a:solidFill>
                  <a:srgbClr val="000000"/>
                </a:solidFill>
                <a:latin typeface=" aptos"/>
              </a:rPr>
              <a:t>product.eur.rice.s</a:t>
            </a:r>
            <a:r>
              <a:rPr lang="fr-FR" sz="1000" b="0" i="0" u="none" strike="noStrike" baseline="0" dirty="0">
                <a:solidFill>
                  <a:srgbClr val="000000"/>
                </a:solidFill>
                <a:latin typeface=" aptos"/>
              </a:rPr>
              <a:t>.</a:t>
            </a:r>
          </a:p>
          <a:p>
            <a:pPr algn="just"/>
            <a:r>
              <a:rPr lang="fr-FR" sz="1000" b="0" i="0" u="none" strike="noStrike" baseline="0" dirty="0">
                <a:solidFill>
                  <a:srgbClr val="000000"/>
                </a:solidFill>
                <a:latin typeface=" aptos"/>
              </a:rPr>
              <a:t>Une période d’essai de 1 mois avant signature du contrat est possible.</a:t>
            </a:r>
          </a:p>
        </p:txBody>
      </p:sp>
      <p:pic>
        <p:nvPicPr>
          <p:cNvPr id="8" name="Image 7">
            <a:extLst>
              <a:ext uri="{FF2B5EF4-FFF2-40B4-BE49-F238E27FC236}">
                <a16:creationId xmlns:a16="http://schemas.microsoft.com/office/drawing/2014/main" id="{A6242414-A10B-A496-0943-3217183387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57315" y="5350924"/>
            <a:ext cx="369548" cy="461740"/>
          </a:xfrm>
          <a:prstGeom prst="rect">
            <a:avLst/>
          </a:prstGeom>
        </p:spPr>
      </p:pic>
      <p:sp>
        <p:nvSpPr>
          <p:cNvPr id="10" name="ZoneTexte 9">
            <a:extLst>
              <a:ext uri="{FF2B5EF4-FFF2-40B4-BE49-F238E27FC236}">
                <a16:creationId xmlns:a16="http://schemas.microsoft.com/office/drawing/2014/main" id="{F4C1FF95-B9F2-93AA-67E6-F90D51B132DA}"/>
              </a:ext>
            </a:extLst>
          </p:cNvPr>
          <p:cNvSpPr txBox="1"/>
          <p:nvPr/>
        </p:nvSpPr>
        <p:spPr>
          <a:xfrm>
            <a:off x="510899" y="5289444"/>
            <a:ext cx="4818837" cy="523220"/>
          </a:xfrm>
          <a:prstGeom prst="rect">
            <a:avLst/>
          </a:prstGeom>
          <a:noFill/>
        </p:spPr>
        <p:txBody>
          <a:bodyPr wrap="square">
            <a:spAutoFit/>
          </a:bodyPr>
          <a:lstStyle/>
          <a:p>
            <a:pPr algn="l"/>
            <a:r>
              <a:rPr lang="fr-FR" sz="1400" b="1" i="0" u="none" strike="noStrike" baseline="0" dirty="0">
                <a:solidFill>
                  <a:srgbClr val="0070C0"/>
                </a:solidFill>
                <a:latin typeface="ComicSansMS-Bold"/>
              </a:rPr>
              <a:t>Journée nationale du commerce de proximité</a:t>
            </a:r>
            <a:br>
              <a:rPr lang="fr-FR" sz="1400" b="1" i="0" u="none" strike="noStrike" baseline="0" dirty="0">
                <a:solidFill>
                  <a:srgbClr val="0070C0"/>
                </a:solidFill>
                <a:latin typeface="ComicSansMS-Bold"/>
              </a:rPr>
            </a:br>
            <a:r>
              <a:rPr lang="fr-FR" sz="1400" b="1" i="0" u="none" strike="noStrike" baseline="0" dirty="0">
                <a:solidFill>
                  <a:srgbClr val="0070C0"/>
                </a:solidFill>
                <a:latin typeface="ComicSansMS-Bold"/>
              </a:rPr>
              <a:t>Le village se mobilise le samedi 10 octobre 2026</a:t>
            </a:r>
          </a:p>
        </p:txBody>
      </p:sp>
      <p:sp>
        <p:nvSpPr>
          <p:cNvPr id="12" name="ZoneTexte 11">
            <a:extLst>
              <a:ext uri="{FF2B5EF4-FFF2-40B4-BE49-F238E27FC236}">
                <a16:creationId xmlns:a16="http://schemas.microsoft.com/office/drawing/2014/main" id="{3C7A2250-E819-5F36-CAE7-7B46A533EB5F}"/>
              </a:ext>
            </a:extLst>
          </p:cNvPr>
          <p:cNvSpPr txBox="1"/>
          <p:nvPr/>
        </p:nvSpPr>
        <p:spPr>
          <a:xfrm>
            <a:off x="510899" y="5857212"/>
            <a:ext cx="5875614" cy="3580467"/>
          </a:xfrm>
          <a:prstGeom prst="rect">
            <a:avLst/>
          </a:prstGeom>
          <a:noFill/>
        </p:spPr>
        <p:txBody>
          <a:bodyPr wrap="square">
            <a:spAutoFit/>
          </a:bodyPr>
          <a:lstStyle/>
          <a:p>
            <a:pPr algn="just">
              <a:spcAft>
                <a:spcPts val="800"/>
              </a:spcAft>
              <a:buNone/>
            </a:pPr>
            <a:r>
              <a:rPr lang="fr-FR" sz="1000" kern="100" dirty="0">
                <a:effectLst/>
                <a:latin typeface=" aptos"/>
                <a:ea typeface="Calibri" panose="020F0502020204030204" pitchFamily="34" charset="0"/>
                <a:cs typeface="Times New Roman" panose="02020603050405020304" pitchFamily="18" charset="0"/>
              </a:rPr>
              <a:t>Le samedi </a:t>
            </a:r>
            <a:r>
              <a:rPr lang="fr-FR" sz="1000" b="1" kern="100" dirty="0">
                <a:effectLst/>
                <a:latin typeface=" aptos"/>
                <a:ea typeface="Calibri" panose="020F0502020204030204" pitchFamily="34" charset="0"/>
                <a:cs typeface="Times New Roman" panose="02020603050405020304" pitchFamily="18" charset="0"/>
              </a:rPr>
              <a:t>10 octobre 2026</a:t>
            </a:r>
            <a:r>
              <a:rPr lang="fr-FR" sz="1000" kern="100" dirty="0">
                <a:effectLst/>
                <a:latin typeface=" aptos"/>
                <a:ea typeface="Calibri" panose="020F0502020204030204" pitchFamily="34" charset="0"/>
                <a:cs typeface="Times New Roman" panose="02020603050405020304" pitchFamily="18" charset="0"/>
              </a:rPr>
              <a:t>, est la </a:t>
            </a:r>
            <a:r>
              <a:rPr lang="fr-FR" sz="1000" b="1" kern="100" dirty="0">
                <a:effectLst/>
                <a:latin typeface=" aptos"/>
                <a:ea typeface="Calibri" panose="020F0502020204030204" pitchFamily="34" charset="0"/>
                <a:cs typeface="Times New Roman" panose="02020603050405020304" pitchFamily="18" charset="0"/>
              </a:rPr>
              <a:t>Journée nationale du commerce de proximité et de l’artisanat local</a:t>
            </a:r>
            <a:r>
              <a:rPr lang="fr-FR" sz="1000" kern="100" dirty="0">
                <a:effectLst/>
                <a:latin typeface=" aptos"/>
                <a:ea typeface="Calibri" panose="020F0502020204030204" pitchFamily="34" charset="0"/>
                <a:cs typeface="Times New Roman" panose="02020603050405020304" pitchFamily="18" charset="0"/>
              </a:rPr>
              <a:t>, un rendez‑vous annuel qui met à l’honneur celles et ceux qui font vivre nos centres‑bourgs : commerçants, artisans, producteurs et entrepreneurs locaux.</a:t>
            </a:r>
          </a:p>
          <a:p>
            <a:pPr algn="just">
              <a:spcAft>
                <a:spcPts val="800"/>
              </a:spcAft>
              <a:buNone/>
            </a:pPr>
            <a:r>
              <a:rPr lang="fr-FR" sz="1000" kern="100" dirty="0">
                <a:effectLst/>
                <a:latin typeface=" aptos"/>
                <a:ea typeface="Calibri" panose="020F0502020204030204" pitchFamily="34" charset="0"/>
                <a:cs typeface="Times New Roman" panose="02020603050405020304" pitchFamily="18" charset="0"/>
              </a:rPr>
              <a:t>Cette journée, portée au niveau national, est l’occasion idéale de rappeler un message simple mais essentiel : </a:t>
            </a:r>
            <a:r>
              <a:rPr lang="fr-FR" sz="1000" b="1" kern="100" dirty="0">
                <a:effectLst/>
                <a:latin typeface=" aptos"/>
                <a:ea typeface="Calibri" panose="020F0502020204030204" pitchFamily="34" charset="0"/>
                <a:cs typeface="Times New Roman" panose="02020603050405020304" pitchFamily="18" charset="0"/>
              </a:rPr>
              <a:t>consommer local, c’est faire vivre le village</a:t>
            </a:r>
            <a:r>
              <a:rPr lang="fr-FR" sz="1000" kern="100" dirty="0">
                <a:effectLst/>
                <a:latin typeface=" aptos"/>
                <a:ea typeface="Calibri" panose="020F0502020204030204" pitchFamily="34" charset="0"/>
                <a:cs typeface="Times New Roman" panose="02020603050405020304" pitchFamily="18" charset="0"/>
              </a:rPr>
              <a:t>. Chaque achat réalisé dans un commerce du village, chaque service confié à un artisan du territoire contribue directement à la vitalité économique, sociale et humaine de notre commune.</a:t>
            </a:r>
          </a:p>
          <a:p>
            <a:pPr algn="just">
              <a:spcAft>
                <a:spcPts val="800"/>
              </a:spcAft>
              <a:buNone/>
            </a:pPr>
            <a:r>
              <a:rPr lang="fr-FR" sz="1000" kern="100" dirty="0">
                <a:effectLst/>
                <a:latin typeface=" aptos"/>
                <a:ea typeface="Calibri" panose="020F0502020204030204" pitchFamily="34" charset="0"/>
                <a:cs typeface="Times New Roman" panose="02020603050405020304" pitchFamily="18" charset="0"/>
              </a:rPr>
              <a:t>Pour célébrer cette journée, la municipalité s’associe aux acteurs économiques locaux afin de proposer une série d’animations conviviales et ouvertes à tous. L’objectif est double :</a:t>
            </a:r>
          </a:p>
          <a:p>
            <a:pPr marL="342900" lvl="0" indent="-288000" algn="just">
              <a:spcAft>
                <a:spcPts val="800"/>
              </a:spcAft>
              <a:buSzPts val="1000"/>
              <a:buFont typeface="Symbol" panose="05050102010706020507" pitchFamily="18" charset="2"/>
              <a:buChar char=""/>
              <a:tabLst>
                <a:tab pos="457200" algn="l"/>
              </a:tabLst>
            </a:pPr>
            <a:r>
              <a:rPr lang="fr-FR" sz="1000" b="1" kern="100" dirty="0">
                <a:effectLst/>
                <a:latin typeface=" aptos"/>
                <a:ea typeface="Calibri" panose="020F0502020204030204" pitchFamily="34" charset="0"/>
                <a:cs typeface="Times New Roman" panose="02020603050405020304" pitchFamily="18" charset="0"/>
              </a:rPr>
              <a:t>Mettre en lumière le savoir‑faire</a:t>
            </a:r>
            <a:r>
              <a:rPr lang="fr-FR" sz="1000" kern="100" dirty="0">
                <a:effectLst/>
                <a:latin typeface=" aptos"/>
                <a:ea typeface="Calibri" panose="020F0502020204030204" pitchFamily="34" charset="0"/>
                <a:cs typeface="Times New Roman" panose="02020603050405020304" pitchFamily="18" charset="0"/>
              </a:rPr>
              <a:t> de nos commerçants et artisans,</a:t>
            </a:r>
          </a:p>
          <a:p>
            <a:pPr marL="342900" lvl="0" indent="-288000" algn="just">
              <a:spcAft>
                <a:spcPts val="800"/>
              </a:spcAft>
              <a:buSzPts val="1000"/>
              <a:buFont typeface="Symbol" panose="05050102010706020507" pitchFamily="18" charset="2"/>
              <a:buChar char=""/>
              <a:tabLst>
                <a:tab pos="457200" algn="l"/>
              </a:tabLst>
            </a:pPr>
            <a:r>
              <a:rPr lang="fr-FR" sz="1000" b="1" kern="100" dirty="0">
                <a:effectLst/>
                <a:latin typeface=" aptos"/>
                <a:ea typeface="Calibri" panose="020F0502020204030204" pitchFamily="34" charset="0"/>
                <a:cs typeface="Times New Roman" panose="02020603050405020304" pitchFamily="18" charset="0"/>
              </a:rPr>
              <a:t>Sensibiliser les habitants aux vertus du circuit court</a:t>
            </a:r>
            <a:r>
              <a:rPr lang="fr-FR" sz="1000" kern="100" dirty="0">
                <a:effectLst/>
                <a:latin typeface=" aptos"/>
                <a:ea typeface="Calibri" panose="020F0502020204030204" pitchFamily="34" charset="0"/>
                <a:cs typeface="Times New Roman" panose="02020603050405020304" pitchFamily="18" charset="0"/>
              </a:rPr>
              <a:t>, qui favorise l’emploi local, réduit les déplacements et renforce le lien social.</a:t>
            </a:r>
          </a:p>
          <a:p>
            <a:pPr algn="just">
              <a:spcAft>
                <a:spcPts val="800"/>
              </a:spcAft>
              <a:buNone/>
            </a:pPr>
            <a:r>
              <a:rPr lang="fr-FR" sz="1000" b="1" kern="100" dirty="0">
                <a:effectLst/>
                <a:latin typeface=" aptos"/>
                <a:ea typeface="Calibri" panose="020F0502020204030204" pitchFamily="34" charset="0"/>
                <a:cs typeface="Times New Roman" panose="02020603050405020304" pitchFamily="18" charset="0"/>
              </a:rPr>
              <a:t>Consommer local, un geste simple qui change tout.</a:t>
            </a:r>
            <a:endParaRPr lang="fr-FR" sz="1000" kern="100" dirty="0">
              <a:effectLst/>
              <a:latin typeface=" aptos"/>
              <a:ea typeface="Calibri" panose="020F0502020204030204" pitchFamily="34" charset="0"/>
              <a:cs typeface="Times New Roman" panose="02020603050405020304" pitchFamily="18" charset="0"/>
            </a:endParaRPr>
          </a:p>
          <a:p>
            <a:pPr algn="just">
              <a:spcAft>
                <a:spcPts val="800"/>
              </a:spcAft>
              <a:buNone/>
            </a:pPr>
            <a:r>
              <a:rPr lang="fr-FR" sz="1000" kern="100" dirty="0">
                <a:effectLst/>
                <a:latin typeface=" aptos"/>
                <a:ea typeface="Calibri" panose="020F0502020204030204" pitchFamily="34" charset="0"/>
                <a:cs typeface="Times New Roman" panose="02020603050405020304" pitchFamily="18" charset="0"/>
              </a:rPr>
              <a:t>Dans un contexte où les habitudes de consommation évoluent, cette journée rappelle que nos commerces et artisans sont bien plus que des points de vente : ce sont des lieux de vie, de proximité, de services et d’échanges. Les soutenir, c’est préserver l’âme de notre village. Nous vous attendons nombreux le </a:t>
            </a:r>
            <a:r>
              <a:rPr lang="fr-FR" sz="1000" b="1" kern="100" dirty="0">
                <a:effectLst/>
                <a:latin typeface=" aptos"/>
                <a:ea typeface="Calibri" panose="020F0502020204030204" pitchFamily="34" charset="0"/>
                <a:cs typeface="Times New Roman" panose="02020603050405020304" pitchFamily="18" charset="0"/>
              </a:rPr>
              <a:t>10 octobre</a:t>
            </a:r>
            <a:r>
              <a:rPr lang="fr-FR" sz="1000" kern="100" dirty="0">
                <a:effectLst/>
                <a:latin typeface=" aptos"/>
                <a:ea typeface="Calibri" panose="020F0502020204030204" pitchFamily="34" charset="0"/>
                <a:cs typeface="Times New Roman" panose="02020603050405020304" pitchFamily="18" charset="0"/>
              </a:rPr>
              <a:t> pour partager ce moment convivial et valoriser ensemble celles et ceux qui contribuent chaque jour à la dynamique de notre commune.</a:t>
            </a:r>
          </a:p>
        </p:txBody>
      </p:sp>
      <p:sp>
        <p:nvSpPr>
          <p:cNvPr id="14" name="ZoneTexte 13">
            <a:extLst>
              <a:ext uri="{FF2B5EF4-FFF2-40B4-BE49-F238E27FC236}">
                <a16:creationId xmlns:a16="http://schemas.microsoft.com/office/drawing/2014/main" id="{F8FD7742-32C1-C5A9-BDC0-9DEEFAC1E5AF}"/>
              </a:ext>
            </a:extLst>
          </p:cNvPr>
          <p:cNvSpPr txBox="1"/>
          <p:nvPr/>
        </p:nvSpPr>
        <p:spPr>
          <a:xfrm>
            <a:off x="4833509" y="3023211"/>
            <a:ext cx="1493396" cy="861774"/>
          </a:xfrm>
          <a:prstGeom prst="rect">
            <a:avLst/>
          </a:prstGeom>
          <a:solidFill>
            <a:schemeClr val="accent6">
              <a:lumMod val="40000"/>
              <a:lumOff val="60000"/>
            </a:schemeClr>
          </a:solidFill>
        </p:spPr>
        <p:txBody>
          <a:bodyPr wrap="square">
            <a:spAutoFit/>
          </a:bodyPr>
          <a:lstStyle/>
          <a:p>
            <a:pPr algn="just"/>
            <a:r>
              <a:rPr lang="fr-FR" sz="1000" b="1" i="0" u="none" strike="noStrike" baseline="0" dirty="0">
                <a:solidFill>
                  <a:srgbClr val="000000"/>
                </a:solidFill>
                <a:latin typeface="Aptos Display" panose="020B0004020202020204" pitchFamily="34" charset="0"/>
              </a:rPr>
              <a:t>A RETENIR : Distribution tous les mardis soirs, de 18h30 à 19h15 au parking de covoiturage, RD415, gare de Fréland.</a:t>
            </a:r>
          </a:p>
        </p:txBody>
      </p:sp>
      <p:sp>
        <p:nvSpPr>
          <p:cNvPr id="16" name="ZoneTexte 15">
            <a:extLst>
              <a:ext uri="{FF2B5EF4-FFF2-40B4-BE49-F238E27FC236}">
                <a16:creationId xmlns:a16="http://schemas.microsoft.com/office/drawing/2014/main" id="{52B9A02C-8BC2-C8BE-622A-CEC0246BF04A}"/>
              </a:ext>
            </a:extLst>
          </p:cNvPr>
          <p:cNvSpPr txBox="1"/>
          <p:nvPr/>
        </p:nvSpPr>
        <p:spPr>
          <a:xfrm>
            <a:off x="490703" y="4033597"/>
            <a:ext cx="5836202" cy="1015663"/>
          </a:xfrm>
          <a:prstGeom prst="rect">
            <a:avLst/>
          </a:prstGeom>
          <a:noFill/>
        </p:spPr>
        <p:txBody>
          <a:bodyPr wrap="square">
            <a:spAutoFit/>
          </a:bodyPr>
          <a:lstStyle/>
          <a:p>
            <a:pPr algn="just"/>
            <a:r>
              <a:rPr lang="fr-FR" sz="1000" b="1" i="0" u="none" strike="noStrike" baseline="0" dirty="0">
                <a:solidFill>
                  <a:srgbClr val="000000"/>
                </a:solidFill>
                <a:latin typeface=" aptos"/>
              </a:rPr>
              <a:t>Grande nouveauté depuis 2025 : </a:t>
            </a:r>
            <a:r>
              <a:rPr lang="fr-FR" sz="1000" b="0" i="0" u="none" strike="noStrike" baseline="0" dirty="0">
                <a:solidFill>
                  <a:srgbClr val="000000"/>
                </a:solidFill>
                <a:latin typeface=" aptos"/>
              </a:rPr>
              <a:t>participation de l'AMAP aux </a:t>
            </a:r>
            <a:r>
              <a:rPr lang="fr-FR" sz="1000" b="1" i="0" u="none" strike="noStrike" baseline="0" dirty="0">
                <a:solidFill>
                  <a:srgbClr val="000000"/>
                </a:solidFill>
                <a:latin typeface=" aptos"/>
              </a:rPr>
              <a:t>ordonnances vertes, </a:t>
            </a:r>
            <a:r>
              <a:rPr lang="fr-FR" sz="1000" b="0" i="0" u="none" strike="noStrike" baseline="0" dirty="0">
                <a:solidFill>
                  <a:srgbClr val="000000"/>
                </a:solidFill>
                <a:latin typeface=" aptos"/>
              </a:rPr>
              <a:t>destinées aux futures mamans attendant un heureux événement. Pendant 28 semaines elles pourront recevoir un panier de légumes gratuit (renseignements auprès de la C.C.V.K.)</a:t>
            </a:r>
          </a:p>
          <a:p>
            <a:pPr algn="just"/>
            <a:r>
              <a:rPr lang="fr-FR" sz="1000" b="0" i="0" u="none" strike="noStrike" baseline="0" dirty="0">
                <a:solidFill>
                  <a:srgbClr val="000000"/>
                </a:solidFill>
                <a:latin typeface=" aptos"/>
              </a:rPr>
              <a:t>Pour une agriculture locale, plus écologique et plus responsable, la réponse c'est notre </a:t>
            </a:r>
            <a:r>
              <a:rPr lang="fr-FR" sz="1000" b="1" i="0" u="none" strike="noStrike" baseline="0" dirty="0">
                <a:solidFill>
                  <a:srgbClr val="000000"/>
                </a:solidFill>
                <a:latin typeface=" aptos"/>
              </a:rPr>
              <a:t>AMAP de la Weiss </a:t>
            </a:r>
            <a:r>
              <a:rPr lang="fr-FR" sz="1000" b="0" i="0" u="none" strike="noStrike" baseline="0" dirty="0">
                <a:solidFill>
                  <a:srgbClr val="000000"/>
                </a:solidFill>
                <a:latin typeface=" aptos"/>
              </a:rPr>
              <a:t>! </a:t>
            </a:r>
            <a:r>
              <a:rPr lang="fr-FR" sz="1000" b="1" i="1" u="none" strike="noStrike" baseline="0" dirty="0">
                <a:solidFill>
                  <a:srgbClr val="000000"/>
                </a:solidFill>
                <a:latin typeface=" aptos"/>
              </a:rPr>
              <a:t>Posez vos questions par email : </a:t>
            </a:r>
            <a:r>
              <a:rPr lang="fr-FR" sz="1000" b="1" i="1" u="none" strike="noStrike" baseline="0" dirty="0">
                <a:solidFill>
                  <a:srgbClr val="000081"/>
                </a:solidFill>
                <a:latin typeface=" aptos"/>
              </a:rPr>
              <a:t>amap-welche@mailo.com </a:t>
            </a:r>
            <a:r>
              <a:rPr lang="fr-FR" sz="1000" b="0" i="1" u="none" strike="noStrike" baseline="0" dirty="0">
                <a:solidFill>
                  <a:srgbClr val="000000"/>
                </a:solidFill>
                <a:latin typeface=" aptos"/>
              </a:rPr>
              <a:t>(Pascale) </a:t>
            </a:r>
            <a:r>
              <a:rPr lang="fr-FR" sz="1000" b="1" i="1" u="none" strike="noStrike" baseline="0" dirty="0">
                <a:solidFill>
                  <a:srgbClr val="000000"/>
                </a:solidFill>
                <a:latin typeface=" aptos"/>
              </a:rPr>
              <a:t>ou par téléphone au 06.71.71.47.06 </a:t>
            </a:r>
            <a:r>
              <a:rPr lang="fr-FR" sz="1000" b="0" i="1" u="none" strike="noStrike" baseline="0" dirty="0">
                <a:solidFill>
                  <a:srgbClr val="000000"/>
                </a:solidFill>
                <a:latin typeface=" aptos"/>
              </a:rPr>
              <a:t>(Libéra) </a:t>
            </a:r>
            <a:r>
              <a:rPr lang="fr-FR" sz="1000" b="1" i="1" u="none" strike="noStrike" baseline="0" dirty="0">
                <a:solidFill>
                  <a:srgbClr val="000000"/>
                </a:solidFill>
                <a:latin typeface=" aptos"/>
              </a:rPr>
              <a:t>ou sur la page </a:t>
            </a:r>
            <a:r>
              <a:rPr lang="fr-FR" sz="1000" b="1" i="1" u="none" strike="noStrike" baseline="0" dirty="0" err="1">
                <a:solidFill>
                  <a:srgbClr val="000000"/>
                </a:solidFill>
                <a:latin typeface=" aptos"/>
              </a:rPr>
              <a:t>facebook</a:t>
            </a:r>
            <a:r>
              <a:rPr lang="fr-FR" sz="1000" b="1" i="1" u="none" strike="noStrike" baseline="0" dirty="0">
                <a:solidFill>
                  <a:srgbClr val="000000"/>
                </a:solidFill>
                <a:latin typeface=" aptos"/>
              </a:rPr>
              <a:t> : </a:t>
            </a:r>
            <a:r>
              <a:rPr lang="fr-FR" sz="1000" b="1" i="1" u="none" strike="noStrike" baseline="0" dirty="0">
                <a:solidFill>
                  <a:srgbClr val="000081"/>
                </a:solidFill>
                <a:latin typeface=" aptos"/>
              </a:rPr>
              <a:t>https://www.facebook/AMAP-de-la-Weiss</a:t>
            </a:r>
            <a:endParaRPr lang="fr-FR" sz="1000" dirty="0">
              <a:latin typeface=" aptos"/>
            </a:endParaRPr>
          </a:p>
        </p:txBody>
      </p:sp>
    </p:spTree>
    <p:extLst>
      <p:ext uri="{BB962C8B-B14F-4D97-AF65-F5344CB8AC3E}">
        <p14:creationId xmlns:p14="http://schemas.microsoft.com/office/powerpoint/2010/main" val="11540683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CA30045E-A8B5-8A13-DA8D-2C4C12115860}"/>
              </a:ext>
            </a:extLst>
          </p:cNvPr>
          <p:cNvSpPr>
            <a:spLocks noGrp="1"/>
          </p:cNvSpPr>
          <p:nvPr>
            <p:ph type="ftr" sz="quarter" idx="11"/>
          </p:nvPr>
        </p:nvSpPr>
        <p:spPr/>
        <p:txBody>
          <a:bodyPr/>
          <a:lstStyle/>
          <a:p>
            <a:r>
              <a:rPr lang="fr-FR" dirty="0"/>
              <a:t>Bulletin municipal / juin 2026</a:t>
            </a:r>
          </a:p>
        </p:txBody>
      </p:sp>
      <p:sp>
        <p:nvSpPr>
          <p:cNvPr id="3" name="Espace réservé du numéro de diapositive 2">
            <a:extLst>
              <a:ext uri="{FF2B5EF4-FFF2-40B4-BE49-F238E27FC236}">
                <a16:creationId xmlns:a16="http://schemas.microsoft.com/office/drawing/2014/main" id="{F9FA555C-9D1E-0333-0250-849D5BE6BEAF}"/>
              </a:ext>
            </a:extLst>
          </p:cNvPr>
          <p:cNvSpPr>
            <a:spLocks noGrp="1"/>
          </p:cNvSpPr>
          <p:nvPr>
            <p:ph type="sldNum" sz="quarter" idx="12"/>
          </p:nvPr>
        </p:nvSpPr>
        <p:spPr/>
        <p:txBody>
          <a:bodyPr/>
          <a:lstStyle/>
          <a:p>
            <a:fld id="{BE9B5FA4-89F7-4BC1-B6B1-D5529FDE714B}" type="slidenum">
              <a:rPr lang="fr-FR" smtClean="0"/>
              <a:t>20</a:t>
            </a:fld>
            <a:endParaRPr lang="fr-FR"/>
          </a:p>
        </p:txBody>
      </p:sp>
      <p:sp>
        <p:nvSpPr>
          <p:cNvPr id="5" name="ZoneTexte 4">
            <a:extLst>
              <a:ext uri="{FF2B5EF4-FFF2-40B4-BE49-F238E27FC236}">
                <a16:creationId xmlns:a16="http://schemas.microsoft.com/office/drawing/2014/main" id="{66D62A05-B09F-B3A2-F505-76D864CA3908}"/>
              </a:ext>
            </a:extLst>
          </p:cNvPr>
          <p:cNvSpPr txBox="1"/>
          <p:nvPr/>
        </p:nvSpPr>
        <p:spPr>
          <a:xfrm>
            <a:off x="686359" y="1249787"/>
            <a:ext cx="5681119" cy="5324535"/>
          </a:xfrm>
          <a:prstGeom prst="rect">
            <a:avLst/>
          </a:prstGeom>
          <a:noFill/>
        </p:spPr>
        <p:txBody>
          <a:bodyPr wrap="square">
            <a:spAutoFit/>
          </a:bodyPr>
          <a:lstStyle/>
          <a:p>
            <a:pPr algn="just">
              <a:buNone/>
            </a:pPr>
            <a:r>
              <a:rPr lang="fr-FR" sz="1000" b="1" i="1" kern="150" dirty="0">
                <a:effectLst/>
                <a:latin typeface="Aptos" panose="020B0004020202020204" pitchFamily="34" charset="0"/>
                <a:ea typeface="Noto Serif CJK SC"/>
                <a:cs typeface="Noto Sans" panose="020B0502040504020204" pitchFamily="34" charset="0"/>
              </a:rPr>
              <a:t>C’est une association qui regroupe des habitants de notre communauté de communes qui , dans ce monde bouleversé , essaye de mettre en place des actions pour que notre vallée reste souriante , agréable à vivre et solidaire.</a:t>
            </a:r>
            <a:endParaRPr lang="fr-FR" sz="1000" kern="150" dirty="0">
              <a:effectLst/>
              <a:latin typeface="Aptos" panose="020B0004020202020204" pitchFamily="34" charset="0"/>
              <a:ea typeface="Noto Serif CJK SC"/>
              <a:cs typeface="Noto Sans" panose="020B0502040504020204" pitchFamily="34" charset="0"/>
            </a:endParaRPr>
          </a:p>
          <a:p>
            <a:pPr algn="just">
              <a:buNone/>
            </a:pPr>
            <a:r>
              <a:rPr lang="fr-FR" sz="1000" kern="150" dirty="0">
                <a:effectLst/>
                <a:latin typeface="Aptos" panose="020B0004020202020204" pitchFamily="34" charset="0"/>
                <a:ea typeface="Noto Serif CJK SC"/>
                <a:cs typeface="Noto Sans" panose="020B0502040504020204" pitchFamily="34" charset="0"/>
              </a:rPr>
              <a:t> </a:t>
            </a:r>
          </a:p>
          <a:p>
            <a:pPr algn="just">
              <a:buNone/>
            </a:pPr>
            <a:r>
              <a:rPr lang="fr-FR" sz="1000" kern="150" dirty="0">
                <a:effectLst/>
                <a:latin typeface="Aptos" panose="020B0004020202020204" pitchFamily="34" charset="0"/>
                <a:ea typeface="Noto Serif CJK SC"/>
                <a:cs typeface="Noto Sans" panose="020B0502040504020204" pitchFamily="34" charset="0"/>
              </a:rPr>
              <a:t>Ce mois de juin, elle vous propose plusieurs rendez-vous :</a:t>
            </a:r>
          </a:p>
          <a:p>
            <a:pPr algn="just">
              <a:buNone/>
            </a:pPr>
            <a:r>
              <a:rPr lang="fr-FR" sz="1000" b="1" kern="150" dirty="0">
                <a:effectLst/>
                <a:latin typeface="Aptos" panose="020B0004020202020204" pitchFamily="34" charset="0"/>
                <a:ea typeface="Noto Serif CJK SC"/>
                <a:cs typeface="Noto Sans" panose="020B0502040504020204" pitchFamily="34" charset="0"/>
              </a:rPr>
              <a:t>Si vous êtes intéressé(e)s par les jardins , deux visites de jardins sont programmées :</a:t>
            </a:r>
            <a:endParaRPr lang="fr-FR" sz="1000" kern="150" dirty="0">
              <a:effectLst/>
              <a:latin typeface="Aptos" panose="020B0004020202020204" pitchFamily="34" charset="0"/>
              <a:ea typeface="Noto Serif CJK SC"/>
              <a:cs typeface="Noto Sans" panose="020B0502040504020204" pitchFamily="34" charset="0"/>
            </a:endParaRPr>
          </a:p>
          <a:p>
            <a:pPr algn="just">
              <a:buNone/>
            </a:pPr>
            <a:r>
              <a:rPr lang="fr-FR" sz="1000" kern="150" dirty="0">
                <a:effectLst/>
                <a:latin typeface="Aptos" panose="020B0004020202020204" pitchFamily="34" charset="0"/>
                <a:ea typeface="Noto Serif CJK SC"/>
                <a:cs typeface="Noto Sans" panose="020B0502040504020204" pitchFamily="34" charset="0"/>
              </a:rPr>
              <a:t>le samedi 6 juin , après midi : le Jardin des restos du cœur  et le « Potager envie » à Munster</a:t>
            </a:r>
          </a:p>
          <a:p>
            <a:pPr algn="just">
              <a:buNone/>
            </a:pPr>
            <a:r>
              <a:rPr lang="fr-FR" sz="1000" kern="150" dirty="0">
                <a:effectLst/>
                <a:latin typeface="Aptos" panose="020B0004020202020204" pitchFamily="34" charset="0"/>
                <a:ea typeface="Noto Serif CJK SC"/>
                <a:cs typeface="Noto Sans" panose="020B0502040504020204" pitchFamily="34" charset="0"/>
              </a:rPr>
              <a:t>le samedi 20 juin, après midi : le potager de Mario </a:t>
            </a:r>
            <a:r>
              <a:rPr lang="fr-FR" sz="1000" kern="150" dirty="0" err="1">
                <a:effectLst/>
                <a:latin typeface="Aptos" panose="020B0004020202020204" pitchFamily="34" charset="0"/>
                <a:ea typeface="Noto Serif CJK SC"/>
                <a:cs typeface="Noto Sans" panose="020B0502040504020204" pitchFamily="34" charset="0"/>
              </a:rPr>
              <a:t>Bottos</a:t>
            </a:r>
            <a:r>
              <a:rPr lang="fr-FR" sz="1000" kern="150" dirty="0">
                <a:effectLst/>
                <a:latin typeface="Aptos" panose="020B0004020202020204" pitchFamily="34" charset="0"/>
                <a:ea typeface="Noto Serif CJK SC"/>
                <a:cs typeface="Noto Sans" panose="020B0502040504020204" pitchFamily="34" charset="0"/>
              </a:rPr>
              <a:t> à Orbey</a:t>
            </a:r>
          </a:p>
          <a:p>
            <a:pPr algn="just">
              <a:buNone/>
            </a:pPr>
            <a:r>
              <a:rPr lang="fr-FR" sz="1000" kern="150" dirty="0">
                <a:effectLst/>
                <a:latin typeface="Aptos" panose="020B0004020202020204" pitchFamily="34" charset="0"/>
                <a:ea typeface="Noto Serif CJK SC"/>
                <a:cs typeface="Noto Sans" panose="020B0502040504020204" pitchFamily="34" charset="0"/>
              </a:rPr>
              <a:t>inscription auprès de Christophe au 06 47 48 02 25 ou </a:t>
            </a:r>
            <a:r>
              <a:rPr lang="fr-FR" sz="1000" u="none" strike="noStrike" kern="150" dirty="0">
                <a:effectLst/>
                <a:latin typeface="Aptos" panose="020B0004020202020204" pitchFamily="34" charset="0"/>
                <a:ea typeface="Noto Serif CJK SC"/>
                <a:cs typeface="Noto Sans" panose="020B0502040504020204" pitchFamily="34" charset="0"/>
                <a:hlinkClick r:id="rId2"/>
              </a:rPr>
              <a:t>eberhardt_christophe@yahoo.fr</a:t>
            </a:r>
            <a:endParaRPr lang="fr-FR" sz="1000" kern="150" dirty="0">
              <a:effectLst/>
              <a:latin typeface="Aptos" panose="020B0004020202020204" pitchFamily="34" charset="0"/>
              <a:ea typeface="Noto Serif CJK SC"/>
              <a:cs typeface="Noto Sans" panose="020B0502040504020204" pitchFamily="34" charset="0"/>
            </a:endParaRPr>
          </a:p>
          <a:p>
            <a:pPr algn="just">
              <a:buNone/>
            </a:pPr>
            <a:r>
              <a:rPr lang="fr-FR" sz="1000" kern="150" dirty="0">
                <a:effectLst/>
                <a:latin typeface="Aptos" panose="020B0004020202020204" pitchFamily="34" charset="0"/>
                <a:ea typeface="Noto Serif CJK SC"/>
                <a:cs typeface="Noto Sans" panose="020B0502040504020204" pitchFamily="34" charset="0"/>
              </a:rPr>
              <a:t> </a:t>
            </a:r>
          </a:p>
          <a:p>
            <a:pPr algn="just">
              <a:buNone/>
            </a:pPr>
            <a:r>
              <a:rPr lang="fr-FR" sz="1000" b="1" kern="150" dirty="0">
                <a:effectLst/>
                <a:latin typeface="Aptos" panose="020B0004020202020204" pitchFamily="34" charset="0"/>
                <a:ea typeface="Noto Serif CJK SC"/>
                <a:cs typeface="Noto Sans" panose="020B0502040504020204" pitchFamily="34" charset="0"/>
              </a:rPr>
              <a:t>Si vous êtes intéressé(e)s pour faire un voyage au centre de la Terre,</a:t>
            </a:r>
            <a:r>
              <a:rPr lang="fr-FR" sz="1000" kern="150" dirty="0">
                <a:effectLst/>
                <a:latin typeface="Aptos" panose="020B0004020202020204" pitchFamily="34" charset="0"/>
                <a:ea typeface="Noto Serif CJK SC"/>
                <a:cs typeface="Noto Sans" panose="020B0502040504020204" pitchFamily="34" charset="0"/>
              </a:rPr>
              <a:t> à 50 km de profondeur, il y a 40 millions d’année, une balade géologique autour du </a:t>
            </a:r>
            <a:r>
              <a:rPr lang="fr-FR" sz="1000" kern="150" dirty="0" err="1">
                <a:effectLst/>
                <a:latin typeface="Aptos" panose="020B0004020202020204" pitchFamily="34" charset="0"/>
                <a:ea typeface="Noto Serif CJK SC"/>
                <a:cs typeface="Noto Sans" panose="020B0502040504020204" pitchFamily="34" charset="0"/>
              </a:rPr>
              <a:t>Hayco</a:t>
            </a:r>
            <a:r>
              <a:rPr lang="fr-FR" sz="1000" kern="150" dirty="0">
                <a:effectLst/>
                <a:latin typeface="Aptos" panose="020B0004020202020204" pitchFamily="34" charset="0"/>
                <a:ea typeface="Noto Serif CJK SC"/>
                <a:cs typeface="Noto Sans" panose="020B0502040504020204" pitchFamily="34" charset="0"/>
              </a:rPr>
              <a:t> vous est proposée avec un spécialiste de la Maison de la géologie de Sentheim</a:t>
            </a:r>
          </a:p>
          <a:p>
            <a:pPr algn="just">
              <a:buNone/>
            </a:pPr>
            <a:r>
              <a:rPr lang="fr-FR" sz="1000" kern="150" dirty="0">
                <a:effectLst/>
                <a:latin typeface="Aptos" panose="020B0004020202020204" pitchFamily="34" charset="0"/>
                <a:ea typeface="Noto Serif CJK SC"/>
                <a:cs typeface="Noto Sans" panose="020B0502040504020204" pitchFamily="34" charset="0"/>
              </a:rPr>
              <a:t>le samedi 13 juin, l’après midi (participation 10 €)</a:t>
            </a:r>
          </a:p>
          <a:p>
            <a:pPr algn="just">
              <a:buNone/>
            </a:pPr>
            <a:r>
              <a:rPr lang="fr-FR" sz="1000" kern="150" dirty="0">
                <a:effectLst/>
                <a:latin typeface="Aptos" panose="020B0004020202020204" pitchFamily="34" charset="0"/>
                <a:ea typeface="Noto Serif CJK SC"/>
                <a:cs typeface="Noto Sans" panose="020B0502040504020204" pitchFamily="34" charset="0"/>
              </a:rPr>
              <a:t>inscription auprès de Francine au 06 85 20 92 99 ou info@klur.net</a:t>
            </a:r>
          </a:p>
          <a:p>
            <a:pPr algn="just">
              <a:buNone/>
            </a:pPr>
            <a:r>
              <a:rPr lang="fr-FR" sz="1000" kern="150" dirty="0">
                <a:effectLst/>
                <a:latin typeface="Aptos" panose="020B0004020202020204" pitchFamily="34" charset="0"/>
                <a:ea typeface="Noto Serif CJK SC"/>
                <a:cs typeface="Noto Sans" panose="020B0502040504020204" pitchFamily="34" charset="0"/>
              </a:rPr>
              <a:t> </a:t>
            </a:r>
          </a:p>
          <a:p>
            <a:pPr algn="just">
              <a:buNone/>
            </a:pPr>
            <a:r>
              <a:rPr lang="fr-FR" sz="1000" b="1" kern="150" dirty="0">
                <a:effectLst/>
                <a:latin typeface="Aptos" panose="020B0004020202020204" pitchFamily="34" charset="0"/>
                <a:ea typeface="Noto Serif CJK SC"/>
                <a:cs typeface="Noto Sans" panose="020B0502040504020204" pitchFamily="34" charset="0"/>
              </a:rPr>
              <a:t>Si vous vous êtes intéressé(e)s pour apprendre à régler, affûter et utiliser une faux</a:t>
            </a:r>
            <a:endParaRPr lang="fr-FR" sz="1000" kern="150" dirty="0">
              <a:effectLst/>
              <a:latin typeface="Aptos" panose="020B0004020202020204" pitchFamily="34" charset="0"/>
              <a:ea typeface="Noto Serif CJK SC"/>
              <a:cs typeface="Noto Sans" panose="020B0502040504020204" pitchFamily="34" charset="0"/>
            </a:endParaRPr>
          </a:p>
          <a:p>
            <a:pPr algn="just">
              <a:buNone/>
            </a:pPr>
            <a:r>
              <a:rPr lang="fr-FR" sz="1000" b="1" kern="150" dirty="0">
                <a:effectLst/>
                <a:latin typeface="Aptos" panose="020B0004020202020204" pitchFamily="34" charset="0"/>
                <a:ea typeface="Noto Serif CJK SC"/>
                <a:cs typeface="Noto Sans" panose="020B0502040504020204" pitchFamily="34" charset="0"/>
              </a:rPr>
              <a:t> </a:t>
            </a:r>
            <a:r>
              <a:rPr lang="fr-FR" sz="1000" kern="150" dirty="0">
                <a:effectLst/>
                <a:latin typeface="Aptos" panose="020B0004020202020204" pitchFamily="34" charset="0"/>
                <a:ea typeface="Noto Serif CJK SC"/>
                <a:cs typeface="Noto Sans" panose="020B0502040504020204" pitchFamily="34" charset="0"/>
              </a:rPr>
              <a:t>pour retrouver ce savoir faire, silencieux et affranchi du pétrole, un atelier est organisé</a:t>
            </a:r>
          </a:p>
          <a:p>
            <a:pPr algn="just">
              <a:buNone/>
            </a:pPr>
            <a:r>
              <a:rPr lang="fr-FR" sz="1000" kern="150" dirty="0">
                <a:effectLst/>
                <a:latin typeface="Aptos" panose="020B0004020202020204" pitchFamily="34" charset="0"/>
                <a:ea typeface="Noto Serif CJK SC"/>
                <a:cs typeface="Noto Sans" panose="020B0502040504020204" pitchFamily="34" charset="0"/>
              </a:rPr>
              <a:t>le samedi 27 juin, après midi</a:t>
            </a:r>
          </a:p>
          <a:p>
            <a:pPr algn="just">
              <a:buNone/>
            </a:pPr>
            <a:r>
              <a:rPr lang="fr-FR" sz="1000" kern="150" dirty="0">
                <a:effectLst/>
                <a:latin typeface="Aptos" panose="020B0004020202020204" pitchFamily="34" charset="0"/>
                <a:ea typeface="Noto Serif CJK SC"/>
                <a:cs typeface="Noto Sans" panose="020B0502040504020204" pitchFamily="34" charset="0"/>
              </a:rPr>
              <a:t>inscription auprès de Dominique  au 06 66 12 00 38</a:t>
            </a:r>
          </a:p>
          <a:p>
            <a:pPr algn="just">
              <a:buNone/>
            </a:pPr>
            <a:r>
              <a:rPr lang="fr-FR" sz="1000" kern="150" dirty="0">
                <a:effectLst/>
                <a:latin typeface="Aptos" panose="020B0004020202020204" pitchFamily="34" charset="0"/>
                <a:ea typeface="Noto Serif CJK SC"/>
                <a:cs typeface="Noto Sans" panose="020B0502040504020204" pitchFamily="34" charset="0"/>
              </a:rPr>
              <a:t> </a:t>
            </a:r>
          </a:p>
          <a:p>
            <a:pPr algn="just">
              <a:buNone/>
            </a:pPr>
            <a:r>
              <a:rPr lang="fr-FR" sz="1000" kern="150" dirty="0">
                <a:effectLst/>
                <a:latin typeface="Aptos" panose="020B0004020202020204" pitchFamily="34" charset="0"/>
                <a:ea typeface="Noto Serif CJK SC"/>
                <a:cs typeface="Noto Sans" panose="020B0502040504020204" pitchFamily="34" charset="0"/>
              </a:rPr>
              <a:t>Pour des raisons d’assurance, l’adhésion à Pas à pas (10€) sera demandé. Sinon , vous êtes les bienvenu(e)s, pour participer à nos différents groupes pour préparer la transition .</a:t>
            </a:r>
          </a:p>
          <a:p>
            <a:pPr algn="just">
              <a:buNone/>
            </a:pPr>
            <a:r>
              <a:rPr lang="fr-FR" sz="1000" kern="150" dirty="0">
                <a:effectLst/>
                <a:latin typeface="Aptos" panose="020B0004020202020204" pitchFamily="34" charset="0"/>
                <a:ea typeface="Noto Serif CJK SC"/>
                <a:cs typeface="Noto Sans" panose="020B0502040504020204" pitchFamily="34" charset="0"/>
              </a:rPr>
              <a:t>Nous avons notamment lancer une réflexion</a:t>
            </a:r>
          </a:p>
          <a:p>
            <a:pPr algn="just">
              <a:buNone/>
            </a:pPr>
            <a:endParaRPr lang="fr-FR" sz="1000" kern="150" dirty="0">
              <a:effectLst/>
              <a:latin typeface="Aptos" panose="020B0004020202020204" pitchFamily="34" charset="0"/>
              <a:ea typeface="Noto Serif CJK SC"/>
              <a:cs typeface="Noto Sans" panose="020B0502040504020204" pitchFamily="34" charset="0"/>
            </a:endParaRPr>
          </a:p>
          <a:p>
            <a:pPr algn="just">
              <a:buNone/>
            </a:pPr>
            <a:r>
              <a:rPr lang="fr-FR" sz="1000" kern="150" dirty="0">
                <a:effectLst/>
                <a:latin typeface="Aptos" panose="020B0004020202020204" pitchFamily="34" charset="0"/>
                <a:ea typeface="Noto Serif CJK SC"/>
                <a:cs typeface="Noto Sans" panose="020B0502040504020204" pitchFamily="34" charset="0"/>
              </a:rPr>
              <a:t>- </a:t>
            </a:r>
            <a:r>
              <a:rPr lang="fr-FR" sz="1000" b="1" kern="150" dirty="0">
                <a:effectLst/>
                <a:latin typeface="Aptos" panose="020B0004020202020204" pitchFamily="34" charset="0"/>
                <a:ea typeface="Noto Serif CJK SC"/>
                <a:cs typeface="Noto Sans" panose="020B0502040504020204" pitchFamily="34" charset="0"/>
              </a:rPr>
              <a:t>sur la Sécurité sociale de l’alimentation</a:t>
            </a:r>
            <a:r>
              <a:rPr lang="fr-FR" sz="1000" kern="150" dirty="0">
                <a:effectLst/>
                <a:latin typeface="Aptos" panose="020B0004020202020204" pitchFamily="34" charset="0"/>
                <a:ea typeface="Noto Serif CJK SC"/>
                <a:cs typeface="Noto Sans" panose="020B0502040504020204" pitchFamily="34" charset="0"/>
              </a:rPr>
              <a:t> qui permettrait de soutenir les paysans de la vallée et permettre à tous d’accéder à une alimentation saine, garante d’une bonne santé.</a:t>
            </a:r>
          </a:p>
          <a:p>
            <a:pPr algn="just">
              <a:buNone/>
            </a:pPr>
            <a:r>
              <a:rPr lang="fr-FR" sz="1000" kern="150" dirty="0">
                <a:effectLst/>
                <a:latin typeface="Aptos" panose="020B0004020202020204" pitchFamily="34" charset="0"/>
                <a:ea typeface="Noto Serif CJK SC"/>
                <a:cs typeface="Noto Sans" panose="020B0502040504020204" pitchFamily="34" charset="0"/>
              </a:rPr>
              <a:t>- </a:t>
            </a:r>
            <a:r>
              <a:rPr lang="fr-FR" sz="1000" b="1" kern="150" dirty="0">
                <a:effectLst/>
                <a:latin typeface="Aptos" panose="020B0004020202020204" pitchFamily="34" charset="0"/>
                <a:ea typeface="Noto Serif CJK SC"/>
                <a:cs typeface="Noto Sans" panose="020B0502040504020204" pitchFamily="34" charset="0"/>
              </a:rPr>
              <a:t>sur les semences potagères </a:t>
            </a:r>
            <a:r>
              <a:rPr lang="fr-FR" sz="1000" kern="150" dirty="0">
                <a:effectLst/>
                <a:latin typeface="Aptos" panose="020B0004020202020204" pitchFamily="34" charset="0"/>
                <a:ea typeface="Noto Serif CJK SC"/>
                <a:cs typeface="Noto Sans" panose="020B0502040504020204" pitchFamily="34" charset="0"/>
              </a:rPr>
              <a:t>: recenser, partager les techniques , création d’une grainothèque partagée</a:t>
            </a:r>
          </a:p>
          <a:p>
            <a:pPr algn="just">
              <a:buNone/>
            </a:pPr>
            <a:r>
              <a:rPr lang="fr-FR" sz="1000" kern="150" dirty="0">
                <a:effectLst/>
                <a:latin typeface="Aptos" panose="020B0004020202020204" pitchFamily="34" charset="0"/>
                <a:ea typeface="Noto Serif CJK SC"/>
                <a:cs typeface="Noto Sans" panose="020B0502040504020204" pitchFamily="34" charset="0"/>
              </a:rPr>
              <a:t>- </a:t>
            </a:r>
            <a:r>
              <a:rPr lang="fr-FR" sz="1000" b="1" kern="150" dirty="0">
                <a:effectLst/>
                <a:latin typeface="Aptos" panose="020B0004020202020204" pitchFamily="34" charset="0"/>
                <a:ea typeface="Noto Serif CJK SC"/>
                <a:cs typeface="Noto Sans" panose="020B0502040504020204" pitchFamily="34" charset="0"/>
              </a:rPr>
              <a:t>sur la mobilité dans la vallée :</a:t>
            </a:r>
            <a:r>
              <a:rPr lang="fr-FR" sz="1000" kern="150" dirty="0">
                <a:effectLst/>
                <a:latin typeface="Aptos" panose="020B0004020202020204" pitchFamily="34" charset="0"/>
                <a:ea typeface="Noto Serif CJK SC"/>
                <a:cs typeface="Noto Sans" panose="020B0502040504020204" pitchFamily="34" charset="0"/>
              </a:rPr>
              <a:t> autopartage, possibilité d’utilisation de véhicules intermédiaires plus pratiques qu’un vélo électrique et plus léger et économique qu’une voiture.</a:t>
            </a:r>
          </a:p>
          <a:p>
            <a:pPr algn="just">
              <a:buNone/>
            </a:pPr>
            <a:r>
              <a:rPr lang="fr-FR" sz="1000" kern="150" dirty="0">
                <a:effectLst/>
                <a:latin typeface="Aptos" panose="020B0004020202020204" pitchFamily="34" charset="0"/>
                <a:ea typeface="Noto Serif CJK SC"/>
                <a:cs typeface="Noto Sans" panose="020B0502040504020204" pitchFamily="34" charset="0"/>
              </a:rPr>
              <a:t> </a:t>
            </a:r>
          </a:p>
          <a:p>
            <a:pPr algn="just">
              <a:buNone/>
            </a:pPr>
            <a:r>
              <a:rPr lang="fr-FR" sz="1000" kern="150" dirty="0">
                <a:effectLst/>
                <a:latin typeface="Aptos" panose="020B0004020202020204" pitchFamily="34" charset="0"/>
                <a:ea typeface="Noto Serif CJK SC"/>
                <a:cs typeface="Noto Sans" panose="020B0502040504020204" pitchFamily="34" charset="0"/>
              </a:rPr>
              <a:t>N’hésitez pas à nous contacter au  07 64 53 17 25  ou   </a:t>
            </a:r>
            <a:r>
              <a:rPr lang="fr-FR" sz="1000" u="none" strike="noStrike" kern="150" dirty="0">
                <a:effectLst/>
                <a:latin typeface="Aptos" panose="020B0004020202020204" pitchFamily="34" charset="0"/>
                <a:ea typeface="Noto Serif CJK SC"/>
                <a:cs typeface="Noto Sans" panose="020B0502040504020204" pitchFamily="34" charset="0"/>
                <a:hlinkClick r:id="rId3"/>
              </a:rPr>
              <a:t>contact@transition-pasapas.org</a:t>
            </a:r>
            <a:r>
              <a:rPr lang="fr-FR" sz="1000" u="none" strike="noStrike" kern="150" dirty="0">
                <a:latin typeface="Aptos" panose="020B0004020202020204" pitchFamily="34" charset="0"/>
                <a:ea typeface="Noto Serif CJK SC"/>
                <a:cs typeface="Noto Sans" panose="020B0502040504020204" pitchFamily="34" charset="0"/>
              </a:rPr>
              <a:t> </a:t>
            </a:r>
            <a:r>
              <a:rPr lang="fr-FR" sz="1000" kern="150" dirty="0">
                <a:effectLst/>
                <a:latin typeface="Aptos" panose="020B0004020202020204" pitchFamily="34" charset="0"/>
                <a:ea typeface="Noto Serif CJK SC"/>
                <a:cs typeface="Noto Sans" panose="020B0502040504020204" pitchFamily="34" charset="0"/>
              </a:rPr>
              <a:t>ou nous découvrir sur www.transition-pasapas.org</a:t>
            </a:r>
          </a:p>
        </p:txBody>
      </p:sp>
      <p:sp>
        <p:nvSpPr>
          <p:cNvPr id="6" name="ZoneTexte 5">
            <a:extLst>
              <a:ext uri="{FF2B5EF4-FFF2-40B4-BE49-F238E27FC236}">
                <a16:creationId xmlns:a16="http://schemas.microsoft.com/office/drawing/2014/main" id="{F2C9B5C5-9E19-9718-F9AD-FE406D6D7894}"/>
              </a:ext>
            </a:extLst>
          </p:cNvPr>
          <p:cNvSpPr txBox="1"/>
          <p:nvPr/>
        </p:nvSpPr>
        <p:spPr>
          <a:xfrm>
            <a:off x="686359" y="539742"/>
            <a:ext cx="3389033" cy="523220"/>
          </a:xfrm>
          <a:prstGeom prst="rect">
            <a:avLst/>
          </a:prstGeom>
          <a:noFill/>
        </p:spPr>
        <p:txBody>
          <a:bodyPr wrap="square">
            <a:spAutoFit/>
          </a:bodyPr>
          <a:lstStyle/>
          <a:p>
            <a:pPr>
              <a:buNone/>
            </a:pPr>
            <a:r>
              <a:rPr lang="fr-FR" sz="1400" b="1" kern="150" dirty="0">
                <a:solidFill>
                  <a:srgbClr val="0070C0"/>
                </a:solidFill>
                <a:effectLst/>
                <a:latin typeface="Aptos Display" panose="020B0004020202020204" pitchFamily="34" charset="0"/>
                <a:ea typeface="Noto Serif CJK SC"/>
                <a:cs typeface="Noto Sans" panose="020B0502040504020204" pitchFamily="34" charset="0"/>
              </a:rPr>
              <a:t>Connaissez-vous Pas à pas,</a:t>
            </a:r>
            <a:endParaRPr lang="fr-FR" sz="1400" kern="150" dirty="0">
              <a:solidFill>
                <a:srgbClr val="0070C0"/>
              </a:solidFill>
              <a:effectLst/>
              <a:latin typeface="Aptos Display" panose="020B0004020202020204" pitchFamily="34" charset="0"/>
              <a:ea typeface="Noto Serif CJK SC"/>
              <a:cs typeface="Noto Sans" panose="020B0502040504020204" pitchFamily="34" charset="0"/>
            </a:endParaRPr>
          </a:p>
          <a:p>
            <a:pPr>
              <a:buNone/>
            </a:pPr>
            <a:r>
              <a:rPr lang="fr-FR" sz="1400" b="1" kern="150" dirty="0">
                <a:solidFill>
                  <a:srgbClr val="0070C0"/>
                </a:solidFill>
                <a:effectLst/>
                <a:latin typeface="Aptos Display" panose="020B0004020202020204" pitchFamily="34" charset="0"/>
                <a:ea typeface="Noto Serif CJK SC"/>
                <a:cs typeface="Noto Sans" panose="020B0502040504020204" pitchFamily="34" charset="0"/>
              </a:rPr>
              <a:t>vallée de la Weiss en Transition?</a:t>
            </a:r>
            <a:endParaRPr lang="fr-FR" sz="1400" kern="150" dirty="0">
              <a:solidFill>
                <a:srgbClr val="0070C0"/>
              </a:solidFill>
              <a:effectLst/>
              <a:latin typeface="Aptos Display" panose="020B0004020202020204" pitchFamily="34" charset="0"/>
              <a:ea typeface="Noto Serif CJK SC"/>
              <a:cs typeface="Noto Sans" panose="020B0502040504020204" pitchFamily="34" charset="0"/>
            </a:endParaRPr>
          </a:p>
        </p:txBody>
      </p:sp>
      <p:pic>
        <p:nvPicPr>
          <p:cNvPr id="7" name="Image 6">
            <a:extLst>
              <a:ext uri="{FF2B5EF4-FFF2-40B4-BE49-F238E27FC236}">
                <a16:creationId xmlns:a16="http://schemas.microsoft.com/office/drawing/2014/main" id="{9E8AC26E-E0B7-BD43-992B-B40A5183514E}"/>
              </a:ext>
            </a:extLst>
          </p:cNvPr>
          <p:cNvPicPr>
            <a:picLocks noChangeAspect="1"/>
          </p:cNvPicPr>
          <p:nvPr/>
        </p:nvPicPr>
        <p:blipFill>
          <a:blip r:embed="rId4"/>
          <a:stretch>
            <a:fillRect/>
          </a:stretch>
        </p:blipFill>
        <p:spPr>
          <a:xfrm>
            <a:off x="4290647" y="476027"/>
            <a:ext cx="1962256" cy="773760"/>
          </a:xfrm>
          <a:prstGeom prst="rect">
            <a:avLst/>
          </a:prstGeom>
        </p:spPr>
      </p:pic>
      <p:pic>
        <p:nvPicPr>
          <p:cNvPr id="8" name="Image 7">
            <a:extLst>
              <a:ext uri="{FF2B5EF4-FFF2-40B4-BE49-F238E27FC236}">
                <a16:creationId xmlns:a16="http://schemas.microsoft.com/office/drawing/2014/main" id="{D5E3F6DC-56B8-7559-01D3-646ABED9D22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1618" y="7269789"/>
            <a:ext cx="1351507" cy="1911608"/>
          </a:xfrm>
          <a:prstGeom prst="rect">
            <a:avLst/>
          </a:prstGeom>
        </p:spPr>
      </p:pic>
      <p:sp>
        <p:nvSpPr>
          <p:cNvPr id="9" name="ZoneTexte 8">
            <a:extLst>
              <a:ext uri="{FF2B5EF4-FFF2-40B4-BE49-F238E27FC236}">
                <a16:creationId xmlns:a16="http://schemas.microsoft.com/office/drawing/2014/main" id="{6EDD3B69-0A69-7AD5-0514-C3C595944FB1}"/>
              </a:ext>
            </a:extLst>
          </p:cNvPr>
          <p:cNvSpPr txBox="1"/>
          <p:nvPr/>
        </p:nvSpPr>
        <p:spPr>
          <a:xfrm>
            <a:off x="686971" y="6740628"/>
            <a:ext cx="3899317" cy="369332"/>
          </a:xfrm>
          <a:prstGeom prst="rect">
            <a:avLst/>
          </a:prstGeom>
          <a:noFill/>
        </p:spPr>
        <p:txBody>
          <a:bodyPr wrap="square">
            <a:spAutoFit/>
          </a:bodyPr>
          <a:lstStyle/>
          <a:p>
            <a:pPr>
              <a:buNone/>
            </a:pPr>
            <a:r>
              <a:rPr lang="fr-FR" b="1" kern="150" dirty="0">
                <a:solidFill>
                  <a:srgbClr val="0070C0"/>
                </a:solidFill>
                <a:latin typeface="Aptos Display" panose="020B0004020202020204" pitchFamily="34" charset="0"/>
                <a:ea typeface="Noto Serif CJK SC"/>
                <a:cs typeface="Noto Sans" panose="020B0502040504020204" pitchFamily="34" charset="0"/>
              </a:rPr>
              <a:t>EMVK – Portes ouvertes</a:t>
            </a:r>
            <a:endParaRPr lang="fr-FR" sz="1800" kern="150" dirty="0">
              <a:solidFill>
                <a:srgbClr val="0070C0"/>
              </a:solidFill>
              <a:effectLst/>
              <a:latin typeface="Aptos Display" panose="020B0004020202020204" pitchFamily="34" charset="0"/>
              <a:ea typeface="Noto Serif CJK SC"/>
              <a:cs typeface="Noto Sans" panose="020B0502040504020204" pitchFamily="34" charset="0"/>
            </a:endParaRPr>
          </a:p>
        </p:txBody>
      </p:sp>
      <p:sp>
        <p:nvSpPr>
          <p:cNvPr id="10" name="ZoneTexte 9">
            <a:extLst>
              <a:ext uri="{FF2B5EF4-FFF2-40B4-BE49-F238E27FC236}">
                <a16:creationId xmlns:a16="http://schemas.microsoft.com/office/drawing/2014/main" id="{61BD6A68-8A24-D006-C101-715F90B23924}"/>
              </a:ext>
            </a:extLst>
          </p:cNvPr>
          <p:cNvSpPr txBox="1"/>
          <p:nvPr/>
        </p:nvSpPr>
        <p:spPr>
          <a:xfrm>
            <a:off x="2380875" y="7352803"/>
            <a:ext cx="3899317" cy="1323439"/>
          </a:xfrm>
          <a:prstGeom prst="rect">
            <a:avLst/>
          </a:prstGeom>
          <a:noFill/>
        </p:spPr>
        <p:txBody>
          <a:bodyPr wrap="square" rtlCol="0">
            <a:spAutoFit/>
          </a:bodyPr>
          <a:lstStyle/>
          <a:p>
            <a:pPr algn="just"/>
            <a:r>
              <a:rPr lang="fr-FR" sz="1000" dirty="0">
                <a:latin typeface="Aptos" panose="020B0004020202020204" pitchFamily="34" charset="0"/>
              </a:rPr>
              <a:t>L’école de musique de la vallée de Kaysersberg vous invite aux portes ouvertes du</a:t>
            </a:r>
          </a:p>
          <a:p>
            <a:endParaRPr lang="fr-FR" sz="1000" dirty="0">
              <a:latin typeface="Aptos" panose="020B0004020202020204" pitchFamily="34" charset="0"/>
            </a:endParaRPr>
          </a:p>
          <a:p>
            <a:r>
              <a:rPr lang="fr-FR" sz="1000" b="1" u="sng" dirty="0">
                <a:latin typeface="Aptos" panose="020B0004020202020204" pitchFamily="34" charset="0"/>
              </a:rPr>
              <a:t>15 au 20 juin </a:t>
            </a:r>
            <a:r>
              <a:rPr lang="fr-FR" sz="1000" dirty="0">
                <a:latin typeface="Aptos" panose="020B0004020202020204" pitchFamily="34" charset="0"/>
              </a:rPr>
              <a:t>au siège de l’école à </a:t>
            </a:r>
            <a:r>
              <a:rPr lang="fr-FR" sz="1000" dirty="0" err="1">
                <a:latin typeface="Aptos" panose="020B0004020202020204" pitchFamily="34" charset="0"/>
              </a:rPr>
              <a:t>Hachimette</a:t>
            </a:r>
            <a:r>
              <a:rPr lang="fr-FR" sz="1000" dirty="0">
                <a:latin typeface="Aptos" panose="020B0004020202020204" pitchFamily="34" charset="0"/>
              </a:rPr>
              <a:t> (15 rue de l’Europe)</a:t>
            </a:r>
          </a:p>
          <a:p>
            <a:endParaRPr lang="fr-FR" sz="1000" dirty="0">
              <a:latin typeface="Aptos" panose="020B0004020202020204" pitchFamily="34" charset="0"/>
            </a:endParaRPr>
          </a:p>
          <a:p>
            <a:r>
              <a:rPr lang="fr-FR" sz="1000" dirty="0">
                <a:latin typeface="Aptos" panose="020B0004020202020204" pitchFamily="34" charset="0"/>
              </a:rPr>
              <a:t>Sur rendez-vous.</a:t>
            </a:r>
          </a:p>
          <a:p>
            <a:endParaRPr lang="fr-FR" sz="1000" dirty="0">
              <a:latin typeface="Aptos" panose="020B0004020202020204" pitchFamily="34" charset="0"/>
            </a:endParaRPr>
          </a:p>
          <a:p>
            <a:r>
              <a:rPr lang="fr-FR" sz="1000" dirty="0">
                <a:latin typeface="Aptos" panose="020B0004020202020204" pitchFamily="34" charset="0"/>
              </a:rPr>
              <a:t>Tél : 03.89.47.52.05 ou contact@emvk.fr</a:t>
            </a:r>
          </a:p>
        </p:txBody>
      </p:sp>
    </p:spTree>
    <p:extLst>
      <p:ext uri="{BB962C8B-B14F-4D97-AF65-F5344CB8AC3E}">
        <p14:creationId xmlns:p14="http://schemas.microsoft.com/office/powerpoint/2010/main" val="11440501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41936BD4-2E8A-08BF-8B09-B3D693C8CB76}"/>
              </a:ext>
            </a:extLst>
          </p:cNvPr>
          <p:cNvSpPr>
            <a:spLocks noGrp="1"/>
          </p:cNvSpPr>
          <p:nvPr>
            <p:ph type="ftr" sz="quarter" idx="11"/>
          </p:nvPr>
        </p:nvSpPr>
        <p:spPr/>
        <p:txBody>
          <a:bodyPr/>
          <a:lstStyle/>
          <a:p>
            <a:r>
              <a:rPr lang="fr-FR" dirty="0"/>
              <a:t>Bulletin municipal / juin 2026</a:t>
            </a:r>
          </a:p>
        </p:txBody>
      </p:sp>
      <p:sp>
        <p:nvSpPr>
          <p:cNvPr id="3" name="Espace réservé du numéro de diapositive 2">
            <a:extLst>
              <a:ext uri="{FF2B5EF4-FFF2-40B4-BE49-F238E27FC236}">
                <a16:creationId xmlns:a16="http://schemas.microsoft.com/office/drawing/2014/main" id="{6F6D463A-BE9C-0963-00E3-2EE2175ECC66}"/>
              </a:ext>
            </a:extLst>
          </p:cNvPr>
          <p:cNvSpPr>
            <a:spLocks noGrp="1"/>
          </p:cNvSpPr>
          <p:nvPr>
            <p:ph type="sldNum" sz="quarter" idx="12"/>
          </p:nvPr>
        </p:nvSpPr>
        <p:spPr/>
        <p:txBody>
          <a:bodyPr/>
          <a:lstStyle/>
          <a:p>
            <a:fld id="{BE9B5FA4-89F7-4BC1-B6B1-D5529FDE714B}" type="slidenum">
              <a:rPr lang="fr-FR" smtClean="0"/>
              <a:t>21</a:t>
            </a:fld>
            <a:endParaRPr lang="fr-FR"/>
          </a:p>
        </p:txBody>
      </p:sp>
      <p:pic>
        <p:nvPicPr>
          <p:cNvPr id="5" name="Image 4">
            <a:extLst>
              <a:ext uri="{FF2B5EF4-FFF2-40B4-BE49-F238E27FC236}">
                <a16:creationId xmlns:a16="http://schemas.microsoft.com/office/drawing/2014/main" id="{993128A1-6FDD-E1F3-284E-F8ADF1B138C9}"/>
              </a:ext>
            </a:extLst>
          </p:cNvPr>
          <p:cNvPicPr>
            <a:picLocks noChangeAspect="1"/>
          </p:cNvPicPr>
          <p:nvPr/>
        </p:nvPicPr>
        <p:blipFill>
          <a:blip r:embed="rId2"/>
          <a:stretch>
            <a:fillRect/>
          </a:stretch>
        </p:blipFill>
        <p:spPr>
          <a:xfrm>
            <a:off x="275785" y="466099"/>
            <a:ext cx="6306430" cy="8381810"/>
          </a:xfrm>
          <a:prstGeom prst="rect">
            <a:avLst/>
          </a:prstGeom>
        </p:spPr>
      </p:pic>
    </p:spTree>
    <p:extLst>
      <p:ext uri="{BB962C8B-B14F-4D97-AF65-F5344CB8AC3E}">
        <p14:creationId xmlns:p14="http://schemas.microsoft.com/office/powerpoint/2010/main" val="4646549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09636DAD-912A-A0B3-2AB0-76D9159BA930}"/>
              </a:ext>
            </a:extLst>
          </p:cNvPr>
          <p:cNvSpPr>
            <a:spLocks noGrp="1"/>
          </p:cNvSpPr>
          <p:nvPr>
            <p:ph type="ftr" sz="quarter" idx="11"/>
          </p:nvPr>
        </p:nvSpPr>
        <p:spPr/>
        <p:txBody>
          <a:bodyPr/>
          <a:lstStyle/>
          <a:p>
            <a:r>
              <a:rPr lang="fr-FR" dirty="0"/>
              <a:t>Bulletin municipal / juin 2026</a:t>
            </a:r>
          </a:p>
        </p:txBody>
      </p:sp>
      <p:sp>
        <p:nvSpPr>
          <p:cNvPr id="3" name="Espace réservé du numéro de diapositive 2">
            <a:extLst>
              <a:ext uri="{FF2B5EF4-FFF2-40B4-BE49-F238E27FC236}">
                <a16:creationId xmlns:a16="http://schemas.microsoft.com/office/drawing/2014/main" id="{918FADA4-4FBA-9B21-A4F5-E081CA1904CC}"/>
              </a:ext>
            </a:extLst>
          </p:cNvPr>
          <p:cNvSpPr>
            <a:spLocks noGrp="1"/>
          </p:cNvSpPr>
          <p:nvPr>
            <p:ph type="sldNum" sz="quarter" idx="12"/>
          </p:nvPr>
        </p:nvSpPr>
        <p:spPr/>
        <p:txBody>
          <a:bodyPr/>
          <a:lstStyle/>
          <a:p>
            <a:fld id="{BE9B5FA4-89F7-4BC1-B6B1-D5529FDE714B}" type="slidenum">
              <a:rPr lang="fr-FR" smtClean="0"/>
              <a:t>22</a:t>
            </a:fld>
            <a:endParaRPr lang="fr-FR"/>
          </a:p>
        </p:txBody>
      </p:sp>
      <p:sp>
        <p:nvSpPr>
          <p:cNvPr id="6" name="ZoneTexte 5">
            <a:extLst>
              <a:ext uri="{FF2B5EF4-FFF2-40B4-BE49-F238E27FC236}">
                <a16:creationId xmlns:a16="http://schemas.microsoft.com/office/drawing/2014/main" id="{9554D3D1-F31E-2EE2-DB4D-BF84F6EAE185}"/>
              </a:ext>
            </a:extLst>
          </p:cNvPr>
          <p:cNvSpPr txBox="1"/>
          <p:nvPr/>
        </p:nvSpPr>
        <p:spPr>
          <a:xfrm>
            <a:off x="815173" y="310689"/>
            <a:ext cx="5495192" cy="307777"/>
          </a:xfrm>
          <a:prstGeom prst="rect">
            <a:avLst/>
          </a:prstGeom>
          <a:noFill/>
        </p:spPr>
        <p:txBody>
          <a:bodyPr wrap="square">
            <a:spAutoFit/>
          </a:bodyPr>
          <a:lstStyle/>
          <a:p>
            <a:pPr algn="just">
              <a:buNone/>
            </a:pPr>
            <a:r>
              <a:rPr lang="fr-FR" sz="1400" b="1" dirty="0">
                <a:solidFill>
                  <a:schemeClr val="accent1"/>
                </a:solidFill>
                <a:effectLst/>
                <a:latin typeface="Aptos Display" panose="020B0004020202020204" pitchFamily="34" charset="0"/>
                <a:ea typeface="Times New Roman" panose="02020603050405020304" pitchFamily="18" charset="0"/>
                <a:cs typeface="Aptos" panose="020B0004020202020204" pitchFamily="34" charset="0"/>
              </a:rPr>
              <a:t>Le frelon à pattes jaunes : un nouveau défi pour notre territoire</a:t>
            </a:r>
          </a:p>
        </p:txBody>
      </p:sp>
      <p:sp>
        <p:nvSpPr>
          <p:cNvPr id="8" name="ZoneTexte 7">
            <a:extLst>
              <a:ext uri="{FF2B5EF4-FFF2-40B4-BE49-F238E27FC236}">
                <a16:creationId xmlns:a16="http://schemas.microsoft.com/office/drawing/2014/main" id="{355B9A2D-1A2C-3848-8ECE-1D155917861A}"/>
              </a:ext>
            </a:extLst>
          </p:cNvPr>
          <p:cNvSpPr txBox="1"/>
          <p:nvPr/>
        </p:nvSpPr>
        <p:spPr>
          <a:xfrm>
            <a:off x="815173" y="618466"/>
            <a:ext cx="5495192" cy="2108269"/>
          </a:xfrm>
          <a:prstGeom prst="rect">
            <a:avLst/>
          </a:prstGeom>
          <a:noFill/>
        </p:spPr>
        <p:txBody>
          <a:bodyPr wrap="square">
            <a:spAutoFit/>
          </a:bodyPr>
          <a:lstStyle/>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Longtemps épargnée, notre région est aujourd’hui confrontée à l’arrivée du frelon à pattes jaunes, également appelé frelon asiatique. Cette espèce invasive représente un risque réel pour la sécurité des habitants, mais aussi pour la biodiversité locale, notamment les abeilles.</a:t>
            </a:r>
          </a:p>
          <a:p>
            <a:pPr>
              <a:buNone/>
            </a:pPr>
            <a:br>
              <a:rPr lang="fr-FR" sz="1100" b="1" u="sng" dirty="0">
                <a:effectLst/>
                <a:latin typeface="Aptos" panose="020B0004020202020204" pitchFamily="34" charset="0"/>
                <a:ea typeface="Calibri" panose="020F0502020204030204" pitchFamily="34" charset="0"/>
                <a:cs typeface="Aptos" panose="020B0004020202020204" pitchFamily="34" charset="0"/>
              </a:rPr>
            </a:br>
            <a:r>
              <a:rPr lang="fr-FR" sz="1000" b="1" u="sng" dirty="0">
                <a:effectLst/>
                <a:latin typeface="Aptos" panose="020B0004020202020204" pitchFamily="34" charset="0"/>
                <a:ea typeface="Calibri" panose="020F0502020204030204" pitchFamily="34" charset="0"/>
                <a:cs typeface="Aptos" panose="020B0004020202020204" pitchFamily="34" charset="0"/>
              </a:rPr>
              <a:t>Une espèce à bien identifier</a:t>
            </a: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a:buNone/>
            </a:pPr>
            <a:r>
              <a:rPr lang="fr-FR" sz="1000" dirty="0">
                <a:effectLst/>
                <a:latin typeface="Aptos" panose="020B0004020202020204" pitchFamily="34" charset="0"/>
                <a:ea typeface="Calibri" panose="020F0502020204030204" pitchFamily="34" charset="0"/>
                <a:cs typeface="Aptos" panose="020B0004020202020204" pitchFamily="34" charset="0"/>
              </a:rPr>
              <a:t> </a:t>
            </a:r>
          </a:p>
          <a:p>
            <a:pPr>
              <a:buNone/>
            </a:pPr>
            <a:r>
              <a:rPr lang="fr-FR" sz="1000" dirty="0">
                <a:effectLst/>
                <a:latin typeface="Aptos" panose="020B0004020202020204" pitchFamily="34" charset="0"/>
                <a:ea typeface="Calibri" panose="020F0502020204030204" pitchFamily="34" charset="0"/>
                <a:cs typeface="Aptos" panose="020B0004020202020204" pitchFamily="34" charset="0"/>
              </a:rPr>
              <a:t>Le frelon à pattes jaunes se distingue par :</a:t>
            </a:r>
          </a:p>
          <a:p>
            <a:pPr marL="342900" lvl="0" indent="-342900">
              <a:buSzPts val="1000"/>
              <a:buFont typeface="Symbol" panose="05050102010706020507" pitchFamily="18" charset="2"/>
              <a:buChar char=""/>
              <a:tabLst>
                <a:tab pos="457200" algn="l"/>
              </a:tabLst>
            </a:pPr>
            <a:r>
              <a:rPr lang="fr-FR" sz="1000" dirty="0">
                <a:effectLst/>
                <a:latin typeface="Aptos" panose="020B0004020202020204" pitchFamily="34" charset="0"/>
                <a:ea typeface="Calibri" panose="020F0502020204030204" pitchFamily="34" charset="0"/>
                <a:cs typeface="Aptos" panose="020B0004020202020204" pitchFamily="34" charset="0"/>
              </a:rPr>
              <a:t>un corps majoritairement sombre</a:t>
            </a:r>
          </a:p>
          <a:p>
            <a:pPr marL="342900" lvl="0" indent="-342900">
              <a:buSzPts val="1000"/>
              <a:buFont typeface="Symbol" panose="05050102010706020507" pitchFamily="18" charset="2"/>
              <a:buChar char=""/>
              <a:tabLst>
                <a:tab pos="457200" algn="l"/>
              </a:tabLst>
            </a:pPr>
            <a:r>
              <a:rPr lang="fr-FR" sz="1000" dirty="0">
                <a:effectLst/>
                <a:latin typeface="Aptos" panose="020B0004020202020204" pitchFamily="34" charset="0"/>
                <a:ea typeface="Calibri" panose="020F0502020204030204" pitchFamily="34" charset="0"/>
                <a:cs typeface="Aptos" panose="020B0004020202020204" pitchFamily="34" charset="0"/>
              </a:rPr>
              <a:t>une bande orangée sur l’abdomen</a:t>
            </a:r>
          </a:p>
          <a:p>
            <a:pPr marL="342900" lvl="0" indent="-342900">
              <a:buSzPts val="1000"/>
              <a:buFont typeface="Symbol" panose="05050102010706020507" pitchFamily="18" charset="2"/>
              <a:buChar char=""/>
              <a:tabLst>
                <a:tab pos="457200" algn="l"/>
              </a:tabLst>
            </a:pPr>
            <a:r>
              <a:rPr lang="fr-FR" sz="1000" dirty="0">
                <a:effectLst/>
                <a:latin typeface="Aptos" panose="020B0004020202020204" pitchFamily="34" charset="0"/>
                <a:ea typeface="Calibri" panose="020F0502020204030204" pitchFamily="34" charset="0"/>
                <a:cs typeface="Aptos" panose="020B0004020202020204" pitchFamily="34" charset="0"/>
              </a:rPr>
              <a:t>des pattes jaunes caractéristiques</a:t>
            </a:r>
          </a:p>
          <a:p>
            <a:pPr lvl="0">
              <a:buSzPts val="1000"/>
              <a:tabLst>
                <a:tab pos="457200" algn="l"/>
              </a:tabLst>
            </a:pP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a:buNone/>
            </a:pPr>
            <a:r>
              <a:rPr lang="fr-FR" sz="1000" dirty="0">
                <a:effectLst/>
                <a:latin typeface="Aptos" panose="020B0004020202020204" pitchFamily="34" charset="0"/>
                <a:ea typeface="Calibri" panose="020F0502020204030204" pitchFamily="34" charset="0"/>
                <a:cs typeface="Aptos" panose="020B0004020202020204" pitchFamily="34" charset="0"/>
              </a:rPr>
              <a:t>Contrairement au frelon européen, il est particulièrement agressif à proximité de son nid et peut projeter son venin.</a:t>
            </a:r>
          </a:p>
        </p:txBody>
      </p:sp>
      <p:pic>
        <p:nvPicPr>
          <p:cNvPr id="1026" name="Picture 2">
            <a:extLst>
              <a:ext uri="{FF2B5EF4-FFF2-40B4-BE49-F238E27FC236}">
                <a16:creationId xmlns:a16="http://schemas.microsoft.com/office/drawing/2014/main" id="{70294352-7D55-BF27-BB1D-B9CEA59506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7188" y="1240202"/>
            <a:ext cx="1649371" cy="1078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a:extLst>
              <a:ext uri="{FF2B5EF4-FFF2-40B4-BE49-F238E27FC236}">
                <a16:creationId xmlns:a16="http://schemas.microsoft.com/office/drawing/2014/main" id="{8217224C-0062-9B3E-0725-9814175D4F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979" y="2701395"/>
            <a:ext cx="5535386"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ZoneTexte 9">
            <a:extLst>
              <a:ext uri="{FF2B5EF4-FFF2-40B4-BE49-F238E27FC236}">
                <a16:creationId xmlns:a16="http://schemas.microsoft.com/office/drawing/2014/main" id="{31547FDD-C3F1-F4C1-4A9D-14BFA57F949F}"/>
              </a:ext>
            </a:extLst>
          </p:cNvPr>
          <p:cNvSpPr txBox="1"/>
          <p:nvPr/>
        </p:nvSpPr>
        <p:spPr>
          <a:xfrm>
            <a:off x="734786" y="5070369"/>
            <a:ext cx="2632144" cy="1646605"/>
          </a:xfrm>
          <a:prstGeom prst="rect">
            <a:avLst/>
          </a:prstGeom>
          <a:noFill/>
        </p:spPr>
        <p:txBody>
          <a:bodyPr wrap="square">
            <a:spAutoFit/>
          </a:bodyPr>
          <a:lstStyle/>
          <a:p>
            <a:pPr>
              <a:buNone/>
            </a:pPr>
            <a:r>
              <a:rPr lang="fr-FR" sz="1000" dirty="0">
                <a:effectLst/>
                <a:latin typeface="Aptos" panose="020B0004020202020204" pitchFamily="34" charset="0"/>
                <a:ea typeface="Calibri" panose="020F0502020204030204" pitchFamily="34" charset="0"/>
                <a:cs typeface="Aptos" panose="020B0004020202020204" pitchFamily="34" charset="0"/>
              </a:rPr>
              <a:t>1. </a:t>
            </a:r>
            <a:r>
              <a:rPr lang="fr-FR" sz="1000" u="sng" dirty="0">
                <a:effectLst/>
                <a:latin typeface="Aptos" panose="020B0004020202020204" pitchFamily="34" charset="0"/>
                <a:ea typeface="Calibri" panose="020F0502020204030204" pitchFamily="34" charset="0"/>
                <a:cs typeface="Aptos" panose="020B0004020202020204" pitchFamily="34" charset="0"/>
              </a:rPr>
              <a:t>Le nid primaire</a:t>
            </a: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a:buNone/>
            </a:pPr>
            <a:r>
              <a:rPr lang="fr-FR" sz="1000" dirty="0">
                <a:effectLst/>
                <a:latin typeface="Aptos" panose="020B0004020202020204" pitchFamily="34" charset="0"/>
                <a:ea typeface="Calibri" panose="020F0502020204030204" pitchFamily="34" charset="0"/>
                <a:cs typeface="Aptos" panose="020B0004020202020204" pitchFamily="34" charset="0"/>
              </a:rPr>
              <a:t> Construit au printemps par une seule fondatrice, il est souvent installé à proximité des habitations (volets roulants, abris de jardin, nichoirs…).</a:t>
            </a:r>
          </a:p>
          <a:p>
            <a:pPr>
              <a:buNone/>
            </a:pPr>
            <a:r>
              <a:rPr lang="fr-FR" sz="1000" dirty="0">
                <a:effectLst/>
                <a:latin typeface="Aptos" panose="020B0004020202020204" pitchFamily="34" charset="0"/>
                <a:ea typeface="Calibri" panose="020F0502020204030204" pitchFamily="34" charset="0"/>
                <a:cs typeface="Aptos" panose="020B0004020202020204" pitchFamily="34" charset="0"/>
              </a:rPr>
              <a:t> Action recommandée :</a:t>
            </a:r>
          </a:p>
          <a:p>
            <a:pPr>
              <a:buNone/>
            </a:pPr>
            <a:r>
              <a:rPr lang="fr-FR" sz="1000" dirty="0">
                <a:effectLst/>
                <a:latin typeface="Aptos" panose="020B0004020202020204" pitchFamily="34" charset="0"/>
                <a:ea typeface="Calibri" panose="020F0502020204030204" pitchFamily="34" charset="0"/>
                <a:cs typeface="Aptos" panose="020B0004020202020204" pitchFamily="34" charset="0"/>
              </a:rPr>
              <a:t>Il est essentiel de détruire ce nid rapidement, avec précaution, afin d’éviter la formation d’une colonie.</a:t>
            </a:r>
          </a:p>
          <a:p>
            <a:pPr>
              <a:buNone/>
            </a:pPr>
            <a:r>
              <a:rPr lang="fr-FR" sz="1100" dirty="0">
                <a:effectLst/>
                <a:latin typeface="Aptos" panose="020B0004020202020204" pitchFamily="34" charset="0"/>
                <a:ea typeface="Calibri" panose="020F0502020204030204" pitchFamily="34" charset="0"/>
                <a:cs typeface="Aptos" panose="020B0004020202020204" pitchFamily="34" charset="0"/>
              </a:rPr>
              <a:t> </a:t>
            </a:r>
          </a:p>
        </p:txBody>
      </p:sp>
      <p:sp>
        <p:nvSpPr>
          <p:cNvPr id="12" name="ZoneTexte 11">
            <a:extLst>
              <a:ext uri="{FF2B5EF4-FFF2-40B4-BE49-F238E27FC236}">
                <a16:creationId xmlns:a16="http://schemas.microsoft.com/office/drawing/2014/main" id="{C834D8DD-D294-1773-4D37-DBB8F7B1B788}"/>
              </a:ext>
            </a:extLst>
          </p:cNvPr>
          <p:cNvSpPr txBox="1"/>
          <p:nvPr/>
        </p:nvSpPr>
        <p:spPr>
          <a:xfrm>
            <a:off x="734786" y="4606395"/>
            <a:ext cx="5359538" cy="246221"/>
          </a:xfrm>
          <a:prstGeom prst="rect">
            <a:avLst/>
          </a:prstGeom>
          <a:noFill/>
        </p:spPr>
        <p:txBody>
          <a:bodyPr wrap="square">
            <a:spAutoFit/>
          </a:bodyPr>
          <a:lstStyle/>
          <a:p>
            <a:pPr>
              <a:buNone/>
            </a:pPr>
            <a:r>
              <a:rPr lang="fr-FR" sz="1000" b="1" u="sng" dirty="0">
                <a:effectLst/>
                <a:latin typeface="Aptos" panose="020B0004020202020204" pitchFamily="34" charset="0"/>
                <a:ea typeface="Calibri" panose="020F0502020204030204" pitchFamily="34" charset="0"/>
                <a:cs typeface="Aptos" panose="020B0004020202020204" pitchFamily="34" charset="0"/>
              </a:rPr>
              <a:t>Le développement des colonies</a:t>
            </a:r>
            <a:endParaRPr lang="fr-FR" sz="1000" dirty="0">
              <a:effectLst/>
              <a:latin typeface="Aptos" panose="020B0004020202020204" pitchFamily="34" charset="0"/>
              <a:ea typeface="Calibri" panose="020F0502020204030204" pitchFamily="34" charset="0"/>
              <a:cs typeface="Aptos" panose="020B0004020202020204" pitchFamily="34" charset="0"/>
            </a:endParaRPr>
          </a:p>
        </p:txBody>
      </p:sp>
      <p:sp>
        <p:nvSpPr>
          <p:cNvPr id="13" name="ZoneTexte 12">
            <a:extLst>
              <a:ext uri="{FF2B5EF4-FFF2-40B4-BE49-F238E27FC236}">
                <a16:creationId xmlns:a16="http://schemas.microsoft.com/office/drawing/2014/main" id="{67C98547-3A54-FFE8-0BF8-64509F859166}"/>
              </a:ext>
            </a:extLst>
          </p:cNvPr>
          <p:cNvSpPr txBox="1"/>
          <p:nvPr/>
        </p:nvSpPr>
        <p:spPr>
          <a:xfrm>
            <a:off x="734786" y="4849874"/>
            <a:ext cx="5359538" cy="246221"/>
          </a:xfrm>
          <a:prstGeom prst="rect">
            <a:avLst/>
          </a:prstGeom>
          <a:noFill/>
        </p:spPr>
        <p:txBody>
          <a:bodyPr wrap="square" rtlCol="0">
            <a:spAutoFit/>
          </a:bodyPr>
          <a:lstStyle/>
          <a:p>
            <a:r>
              <a:rPr lang="fr-FR" sz="1000" dirty="0"/>
              <a:t>Le cycle de développement se déroule en deux phases : </a:t>
            </a:r>
          </a:p>
        </p:txBody>
      </p:sp>
      <p:sp>
        <p:nvSpPr>
          <p:cNvPr id="15" name="ZoneTexte 14">
            <a:extLst>
              <a:ext uri="{FF2B5EF4-FFF2-40B4-BE49-F238E27FC236}">
                <a16:creationId xmlns:a16="http://schemas.microsoft.com/office/drawing/2014/main" id="{EF9797FC-543F-71CC-6F35-F1D3780893A0}"/>
              </a:ext>
            </a:extLst>
          </p:cNvPr>
          <p:cNvSpPr txBox="1"/>
          <p:nvPr/>
        </p:nvSpPr>
        <p:spPr>
          <a:xfrm>
            <a:off x="3491072" y="5068528"/>
            <a:ext cx="2748015" cy="1323439"/>
          </a:xfrm>
          <a:prstGeom prst="rect">
            <a:avLst/>
          </a:prstGeom>
          <a:noFill/>
        </p:spPr>
        <p:txBody>
          <a:bodyPr wrap="square">
            <a:spAutoFit/>
          </a:bodyPr>
          <a:lstStyle/>
          <a:p>
            <a:pPr>
              <a:buNone/>
            </a:pPr>
            <a:r>
              <a:rPr lang="fr-FR" sz="1000" dirty="0">
                <a:effectLst/>
                <a:latin typeface="Aptos" panose="020B0004020202020204" pitchFamily="34" charset="0"/>
                <a:ea typeface="Calibri" panose="020F0502020204030204" pitchFamily="34" charset="0"/>
                <a:cs typeface="Aptos" panose="020B0004020202020204" pitchFamily="34" charset="0"/>
              </a:rPr>
              <a:t>2. </a:t>
            </a:r>
            <a:r>
              <a:rPr lang="fr-FR" sz="1000" u="sng" dirty="0">
                <a:effectLst/>
                <a:latin typeface="Aptos" panose="020B0004020202020204" pitchFamily="34" charset="0"/>
                <a:ea typeface="Calibri" panose="020F0502020204030204" pitchFamily="34" charset="0"/>
                <a:cs typeface="Aptos" panose="020B0004020202020204" pitchFamily="34" charset="0"/>
              </a:rPr>
              <a:t>Le nid secondaire</a:t>
            </a: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a:buNone/>
            </a:pPr>
            <a:r>
              <a:rPr lang="fr-FR" sz="1000" dirty="0">
                <a:effectLst/>
                <a:latin typeface="Aptos" panose="020B0004020202020204" pitchFamily="34" charset="0"/>
                <a:ea typeface="Calibri" panose="020F0502020204030204" pitchFamily="34" charset="0"/>
                <a:cs typeface="Aptos" panose="020B0004020202020204" pitchFamily="34" charset="0"/>
              </a:rPr>
              <a:t> À partir de l’été, la colonie se développe dans un nid beaucoup plus grand, généralement situé en hauteur (10 à 20 mètres dans un arbre).</a:t>
            </a:r>
          </a:p>
          <a:p>
            <a:pPr>
              <a:buNone/>
            </a:pPr>
            <a:r>
              <a:rPr lang="fr-FR" sz="1000" dirty="0">
                <a:effectLst/>
                <a:latin typeface="Aptos" panose="020B0004020202020204" pitchFamily="34" charset="0"/>
                <a:ea typeface="Calibri" panose="020F0502020204030204" pitchFamily="34" charset="0"/>
                <a:cs typeface="Aptos" panose="020B0004020202020204" pitchFamily="34" charset="0"/>
              </a:rPr>
              <a:t> Taille : jusqu’à 1 mètre de haut</a:t>
            </a:r>
          </a:p>
          <a:p>
            <a:pPr>
              <a:buNone/>
            </a:pPr>
            <a:r>
              <a:rPr lang="fr-FR" sz="1000" dirty="0">
                <a:effectLst/>
                <a:latin typeface="Aptos" panose="020B0004020202020204" pitchFamily="34" charset="0"/>
                <a:ea typeface="Calibri" panose="020F0502020204030204" pitchFamily="34" charset="0"/>
                <a:cs typeface="Aptos" panose="020B0004020202020204" pitchFamily="34" charset="0"/>
              </a:rPr>
              <a:t> Forme : en poire avec entrée latérale</a:t>
            </a:r>
          </a:p>
          <a:p>
            <a:pPr>
              <a:buNone/>
            </a:pPr>
            <a:r>
              <a:rPr lang="fr-FR" sz="1000" dirty="0">
                <a:effectLst/>
                <a:latin typeface="Aptos" panose="020B0004020202020204" pitchFamily="34" charset="0"/>
                <a:ea typeface="Calibri" panose="020F0502020204030204" pitchFamily="34" charset="0"/>
                <a:cs typeface="Aptos" panose="020B0004020202020204" pitchFamily="34" charset="0"/>
              </a:rPr>
              <a:t> Population : 10 000 à 15 000 individus</a:t>
            </a:r>
          </a:p>
        </p:txBody>
      </p:sp>
      <p:pic>
        <p:nvPicPr>
          <p:cNvPr id="1028" name="Picture 4">
            <a:extLst>
              <a:ext uri="{FF2B5EF4-FFF2-40B4-BE49-F238E27FC236}">
                <a16:creationId xmlns:a16="http://schemas.microsoft.com/office/drawing/2014/main" id="{925B0047-56A3-EA1A-2283-85737085953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7951" y="6679740"/>
            <a:ext cx="1877211" cy="107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ZoneTexte 16">
            <a:extLst>
              <a:ext uri="{FF2B5EF4-FFF2-40B4-BE49-F238E27FC236}">
                <a16:creationId xmlns:a16="http://schemas.microsoft.com/office/drawing/2014/main" id="{D7A63E04-9B18-FB5E-036F-7728DF0CF140}"/>
              </a:ext>
            </a:extLst>
          </p:cNvPr>
          <p:cNvSpPr txBox="1"/>
          <p:nvPr/>
        </p:nvSpPr>
        <p:spPr>
          <a:xfrm>
            <a:off x="2717426" y="6655406"/>
            <a:ext cx="3737724" cy="1292662"/>
          </a:xfrm>
          <a:prstGeom prst="rect">
            <a:avLst/>
          </a:prstGeom>
          <a:noFill/>
        </p:spPr>
        <p:txBody>
          <a:bodyPr wrap="square">
            <a:spAutoFit/>
          </a:bodyPr>
          <a:lstStyle/>
          <a:p>
            <a:pPr>
              <a:buNone/>
            </a:pPr>
            <a:r>
              <a:rPr lang="fr-FR" sz="1000" dirty="0">
                <a:effectLst/>
                <a:latin typeface="Aptos" panose="020B0004020202020204" pitchFamily="34" charset="0"/>
                <a:ea typeface="Calibri" panose="020F0502020204030204" pitchFamily="34" charset="0"/>
                <a:cs typeface="Aptos" panose="020B0004020202020204" pitchFamily="34" charset="0"/>
              </a:rPr>
              <a:t>N’essayez jamais de détruire un nid secondaire. Les frelons sont extrêmement agressifs et territoriaux.</a:t>
            </a:r>
          </a:p>
          <a:p>
            <a:pPr>
              <a:buNone/>
            </a:pPr>
            <a:r>
              <a:rPr lang="fr-FR" sz="1000" dirty="0">
                <a:effectLst/>
                <a:latin typeface="Aptos" panose="020B0004020202020204" pitchFamily="34" charset="0"/>
                <a:ea typeface="Calibri" panose="020F0502020204030204" pitchFamily="34" charset="0"/>
                <a:cs typeface="Aptos" panose="020B0004020202020204" pitchFamily="34" charset="0"/>
              </a:rPr>
              <a:t> </a:t>
            </a:r>
            <a:r>
              <a:rPr lang="fr-FR" sz="1000" b="1" u="sng" dirty="0">
                <a:effectLst/>
                <a:latin typeface="Aptos" panose="020B0004020202020204" pitchFamily="34" charset="0"/>
                <a:ea typeface="Calibri" panose="020F0502020204030204" pitchFamily="34" charset="0"/>
                <a:cs typeface="Aptos" panose="020B0004020202020204" pitchFamily="34" charset="0"/>
              </a:rPr>
              <a:t>Les bons réflexes à adopter</a:t>
            </a: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a:buNone/>
            </a:pPr>
            <a:r>
              <a:rPr lang="fr-FR" sz="1000" dirty="0">
                <a:effectLst/>
                <a:latin typeface="Aptos" panose="020B0004020202020204" pitchFamily="34" charset="0"/>
                <a:ea typeface="Calibri" panose="020F0502020204030204" pitchFamily="34" charset="0"/>
                <a:cs typeface="Aptos" panose="020B0004020202020204" pitchFamily="34" charset="0"/>
              </a:rPr>
              <a:t> </a:t>
            </a:r>
          </a:p>
          <a:p>
            <a:pPr>
              <a:buNone/>
            </a:pPr>
            <a:r>
              <a:rPr lang="fr-FR" sz="1000" dirty="0">
                <a:effectLst/>
                <a:latin typeface="Segoe UI Emoji" panose="020B0502040204020203" pitchFamily="34" charset="0"/>
                <a:ea typeface="Calibri" panose="020F0502020204030204" pitchFamily="34" charset="0"/>
                <a:cs typeface="Segoe UI Emoji" panose="020B0502040204020203" pitchFamily="34" charset="0"/>
              </a:rPr>
              <a:t>📍</a:t>
            </a:r>
            <a:r>
              <a:rPr lang="fr-FR" sz="1000" dirty="0">
                <a:effectLst/>
                <a:latin typeface="Aptos" panose="020B0004020202020204" pitchFamily="34" charset="0"/>
                <a:ea typeface="Calibri" panose="020F0502020204030204" pitchFamily="34" charset="0"/>
                <a:cs typeface="Aptos" panose="020B0004020202020204" pitchFamily="34" charset="0"/>
              </a:rPr>
              <a:t> Localisez précisément le nid</a:t>
            </a:r>
          </a:p>
          <a:p>
            <a:pPr>
              <a:buNone/>
            </a:pPr>
            <a:r>
              <a:rPr lang="fr-FR" sz="1000" dirty="0">
                <a:effectLst/>
                <a:latin typeface="Aptos" panose="020B0004020202020204" pitchFamily="34" charset="0"/>
                <a:ea typeface="Calibri" panose="020F0502020204030204" pitchFamily="34" charset="0"/>
                <a:cs typeface="Aptos" panose="020B0004020202020204" pitchFamily="34" charset="0"/>
              </a:rPr>
              <a:t> </a:t>
            </a:r>
            <a:r>
              <a:rPr lang="fr-FR" sz="1000" dirty="0">
                <a:effectLst/>
                <a:latin typeface="Segoe UI Emoji" panose="020B0502040204020203" pitchFamily="34" charset="0"/>
                <a:ea typeface="Calibri" panose="020F0502020204030204" pitchFamily="34" charset="0"/>
                <a:cs typeface="Segoe UI Emoji" panose="020B0502040204020203" pitchFamily="34" charset="0"/>
              </a:rPr>
              <a:t>🌐</a:t>
            </a:r>
            <a:r>
              <a:rPr lang="fr-FR" sz="1000" dirty="0">
                <a:effectLst/>
                <a:latin typeface="Aptos" panose="020B0004020202020204" pitchFamily="34" charset="0"/>
                <a:ea typeface="Calibri" panose="020F0502020204030204" pitchFamily="34" charset="0"/>
                <a:cs typeface="Aptos" panose="020B0004020202020204" pitchFamily="34" charset="0"/>
              </a:rPr>
              <a:t> Déclarez-le sur : </a:t>
            </a:r>
            <a:r>
              <a:rPr lang="fr-FR" sz="1000" u="sng" dirty="0">
                <a:solidFill>
                  <a:srgbClr val="0000FF"/>
                </a:solidFill>
                <a:effectLst/>
                <a:latin typeface="Aptos" panose="020B0004020202020204" pitchFamily="34" charset="0"/>
                <a:ea typeface="Calibri" panose="020F0502020204030204" pitchFamily="34" charset="0"/>
                <a:cs typeface="Aptos" panose="020B0004020202020204" pitchFamily="34" charset="0"/>
                <a:hlinkClick r:id="rId6"/>
              </a:rPr>
              <a:t>lefrelon.com</a:t>
            </a: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a:buNone/>
            </a:pPr>
            <a:r>
              <a:rPr lang="fr-FR" sz="1000" dirty="0">
                <a:effectLst/>
                <a:latin typeface="Aptos" panose="020B0004020202020204" pitchFamily="34" charset="0"/>
                <a:ea typeface="Calibri" panose="020F0502020204030204" pitchFamily="34" charset="0"/>
                <a:cs typeface="Aptos" panose="020B0004020202020204" pitchFamily="34" charset="0"/>
              </a:rPr>
              <a:t> Une intervention spécialisée sera ensuite organisée.</a:t>
            </a:r>
          </a:p>
          <a:p>
            <a:pPr>
              <a:buNone/>
            </a:pPr>
            <a:r>
              <a:rPr lang="fr-FR" sz="800" dirty="0">
                <a:effectLst/>
                <a:latin typeface="Aptos" panose="020B0004020202020204" pitchFamily="34" charset="0"/>
                <a:ea typeface="Calibri" panose="020F0502020204030204" pitchFamily="34" charset="0"/>
                <a:cs typeface="Aptos" panose="020B0004020202020204" pitchFamily="34" charset="0"/>
              </a:rPr>
              <a:t> </a:t>
            </a:r>
          </a:p>
        </p:txBody>
      </p:sp>
      <p:sp>
        <p:nvSpPr>
          <p:cNvPr id="5" name="ZoneTexte 4">
            <a:extLst>
              <a:ext uri="{FF2B5EF4-FFF2-40B4-BE49-F238E27FC236}">
                <a16:creationId xmlns:a16="http://schemas.microsoft.com/office/drawing/2014/main" id="{098DC17C-4B02-2DCC-346C-AE974A1D4138}"/>
              </a:ext>
            </a:extLst>
          </p:cNvPr>
          <p:cNvSpPr txBox="1"/>
          <p:nvPr/>
        </p:nvSpPr>
        <p:spPr>
          <a:xfrm>
            <a:off x="734785" y="7826069"/>
            <a:ext cx="5575579" cy="1477328"/>
          </a:xfrm>
          <a:prstGeom prst="rect">
            <a:avLst/>
          </a:prstGeom>
          <a:noFill/>
        </p:spPr>
        <p:txBody>
          <a:bodyPr wrap="square">
            <a:spAutoFit/>
          </a:bodyPr>
          <a:lstStyle/>
          <a:p>
            <a:pPr>
              <a:buNone/>
            </a:pPr>
            <a:r>
              <a:rPr lang="fr-FR" sz="1000" b="1" u="sng" dirty="0">
                <a:effectLst/>
                <a:latin typeface="Aptos" panose="020B0004020202020204" pitchFamily="34" charset="0"/>
                <a:ea typeface="Calibri" panose="020F0502020204030204" pitchFamily="34" charset="0"/>
                <a:cs typeface="Aptos" panose="020B0004020202020204" pitchFamily="34" charset="0"/>
              </a:rPr>
              <a:t>Une lutte collective</a:t>
            </a: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 Après la destruction d’un nid secondaire, des opérations de piégeage sont mises en place au printemps suivant dans un rayon d’environ 1 km. L’objectif est de capturer les fondatrices survivantes afin de limiter la prolifération de l’espèce.</a:t>
            </a:r>
          </a:p>
          <a:p>
            <a:pPr>
              <a:buNone/>
            </a:pPr>
            <a:r>
              <a:rPr lang="fr-FR" sz="1000" dirty="0">
                <a:effectLst/>
                <a:latin typeface="Aptos" panose="020B0004020202020204" pitchFamily="34" charset="0"/>
                <a:ea typeface="Calibri" panose="020F0502020204030204" pitchFamily="34" charset="0"/>
                <a:cs typeface="Aptos" panose="020B0004020202020204" pitchFamily="34" charset="0"/>
              </a:rPr>
              <a:t> </a:t>
            </a:r>
          </a:p>
          <a:p>
            <a:pPr>
              <a:buNone/>
            </a:pPr>
            <a:r>
              <a:rPr lang="fr-FR" sz="1000" b="1" u="sng" dirty="0">
                <a:effectLst/>
                <a:latin typeface="Aptos" panose="020B0004020202020204" pitchFamily="34" charset="0"/>
                <a:ea typeface="Calibri" panose="020F0502020204030204" pitchFamily="34" charset="0"/>
                <a:cs typeface="Aptos" panose="020B0004020202020204" pitchFamily="34" charset="0"/>
              </a:rPr>
              <a:t>Mobilisons-nous</a:t>
            </a: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algn="just">
              <a:buNone/>
            </a:pPr>
            <a:r>
              <a:rPr lang="fr-FR" sz="1000" dirty="0">
                <a:effectLst/>
                <a:latin typeface="Aptos" panose="020B0004020202020204" pitchFamily="34" charset="0"/>
                <a:ea typeface="Calibri" panose="020F0502020204030204" pitchFamily="34" charset="0"/>
                <a:cs typeface="Aptos" panose="020B0004020202020204" pitchFamily="34" charset="0"/>
              </a:rPr>
              <a:t>La lutte contre le frelon à pattes jaunes repose sur la vigilance de chacun. En signalant rapidement les nids et en adoptant les bons comportements, nous contribuons à protéger notre cadre de vie, notre sécurité et notre biodiversité.</a:t>
            </a:r>
          </a:p>
        </p:txBody>
      </p:sp>
    </p:spTree>
    <p:extLst>
      <p:ext uri="{BB962C8B-B14F-4D97-AF65-F5344CB8AC3E}">
        <p14:creationId xmlns:p14="http://schemas.microsoft.com/office/powerpoint/2010/main" val="35657521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EAAE103B-262B-0FA0-4497-2DE7AE18AE89}"/>
              </a:ext>
            </a:extLst>
          </p:cNvPr>
          <p:cNvSpPr>
            <a:spLocks noGrp="1"/>
          </p:cNvSpPr>
          <p:nvPr>
            <p:ph type="ftr" sz="quarter" idx="11"/>
          </p:nvPr>
        </p:nvSpPr>
        <p:spPr/>
        <p:txBody>
          <a:bodyPr/>
          <a:lstStyle/>
          <a:p>
            <a:r>
              <a:rPr lang="fr-FR" dirty="0"/>
              <a:t>Bulletin municipal / juin 2026</a:t>
            </a:r>
          </a:p>
        </p:txBody>
      </p:sp>
      <p:sp>
        <p:nvSpPr>
          <p:cNvPr id="3" name="Espace réservé du numéro de diapositive 2">
            <a:extLst>
              <a:ext uri="{FF2B5EF4-FFF2-40B4-BE49-F238E27FC236}">
                <a16:creationId xmlns:a16="http://schemas.microsoft.com/office/drawing/2014/main" id="{A0393F53-E49C-2E26-8160-7698594C8F60}"/>
              </a:ext>
            </a:extLst>
          </p:cNvPr>
          <p:cNvSpPr>
            <a:spLocks noGrp="1"/>
          </p:cNvSpPr>
          <p:nvPr>
            <p:ph type="sldNum" sz="quarter" idx="12"/>
          </p:nvPr>
        </p:nvSpPr>
        <p:spPr/>
        <p:txBody>
          <a:bodyPr/>
          <a:lstStyle/>
          <a:p>
            <a:fld id="{BE9B5FA4-89F7-4BC1-B6B1-D5529FDE714B}" type="slidenum">
              <a:rPr lang="fr-FR" smtClean="0"/>
              <a:t>23</a:t>
            </a:fld>
            <a:endParaRPr lang="fr-FR" dirty="0"/>
          </a:p>
        </p:txBody>
      </p:sp>
      <p:sp>
        <p:nvSpPr>
          <p:cNvPr id="5" name="Zone de texte 2">
            <a:extLst>
              <a:ext uri="{FF2B5EF4-FFF2-40B4-BE49-F238E27FC236}">
                <a16:creationId xmlns:a16="http://schemas.microsoft.com/office/drawing/2014/main" id="{505B7BED-B282-7642-601D-2F2F66B824D0}"/>
              </a:ext>
            </a:extLst>
          </p:cNvPr>
          <p:cNvSpPr txBox="1">
            <a:spLocks noChangeArrowheads="1"/>
          </p:cNvSpPr>
          <p:nvPr/>
        </p:nvSpPr>
        <p:spPr bwMode="auto">
          <a:xfrm>
            <a:off x="3650226" y="1717484"/>
            <a:ext cx="2855349" cy="7131548"/>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just">
              <a:lnSpc>
                <a:spcPct val="107000"/>
              </a:lnSpc>
              <a:spcAft>
                <a:spcPts val="800"/>
              </a:spcAft>
              <a:buNone/>
            </a:pPr>
            <a:r>
              <a:rPr lang="fr-FR" sz="1100" b="1" kern="100" dirty="0">
                <a:effectLst/>
                <a:latin typeface="Calibri" panose="020F0502020204030204" pitchFamily="34" charset="0"/>
                <a:ea typeface="Calibri" panose="020F0502020204030204" pitchFamily="34" charset="0"/>
                <a:cs typeface="Times New Roman" panose="02020603050405020304" pitchFamily="18" charset="0"/>
              </a:rPr>
              <a:t>Savez-vous </a:t>
            </a:r>
            <a:r>
              <a:rPr lang="fr-FR" sz="1100" b="1" kern="100" dirty="0">
                <a:effectLst/>
                <a:latin typeface="Aptos Display" panose="020B0004020202020204" pitchFamily="34" charset="0"/>
                <a:ea typeface="Calibri" panose="020F0502020204030204" pitchFamily="34" charset="0"/>
                <a:cs typeface="Times New Roman" panose="02020603050405020304" pitchFamily="18" charset="0"/>
              </a:rPr>
              <a:t>d’où viennent les mirabelliers ?</a:t>
            </a:r>
          </a:p>
          <a:p>
            <a:pPr algn="just">
              <a:lnSpc>
                <a:spcPct val="107000"/>
              </a:lnSpc>
              <a:spcAft>
                <a:spcPts val="800"/>
              </a:spcAft>
              <a:buNone/>
            </a:pPr>
            <a: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t>En Lorraine, là où l’on trouve beaucoup de mirabelliers, on raconte cette fable.</a:t>
            </a:r>
          </a:p>
          <a:p>
            <a:pPr algn="just">
              <a:lnSpc>
                <a:spcPct val="107000"/>
              </a:lnSpc>
              <a:spcAft>
                <a:spcPts val="800"/>
              </a:spcAft>
              <a:buNone/>
            </a:pPr>
            <a: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t>Autrefois, il y avait une belle jeune fille qui s’appelait Mira. Bien gentille et serviable, elle essayait de consoler son père, triste d’avoir perdu sa femme.</a:t>
            </a:r>
          </a:p>
          <a:p>
            <a:pPr algn="just">
              <a:lnSpc>
                <a:spcPct val="107000"/>
              </a:lnSpc>
              <a:spcAft>
                <a:spcPts val="800"/>
              </a:spcAft>
              <a:buNone/>
            </a:pPr>
            <a: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t>Tout au long des jours, elle nettoyait, récurait, faisait la lessive, repassait le linge. Elle cuisinait des légumes, des rôtis de viande, toutes sortes de petits plats, des bons gâteaux, pour faire plaisir à son père.</a:t>
            </a:r>
          </a:p>
          <a:p>
            <a:pPr algn="just">
              <a:lnSpc>
                <a:spcPct val="107000"/>
              </a:lnSpc>
              <a:spcAft>
                <a:spcPts val="800"/>
              </a:spcAft>
              <a:buNone/>
            </a:pPr>
            <a: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t>Elle aidait aussi toujours ses voisins et les gens du village qui étaient dans le malheur.</a:t>
            </a:r>
          </a:p>
          <a:p>
            <a:pPr algn="just">
              <a:lnSpc>
                <a:spcPct val="107000"/>
              </a:lnSpc>
              <a:spcAft>
                <a:spcPts val="800"/>
              </a:spcAft>
              <a:buNone/>
            </a:pPr>
            <a: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t>Un jour, alors qu’elle voulait mettre du linge à sécher avec d’autres jeunes filles, une vieille femme vint vers elles. Elle ressemblait à une sorcière tellement qu’elle était laide avec sa bouche sans dent, son vilain visage, ses vêtements tout déchirés.</a:t>
            </a:r>
          </a:p>
          <a:p>
            <a:pPr lvl="0" algn="just">
              <a:lnSpc>
                <a:spcPct val="107000"/>
              </a:lnSpc>
              <a:spcAft>
                <a:spcPts val="800"/>
              </a:spcAft>
            </a:pPr>
            <a: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t>Mes jeunes filles, demanda la vieille femme, est-ce que vous auriez quelque chose à manger pour moi ?</a:t>
            </a:r>
          </a:p>
          <a:p>
            <a:pPr algn="just">
              <a:lnSpc>
                <a:spcPct val="107000"/>
              </a:lnSpc>
              <a:spcAft>
                <a:spcPts val="800"/>
              </a:spcAft>
              <a:buNone/>
            </a:pPr>
            <a: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t>Toutes les jeunes filles s’enfuirent, apeurées. Seule Mira lui dit :</a:t>
            </a:r>
          </a:p>
          <a:p>
            <a:pPr lvl="0" algn="just">
              <a:lnSpc>
                <a:spcPct val="107000"/>
              </a:lnSpc>
              <a:spcAft>
                <a:spcPts val="800"/>
              </a:spcAft>
            </a:pPr>
            <a: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t>Venez, suivez-moi, je vais vous offrir un vrai repas.</a:t>
            </a:r>
          </a:p>
          <a:p>
            <a:pPr algn="just">
              <a:lnSpc>
                <a:spcPct val="107000"/>
              </a:lnSpc>
              <a:spcAft>
                <a:spcPts val="800"/>
              </a:spcAft>
              <a:buNone/>
            </a:pPr>
            <a: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t>Et ce jour-là, la vilaine femme mangea un bon repas chez Mira et elle dormi aussi dans un vrai lit.</a:t>
            </a:r>
          </a:p>
          <a:p>
            <a:pPr algn="just">
              <a:lnSpc>
                <a:spcPct val="107000"/>
              </a:lnSpc>
              <a:spcAft>
                <a:spcPts val="800"/>
              </a:spcAft>
              <a:buNone/>
            </a:pPr>
            <a: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t>La vieille femme, qui était en réalité une fée, voulu remercier Mira. D’un coup de baguette (magique) elle guérit tous les arbres desséchés du verger de Mira. Tous furent alors recouverts de bons fruits ronds, jaunes et sucrés.</a:t>
            </a:r>
          </a:p>
          <a:p>
            <a:pPr algn="just">
              <a:lnSpc>
                <a:spcPct val="107000"/>
              </a:lnSpc>
              <a:spcAft>
                <a:spcPts val="800"/>
              </a:spcAft>
              <a:buNone/>
            </a:pPr>
            <a: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t>Et devant tous les gens du village, la vieille femme dit : Mira, puisque tu es tellement généreuse et que ta vie est aussi belle et exemplaire, les fruits de tes arbres s’appelleront Mirabelle.</a:t>
            </a:r>
          </a:p>
          <a:p>
            <a:pPr>
              <a:lnSpc>
                <a:spcPct val="107000"/>
              </a:lnSpc>
              <a:spcAft>
                <a:spcPts val="800"/>
              </a:spcAft>
              <a:buNone/>
            </a:pPr>
            <a:r>
              <a:rPr lang="fr-FR" sz="1100" kern="100"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9" name="ZoneTexte 8">
            <a:extLst>
              <a:ext uri="{FF2B5EF4-FFF2-40B4-BE49-F238E27FC236}">
                <a16:creationId xmlns:a16="http://schemas.microsoft.com/office/drawing/2014/main" id="{A526380C-6649-688A-E2E9-0C3BABDBB943}"/>
              </a:ext>
            </a:extLst>
          </p:cNvPr>
          <p:cNvSpPr txBox="1"/>
          <p:nvPr/>
        </p:nvSpPr>
        <p:spPr>
          <a:xfrm>
            <a:off x="609177" y="1717484"/>
            <a:ext cx="2819823" cy="6829947"/>
          </a:xfrm>
          <a:prstGeom prst="rect">
            <a:avLst/>
          </a:prstGeom>
          <a:noFill/>
        </p:spPr>
        <p:txBody>
          <a:bodyPr wrap="square">
            <a:spAutoFit/>
          </a:bodyPr>
          <a:lstStyle/>
          <a:p>
            <a:pPr>
              <a:lnSpc>
                <a:spcPct val="107000"/>
              </a:lnSpc>
              <a:spcAft>
                <a:spcPts val="800"/>
              </a:spcAft>
              <a:buNone/>
            </a:pPr>
            <a:r>
              <a:rPr lang="fr-FR" sz="1100" b="1" kern="100" dirty="0" err="1">
                <a:effectLst/>
                <a:latin typeface=" aptos display"/>
                <a:ea typeface="Calibri" panose="020F0502020204030204" pitchFamily="34" charset="0"/>
                <a:cs typeface="Times New Roman" panose="02020603050405020304" pitchFamily="18" charset="0"/>
              </a:rPr>
              <a:t>Ask</a:t>
            </a:r>
            <a:r>
              <a:rPr lang="fr-FR" sz="1100" b="1" kern="100" dirty="0">
                <a:effectLst/>
                <a:latin typeface=" aptos display"/>
                <a:ea typeface="Calibri" panose="020F0502020204030204" pitchFamily="34" charset="0"/>
                <a:cs typeface="Times New Roman" panose="02020603050405020304" pitchFamily="18" charset="0"/>
              </a:rPr>
              <a:t>-vo   </a:t>
            </a:r>
            <a:r>
              <a:rPr lang="fr-FR" sz="1100" b="1" kern="100" dirty="0" err="1">
                <a:effectLst/>
                <a:latin typeface=" aptos display"/>
                <a:ea typeface="Calibri" panose="020F0502020204030204" pitchFamily="34" charset="0"/>
                <a:cs typeface="Times New Roman" panose="02020603050405020304" pitchFamily="18" charset="0"/>
              </a:rPr>
              <a:t>sévau</a:t>
            </a:r>
            <a:r>
              <a:rPr lang="fr-FR" sz="1100" b="1" kern="100" dirty="0">
                <a:effectLst/>
                <a:latin typeface=" aptos display"/>
                <a:ea typeface="Calibri" panose="020F0502020204030204" pitchFamily="34" charset="0"/>
                <a:cs typeface="Times New Roman" panose="02020603050405020304" pitchFamily="18" charset="0"/>
              </a:rPr>
              <a:t> </a:t>
            </a:r>
            <a:r>
              <a:rPr lang="fr-FR" sz="1100" b="1" kern="100" dirty="0" err="1">
                <a:effectLst/>
                <a:latin typeface=" aptos display"/>
                <a:ea typeface="Calibri" panose="020F0502020204030204" pitchFamily="34" charset="0"/>
                <a:cs typeface="Times New Roman" panose="02020603050405020304" pitchFamily="18" charset="0"/>
              </a:rPr>
              <a:t>pa</a:t>
            </a:r>
            <a:r>
              <a:rPr lang="fr-FR" sz="1100" b="1" kern="100" dirty="0">
                <a:effectLst/>
                <a:latin typeface=" aptos display"/>
                <a:ea typeface="Calibri" panose="020F0502020204030204" pitchFamily="34" charset="0"/>
                <a:cs typeface="Times New Roman" panose="02020603050405020304" pitchFamily="18" charset="0"/>
              </a:rPr>
              <a:t> </a:t>
            </a:r>
            <a:r>
              <a:rPr lang="fr-FR" sz="1100" b="1" kern="100" dirty="0" err="1">
                <a:effectLst/>
                <a:latin typeface=" aptos display"/>
                <a:ea typeface="Calibri" panose="020F0502020204030204" pitchFamily="34" charset="0"/>
                <a:cs typeface="Times New Roman" panose="02020603050405020304" pitchFamily="18" charset="0"/>
              </a:rPr>
              <a:t>varou</a:t>
            </a:r>
            <a:r>
              <a:rPr lang="fr-FR" sz="1100" b="1" kern="100" dirty="0">
                <a:effectLst/>
                <a:latin typeface=" aptos display"/>
                <a:ea typeface="Calibri" panose="020F0502020204030204" pitchFamily="34" charset="0"/>
                <a:cs typeface="Times New Roman" panose="02020603050405020304" pitchFamily="18" charset="0"/>
              </a:rPr>
              <a:t> </a:t>
            </a:r>
            <a:r>
              <a:rPr lang="fr-FR" sz="1100" b="1" kern="100" dirty="0" err="1">
                <a:effectLst/>
                <a:latin typeface=" aptos display"/>
                <a:ea typeface="Calibri" panose="020F0502020204030204" pitchFamily="34" charset="0"/>
                <a:cs typeface="Times New Roman" panose="02020603050405020304" pitchFamily="18" charset="0"/>
              </a:rPr>
              <a:t>k’venn</a:t>
            </a:r>
            <a:r>
              <a:rPr lang="fr-FR" sz="1100" b="1" kern="100" dirty="0">
                <a:effectLst/>
                <a:latin typeface=" aptos display"/>
                <a:ea typeface="Calibri" panose="020F0502020204030204" pitchFamily="34" charset="0"/>
                <a:cs typeface="Times New Roman" panose="02020603050405020304" pitchFamily="18" charset="0"/>
              </a:rPr>
              <a:t> lé </a:t>
            </a:r>
            <a:r>
              <a:rPr lang="fr-FR" sz="1100" b="1" kern="100" dirty="0" err="1">
                <a:effectLst/>
                <a:latin typeface=" aptos display"/>
                <a:ea typeface="Calibri" panose="020F0502020204030204" pitchFamily="34" charset="0"/>
                <a:cs typeface="Times New Roman" panose="02020603050405020304" pitchFamily="18" charset="0"/>
              </a:rPr>
              <a:t>mirabèli</a:t>
            </a:r>
            <a:r>
              <a:rPr lang="fr-FR" sz="1100" b="1" kern="100" dirty="0">
                <a:effectLst/>
                <a:latin typeface=" aptos display"/>
                <a:ea typeface="Calibri" panose="020F0502020204030204" pitchFamily="34" charset="0"/>
                <a:cs typeface="Times New Roman" panose="02020603050405020304" pitchFamily="18" charset="0"/>
              </a:rPr>
              <a:t> ?</a:t>
            </a:r>
          </a:p>
          <a:p>
            <a:pPr algn="just">
              <a:lnSpc>
                <a:spcPct val="107000"/>
              </a:lnSpc>
              <a:spcAft>
                <a:spcPts val="800"/>
              </a:spcAft>
              <a:buNone/>
            </a:pPr>
            <a:r>
              <a:rPr lang="fr-FR" sz="1100" kern="100" dirty="0">
                <a:effectLst/>
                <a:latin typeface=" aptos display"/>
                <a:ea typeface="Calibri" panose="020F0502020204030204" pitchFamily="34" charset="0"/>
                <a:cs typeface="Times New Roman" panose="02020603050405020304" pitchFamily="18" charset="0"/>
              </a:rPr>
              <a:t>An Lorraine, </a:t>
            </a:r>
            <a:r>
              <a:rPr lang="fr-FR" sz="1100" kern="100" dirty="0" err="1">
                <a:effectLst/>
                <a:latin typeface=" aptos display"/>
                <a:ea typeface="Calibri" panose="020F0502020204030204" pitchFamily="34" charset="0"/>
                <a:cs typeface="Times New Roman" panose="02020603050405020304" pitchFamily="18" charset="0"/>
              </a:rPr>
              <a:t>vark</a:t>
            </a:r>
            <a:r>
              <a:rPr lang="fr-FR" sz="1100" kern="100" dirty="0">
                <a:effectLst/>
                <a:latin typeface=" aptos display"/>
                <a:ea typeface="Calibri" panose="020F0502020204030204" pitchFamily="34" charset="0"/>
                <a:cs typeface="Times New Roman" panose="02020603050405020304" pitchFamily="18" charset="0"/>
              </a:rPr>
              <a:t> an </a:t>
            </a:r>
            <a:r>
              <a:rPr lang="fr-FR" sz="1100" kern="100" dirty="0" err="1">
                <a:effectLst/>
                <a:latin typeface=" aptos display"/>
                <a:ea typeface="Calibri" panose="020F0502020204030204" pitchFamily="34" charset="0"/>
                <a:cs typeface="Times New Roman" panose="02020603050405020304" pitchFamily="18" charset="0"/>
              </a:rPr>
              <a:t>trov</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trobé</a:t>
            </a:r>
            <a:r>
              <a:rPr lang="fr-FR" sz="1100" kern="100" dirty="0">
                <a:effectLst/>
                <a:latin typeface=" aptos display"/>
                <a:ea typeface="Calibri" panose="020F0502020204030204" pitchFamily="34" charset="0"/>
                <a:cs typeface="Times New Roman" panose="02020603050405020304" pitchFamily="18" charset="0"/>
              </a:rPr>
              <a:t> dé </a:t>
            </a:r>
            <a:r>
              <a:rPr lang="fr-FR" sz="1100" kern="100" dirty="0" err="1">
                <a:effectLst/>
                <a:latin typeface=" aptos display"/>
                <a:ea typeface="Calibri" panose="020F0502020204030204" pitchFamily="34" charset="0"/>
                <a:cs typeface="Times New Roman" panose="02020603050405020304" pitchFamily="18" charset="0"/>
              </a:rPr>
              <a:t>mirabèli</a:t>
            </a:r>
            <a:r>
              <a:rPr lang="fr-FR" sz="1100" kern="100" dirty="0">
                <a:effectLst/>
                <a:latin typeface=" aptos display"/>
                <a:ea typeface="Calibri" panose="020F0502020204030204" pitchFamily="34" charset="0"/>
                <a:cs typeface="Times New Roman" panose="02020603050405020304" pitchFamily="18" charset="0"/>
              </a:rPr>
              <a:t>, an </a:t>
            </a:r>
            <a:r>
              <a:rPr lang="fr-FR" sz="1100" kern="100" dirty="0" err="1">
                <a:effectLst/>
                <a:latin typeface=" aptos display"/>
                <a:ea typeface="Calibri" panose="020F0502020204030204" pitchFamily="34" charset="0"/>
                <a:cs typeface="Times New Roman" panose="02020603050405020304" pitchFamily="18" charset="0"/>
              </a:rPr>
              <a:t>rkont</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lè</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fyauw</a:t>
            </a:r>
            <a:r>
              <a:rPr lang="fr-FR" sz="1100" kern="100" dirty="0">
                <a:effectLst/>
                <a:latin typeface=" aptos display"/>
                <a:ea typeface="Calibri" panose="020F0502020204030204" pitchFamily="34" charset="0"/>
                <a:cs typeface="Times New Roman" panose="02020603050405020304" pitchFamily="18" charset="0"/>
              </a:rPr>
              <a:t> la.</a:t>
            </a:r>
          </a:p>
          <a:p>
            <a:pPr algn="just">
              <a:lnSpc>
                <a:spcPct val="107000"/>
              </a:lnSpc>
              <a:spcAft>
                <a:spcPts val="800"/>
              </a:spcAft>
              <a:buNone/>
            </a:pPr>
            <a:r>
              <a:rPr lang="fr-FR" sz="1100" kern="100" dirty="0">
                <a:effectLst/>
                <a:latin typeface=" aptos display"/>
                <a:ea typeface="Calibri" panose="020F0502020204030204" pitchFamily="34" charset="0"/>
                <a:cs typeface="Times New Roman" panose="02020603050405020304" pitchFamily="18" charset="0"/>
              </a:rPr>
              <a:t>E do la, è l’i </a:t>
            </a:r>
            <a:r>
              <a:rPr lang="fr-FR" sz="1100" kern="100" dirty="0" err="1">
                <a:effectLst/>
                <a:latin typeface=" aptos display"/>
                <a:ea typeface="Calibri" panose="020F0502020204030204" pitchFamily="34" charset="0"/>
                <a:cs typeface="Times New Roman" panose="02020603050405020304" pitchFamily="18" charset="0"/>
              </a:rPr>
              <a:t>awou</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èn</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bèl</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djèn</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bès</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k’awou</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èna</a:t>
            </a:r>
            <a:r>
              <a:rPr lang="fr-FR" sz="1100" kern="100" dirty="0">
                <a:effectLst/>
                <a:latin typeface=" aptos display"/>
                <a:ea typeface="Calibri" panose="020F0502020204030204" pitchFamily="34" charset="0"/>
                <a:cs typeface="Times New Roman" panose="02020603050405020304" pitchFamily="18" charset="0"/>
              </a:rPr>
              <a:t> Mira. Bé </a:t>
            </a:r>
            <a:r>
              <a:rPr lang="fr-FR" sz="1100" kern="100" dirty="0" err="1">
                <a:effectLst/>
                <a:latin typeface=" aptos display"/>
                <a:ea typeface="Calibri" panose="020F0502020204030204" pitchFamily="34" charset="0"/>
                <a:cs typeface="Times New Roman" panose="02020603050405020304" pitchFamily="18" charset="0"/>
              </a:rPr>
              <a:t>janti</a:t>
            </a:r>
            <a:r>
              <a:rPr lang="fr-FR" sz="1100" kern="100" dirty="0">
                <a:effectLst/>
                <a:latin typeface=" aptos display"/>
                <a:ea typeface="Calibri" panose="020F0502020204030204" pitchFamily="34" charset="0"/>
                <a:cs typeface="Times New Roman" panose="02020603050405020304" pitchFamily="18" charset="0"/>
              </a:rPr>
              <a:t> é </a:t>
            </a:r>
            <a:r>
              <a:rPr lang="fr-FR" sz="1100" kern="100" dirty="0" err="1">
                <a:effectLst/>
                <a:latin typeface=" aptos display"/>
                <a:ea typeface="Calibri" panose="020F0502020204030204" pitchFamily="34" charset="0"/>
                <a:cs typeface="Times New Roman" panose="02020603050405020304" pitchFamily="18" charset="0"/>
              </a:rPr>
              <a:t>sèrvyabl</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èl</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èprovau</a:t>
            </a:r>
            <a:r>
              <a:rPr lang="fr-FR" sz="1100" kern="100" dirty="0">
                <a:effectLst/>
                <a:latin typeface=" aptos display"/>
                <a:ea typeface="Calibri" panose="020F0502020204030204" pitchFamily="34" charset="0"/>
                <a:cs typeface="Times New Roman" panose="02020603050405020304" pitchFamily="18" charset="0"/>
              </a:rPr>
              <a:t> d’</a:t>
            </a:r>
            <a:r>
              <a:rPr lang="fr-FR" sz="1100" kern="100" dirty="0" err="1">
                <a:effectLst/>
                <a:latin typeface=" aptos display"/>
                <a:ea typeface="Calibri" panose="020F0502020204030204" pitchFamily="34" charset="0"/>
                <a:cs typeface="Times New Roman" panose="02020603050405020304" pitchFamily="18" charset="0"/>
              </a:rPr>
              <a:t>konsolè</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so</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pér</a:t>
            </a:r>
            <a:r>
              <a:rPr lang="fr-FR" sz="1100" kern="100" dirty="0">
                <a:effectLst/>
                <a:latin typeface=" aptos display"/>
                <a:ea typeface="Calibri" panose="020F0502020204030204" pitchFamily="34" charset="0"/>
                <a:cs typeface="Times New Roman" panose="02020603050405020304" pitchFamily="18" charset="0"/>
              </a:rPr>
              <a:t>, gri d’</a:t>
            </a:r>
            <a:r>
              <a:rPr lang="fr-FR" sz="1100" kern="100" dirty="0" err="1">
                <a:effectLst/>
                <a:latin typeface=" aptos display"/>
                <a:ea typeface="Calibri" panose="020F0502020204030204" pitchFamily="34" charset="0"/>
                <a:cs typeface="Times New Roman" panose="02020603050405020304" pitchFamily="18" charset="0"/>
              </a:rPr>
              <a:t>awou</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pedu</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sé</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fam</a:t>
            </a:r>
            <a:r>
              <a:rPr lang="fr-FR" sz="1100" kern="100" dirty="0">
                <a:effectLst/>
                <a:latin typeface=" aptos display"/>
                <a:ea typeface="Calibri" panose="020F0502020204030204" pitchFamily="34" charset="0"/>
                <a:cs typeface="Times New Roman" panose="02020603050405020304" pitchFamily="18" charset="0"/>
              </a:rPr>
              <a:t>.</a:t>
            </a:r>
          </a:p>
          <a:p>
            <a:pPr algn="just">
              <a:lnSpc>
                <a:spcPct val="107000"/>
              </a:lnSpc>
              <a:spcAft>
                <a:spcPts val="800"/>
              </a:spcAft>
              <a:buNone/>
            </a:pPr>
            <a:r>
              <a:rPr lang="fr-FR" sz="1100" kern="100" dirty="0">
                <a:effectLst/>
                <a:latin typeface=" aptos display"/>
                <a:ea typeface="Calibri" panose="020F0502020204030204" pitchFamily="34" charset="0"/>
                <a:cs typeface="Times New Roman" panose="02020603050405020304" pitchFamily="18" charset="0"/>
              </a:rPr>
              <a:t>Sou </a:t>
            </a:r>
            <a:r>
              <a:rPr lang="fr-FR" sz="1100" kern="100" dirty="0" err="1">
                <a:effectLst/>
                <a:latin typeface=" aptos display"/>
                <a:ea typeface="Calibri" panose="020F0502020204030204" pitchFamily="34" charset="0"/>
                <a:cs typeface="Times New Roman" panose="02020603050405020304" pitchFamily="18" charset="0"/>
              </a:rPr>
              <a:t>gran</a:t>
            </a:r>
            <a:r>
              <a:rPr lang="fr-FR" sz="1100" kern="100" dirty="0">
                <a:effectLst/>
                <a:latin typeface=" aptos display"/>
                <a:ea typeface="Calibri" panose="020F0502020204030204" pitchFamily="34" charset="0"/>
                <a:cs typeface="Times New Roman" panose="02020603050405020304" pitchFamily="18" charset="0"/>
              </a:rPr>
              <a:t> dé </a:t>
            </a:r>
            <a:r>
              <a:rPr lang="fr-FR" sz="1100" kern="100" dirty="0" err="1">
                <a:effectLst/>
                <a:latin typeface=" aptos display"/>
                <a:ea typeface="Calibri" panose="020F0502020204030204" pitchFamily="34" charset="0"/>
                <a:cs typeface="Times New Roman" panose="02020603050405020304" pitchFamily="18" charset="0"/>
              </a:rPr>
              <a:t>djo</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èl</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natiau</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skurau</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fèyau</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lè</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bway</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pèylau</a:t>
            </a:r>
            <a:r>
              <a:rPr lang="fr-FR" sz="1100" kern="100" dirty="0">
                <a:effectLst/>
                <a:latin typeface=" aptos display"/>
                <a:ea typeface="Calibri" panose="020F0502020204030204" pitchFamily="34" charset="0"/>
                <a:cs typeface="Times New Roman" panose="02020603050405020304" pitchFamily="18" charset="0"/>
              </a:rPr>
              <a:t> lo </a:t>
            </a:r>
            <a:r>
              <a:rPr lang="fr-FR" sz="1100" kern="100" dirty="0" err="1">
                <a:effectLst/>
                <a:latin typeface=" aptos display"/>
                <a:ea typeface="Calibri" panose="020F0502020204030204" pitchFamily="34" charset="0"/>
                <a:cs typeface="Times New Roman" panose="02020603050405020304" pitchFamily="18" charset="0"/>
              </a:rPr>
              <a:t>lij</a:t>
            </a:r>
            <a:r>
              <a:rPr lang="fr-FR" sz="1100" kern="100" dirty="0">
                <a:effectLst/>
                <a:latin typeface=" aptos display"/>
                <a:ea typeface="Calibri" panose="020F0502020204030204" pitchFamily="34" charset="0"/>
                <a:cs typeface="Times New Roman" panose="02020603050405020304" pitchFamily="18" charset="0"/>
              </a:rPr>
              <a:t>. El </a:t>
            </a:r>
            <a:r>
              <a:rPr lang="fr-FR" sz="1100" kern="100" dirty="0" err="1">
                <a:effectLst/>
                <a:latin typeface=" aptos display"/>
                <a:ea typeface="Calibri" panose="020F0502020204030204" pitchFamily="34" charset="0"/>
                <a:cs typeface="Times New Roman" panose="02020603050405020304" pitchFamily="18" charset="0"/>
              </a:rPr>
              <a:t>kejnau</a:t>
            </a:r>
            <a:r>
              <a:rPr lang="fr-FR" sz="1100" kern="100" dirty="0">
                <a:effectLst/>
                <a:latin typeface=" aptos display"/>
                <a:ea typeface="Calibri" panose="020F0502020204030204" pitchFamily="34" charset="0"/>
                <a:cs typeface="Times New Roman" panose="02020603050405020304" pitchFamily="18" charset="0"/>
              </a:rPr>
              <a:t> dé </a:t>
            </a:r>
            <a:r>
              <a:rPr lang="fr-FR" sz="1100" kern="100" dirty="0" err="1">
                <a:effectLst/>
                <a:latin typeface=" aptos display"/>
                <a:ea typeface="Calibri" panose="020F0502020204030204" pitchFamily="34" charset="0"/>
                <a:cs typeface="Times New Roman" panose="02020603050405020304" pitchFamily="18" charset="0"/>
              </a:rPr>
              <a:t>légum</a:t>
            </a:r>
            <a:r>
              <a:rPr lang="fr-FR" sz="1100" kern="100" dirty="0">
                <a:effectLst/>
                <a:latin typeface=" aptos display"/>
                <a:ea typeface="Calibri" panose="020F0502020204030204" pitchFamily="34" charset="0"/>
                <a:cs typeface="Times New Roman" panose="02020603050405020304" pitchFamily="18" charset="0"/>
              </a:rPr>
              <a:t>, dé </a:t>
            </a:r>
            <a:r>
              <a:rPr lang="fr-FR" sz="1100" kern="100" dirty="0" err="1">
                <a:effectLst/>
                <a:latin typeface=" aptos display"/>
                <a:ea typeface="Calibri" panose="020F0502020204030204" pitchFamily="34" charset="0"/>
                <a:cs typeface="Times New Roman" panose="02020603050405020304" pitchFamily="18" charset="0"/>
              </a:rPr>
              <a:t>rechti</a:t>
            </a:r>
            <a:r>
              <a:rPr lang="fr-FR" sz="1100" kern="100" dirty="0">
                <a:effectLst/>
                <a:latin typeface=" aptos display"/>
                <a:ea typeface="Calibri" panose="020F0502020204030204" pitchFamily="34" charset="0"/>
                <a:cs typeface="Times New Roman" panose="02020603050405020304" pitchFamily="18" charset="0"/>
              </a:rPr>
              <a:t> d’</a:t>
            </a:r>
            <a:r>
              <a:rPr lang="fr-FR" sz="1100" kern="100" dirty="0" err="1">
                <a:effectLst/>
                <a:latin typeface=" aptos display"/>
                <a:ea typeface="Calibri" panose="020F0502020204030204" pitchFamily="34" charset="0"/>
                <a:cs typeface="Times New Roman" panose="02020603050405020304" pitchFamily="18" charset="0"/>
              </a:rPr>
              <a:t>tchyè</a:t>
            </a:r>
            <a:r>
              <a:rPr lang="fr-FR" sz="1100" kern="100" dirty="0">
                <a:effectLst/>
                <a:latin typeface=" aptos display"/>
                <a:ea typeface="Calibri" panose="020F0502020204030204" pitchFamily="34" charset="0"/>
                <a:cs typeface="Times New Roman" panose="02020603050405020304" pitchFamily="18" charset="0"/>
              </a:rPr>
              <a:t>, dé </a:t>
            </a:r>
            <a:r>
              <a:rPr lang="fr-FR" sz="1100" kern="100" dirty="0" err="1">
                <a:effectLst/>
                <a:latin typeface=" aptos display"/>
                <a:ea typeface="Calibri" panose="020F0502020204030204" pitchFamily="34" charset="0"/>
                <a:cs typeface="Times New Roman" panose="02020603050405020304" pitchFamily="18" charset="0"/>
              </a:rPr>
              <a:t>pti</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pyè</a:t>
            </a:r>
            <a:r>
              <a:rPr lang="fr-FR" sz="1100" kern="100" dirty="0">
                <a:effectLst/>
                <a:latin typeface=" aptos display"/>
                <a:ea typeface="Calibri" panose="020F0502020204030204" pitchFamily="34" charset="0"/>
                <a:cs typeface="Times New Roman" panose="02020603050405020304" pitchFamily="18" charset="0"/>
              </a:rPr>
              <a:t> dé </a:t>
            </a:r>
            <a:r>
              <a:rPr lang="fr-FR" sz="1100" kern="100" dirty="0" err="1">
                <a:effectLst/>
                <a:latin typeface=" aptos display"/>
                <a:ea typeface="Calibri" panose="020F0502020204030204" pitchFamily="34" charset="0"/>
                <a:cs typeface="Times New Roman" panose="02020603050405020304" pitchFamily="18" charset="0"/>
              </a:rPr>
              <a:t>tortot</a:t>
            </a:r>
            <a:r>
              <a:rPr lang="fr-FR" sz="1100" kern="100" dirty="0">
                <a:effectLst/>
                <a:latin typeface=" aptos display"/>
                <a:ea typeface="Calibri" panose="020F0502020204030204" pitchFamily="34" charset="0"/>
                <a:cs typeface="Times New Roman" panose="02020603050405020304" pitchFamily="18" charset="0"/>
              </a:rPr>
              <a:t> lé </a:t>
            </a:r>
            <a:r>
              <a:rPr lang="fr-FR" sz="1100" kern="100" dirty="0" err="1">
                <a:effectLst/>
                <a:latin typeface=" aptos display"/>
                <a:ea typeface="Calibri" panose="020F0502020204030204" pitchFamily="34" charset="0"/>
                <a:cs typeface="Times New Roman" panose="02020603050405020304" pitchFamily="18" charset="0"/>
              </a:rPr>
              <a:t>faso</a:t>
            </a:r>
            <a:r>
              <a:rPr lang="fr-FR" sz="1100" kern="100" dirty="0">
                <a:effectLst/>
                <a:latin typeface=" aptos display"/>
                <a:ea typeface="Calibri" panose="020F0502020204030204" pitchFamily="34" charset="0"/>
                <a:cs typeface="Times New Roman" panose="02020603050405020304" pitchFamily="18" charset="0"/>
              </a:rPr>
              <a:t>, dé </a:t>
            </a:r>
            <a:r>
              <a:rPr lang="fr-FR" sz="1100" kern="100" dirty="0" err="1">
                <a:effectLst/>
                <a:latin typeface=" aptos display"/>
                <a:ea typeface="Calibri" panose="020F0502020204030204" pitchFamily="34" charset="0"/>
                <a:cs typeface="Times New Roman" panose="02020603050405020304" pitchFamily="18" charset="0"/>
              </a:rPr>
              <a:t>bong</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biskvi</a:t>
            </a:r>
            <a:r>
              <a:rPr lang="fr-FR" sz="1100" kern="100" dirty="0">
                <a:effectLst/>
                <a:latin typeface=" aptos display"/>
                <a:ea typeface="Calibri" panose="020F0502020204030204" pitchFamily="34" charset="0"/>
                <a:cs typeface="Times New Roman" panose="02020603050405020304" pitchFamily="18" charset="0"/>
              </a:rPr>
              <a:t> , </a:t>
            </a:r>
            <a:r>
              <a:rPr lang="fr-FR" sz="1100" kern="100" dirty="0" err="1">
                <a:effectLst/>
                <a:latin typeface=" aptos display"/>
                <a:ea typeface="Calibri" panose="020F0502020204030204" pitchFamily="34" charset="0"/>
                <a:cs typeface="Times New Roman" panose="02020603050405020304" pitchFamily="18" charset="0"/>
              </a:rPr>
              <a:t>torto</a:t>
            </a:r>
            <a:r>
              <a:rPr lang="fr-FR" sz="1100" kern="100" dirty="0">
                <a:effectLst/>
                <a:latin typeface=" aptos display"/>
                <a:ea typeface="Calibri" panose="020F0502020204030204" pitchFamily="34" charset="0"/>
                <a:cs typeface="Times New Roman" panose="02020603050405020304" pitchFamily="18" charset="0"/>
              </a:rPr>
              <a:t> po </a:t>
            </a:r>
            <a:r>
              <a:rPr lang="fr-FR" sz="1100" kern="100" dirty="0" err="1">
                <a:effectLst/>
                <a:latin typeface=" aptos display"/>
                <a:ea typeface="Calibri" panose="020F0502020204030204" pitchFamily="34" charset="0"/>
                <a:cs typeface="Times New Roman" panose="02020603050405020304" pitchFamily="18" charset="0"/>
              </a:rPr>
              <a:t>fèr</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pyèji</a:t>
            </a:r>
            <a:r>
              <a:rPr lang="fr-FR" sz="1100" kern="100" dirty="0">
                <a:effectLst/>
                <a:latin typeface=" aptos display"/>
                <a:ea typeface="Calibri" panose="020F0502020204030204" pitchFamily="34" charset="0"/>
                <a:cs typeface="Times New Roman" panose="02020603050405020304" pitchFamily="18" charset="0"/>
              </a:rPr>
              <a:t> è </a:t>
            </a:r>
            <a:r>
              <a:rPr lang="fr-FR" sz="1100" kern="100" dirty="0" err="1">
                <a:effectLst/>
                <a:latin typeface=" aptos display"/>
                <a:ea typeface="Calibri" panose="020F0502020204030204" pitchFamily="34" charset="0"/>
                <a:cs typeface="Times New Roman" panose="02020603050405020304" pitchFamily="18" charset="0"/>
              </a:rPr>
              <a:t>so</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pér</a:t>
            </a:r>
            <a:r>
              <a:rPr lang="fr-FR" sz="1100" kern="100" dirty="0">
                <a:effectLst/>
                <a:latin typeface=" aptos display"/>
                <a:ea typeface="Calibri" panose="020F0502020204030204" pitchFamily="34" charset="0"/>
                <a:cs typeface="Times New Roman" panose="02020603050405020304" pitchFamily="18" charset="0"/>
              </a:rPr>
              <a:t>.</a:t>
            </a:r>
          </a:p>
          <a:p>
            <a:pPr algn="just">
              <a:lnSpc>
                <a:spcPct val="107000"/>
              </a:lnSpc>
              <a:spcAft>
                <a:spcPts val="800"/>
              </a:spcAft>
              <a:buNone/>
            </a:pPr>
            <a:r>
              <a:rPr lang="fr-FR" sz="1100" kern="100" dirty="0">
                <a:effectLst/>
                <a:latin typeface=" aptos display"/>
                <a:ea typeface="Calibri" panose="020F0502020204030204" pitchFamily="34" charset="0"/>
                <a:cs typeface="Times New Roman" panose="02020603050405020304" pitchFamily="18" charset="0"/>
              </a:rPr>
              <a:t>El </a:t>
            </a:r>
            <a:r>
              <a:rPr lang="fr-FR" sz="1100" kern="100" dirty="0" err="1">
                <a:effectLst/>
                <a:latin typeface=" aptos display"/>
                <a:ea typeface="Calibri" panose="020F0502020204030204" pitchFamily="34" charset="0"/>
                <a:cs typeface="Times New Roman" panose="02020603050405020304" pitchFamily="18" charset="0"/>
              </a:rPr>
              <a:t>èdyau</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osi</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toukou</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sé</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wézi</a:t>
            </a:r>
            <a:r>
              <a:rPr lang="fr-FR" sz="1100" kern="100" dirty="0">
                <a:effectLst/>
                <a:latin typeface=" aptos display"/>
                <a:ea typeface="Calibri" panose="020F0502020204030204" pitchFamily="34" charset="0"/>
                <a:cs typeface="Times New Roman" panose="02020603050405020304" pitchFamily="18" charset="0"/>
              </a:rPr>
              <a:t> é lé </a:t>
            </a:r>
            <a:r>
              <a:rPr lang="fr-FR" sz="1100" kern="100" dirty="0" err="1">
                <a:effectLst/>
                <a:latin typeface=" aptos display"/>
                <a:ea typeface="Calibri" panose="020F0502020204030204" pitchFamily="34" charset="0"/>
                <a:cs typeface="Times New Roman" panose="02020603050405020304" pitchFamily="18" charset="0"/>
              </a:rPr>
              <a:t>djan</a:t>
            </a:r>
            <a:r>
              <a:rPr lang="fr-FR" sz="1100" kern="100" dirty="0">
                <a:effectLst/>
                <a:latin typeface=" aptos display"/>
                <a:ea typeface="Calibri" panose="020F0502020204030204" pitchFamily="34" charset="0"/>
                <a:cs typeface="Times New Roman" panose="02020603050405020304" pitchFamily="18" charset="0"/>
              </a:rPr>
              <a:t> do </a:t>
            </a:r>
            <a:r>
              <a:rPr lang="fr-FR" sz="1100" kern="100" dirty="0" err="1">
                <a:effectLst/>
                <a:latin typeface=" aptos display"/>
                <a:ea typeface="Calibri" panose="020F0502020204030204" pitchFamily="34" charset="0"/>
                <a:cs typeface="Times New Roman" panose="02020603050405020304" pitchFamily="18" charset="0"/>
              </a:rPr>
              <a:t>vilèdj</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k’inn</a:t>
            </a:r>
            <a:r>
              <a:rPr lang="fr-FR" sz="1100" kern="100" dirty="0">
                <a:effectLst/>
                <a:latin typeface=" aptos display"/>
                <a:ea typeface="Calibri" panose="020F0502020204030204" pitchFamily="34" charset="0"/>
                <a:cs typeface="Times New Roman" panose="02020603050405020304" pitchFamily="18" charset="0"/>
              </a:rPr>
              <a:t> da lo </a:t>
            </a:r>
            <a:r>
              <a:rPr lang="fr-FR" sz="1100" kern="100" dirty="0" err="1">
                <a:effectLst/>
                <a:latin typeface=" aptos display"/>
                <a:ea typeface="Calibri" panose="020F0502020204030204" pitchFamily="34" charset="0"/>
                <a:cs typeface="Times New Roman" panose="02020603050405020304" pitchFamily="18" charset="0"/>
              </a:rPr>
              <a:t>malour</a:t>
            </a:r>
            <a:r>
              <a:rPr lang="fr-FR" sz="1100" kern="100" dirty="0">
                <a:effectLst/>
                <a:latin typeface=" aptos display"/>
                <a:ea typeface="Calibri" panose="020F0502020204030204" pitchFamily="34" charset="0"/>
                <a:cs typeface="Times New Roman" panose="02020603050405020304" pitchFamily="18" charset="0"/>
              </a:rPr>
              <a:t>.</a:t>
            </a:r>
          </a:p>
          <a:p>
            <a:pPr algn="just">
              <a:lnSpc>
                <a:spcPct val="107000"/>
              </a:lnSpc>
              <a:spcAft>
                <a:spcPts val="800"/>
              </a:spcAft>
              <a:buNone/>
            </a:pPr>
            <a:r>
              <a:rPr lang="fr-FR" sz="1100" kern="100" dirty="0">
                <a:effectLst/>
                <a:latin typeface=" aptos display"/>
                <a:ea typeface="Calibri" panose="020F0502020204030204" pitchFamily="34" charset="0"/>
                <a:cs typeface="Times New Roman" panose="02020603050405020304" pitchFamily="18" charset="0"/>
              </a:rPr>
              <a:t>Inn </a:t>
            </a:r>
            <a:r>
              <a:rPr lang="fr-FR" sz="1100" kern="100" dirty="0" err="1">
                <a:effectLst/>
                <a:latin typeface=" aptos display"/>
                <a:ea typeface="Calibri" panose="020F0502020204030204" pitchFamily="34" charset="0"/>
                <a:cs typeface="Times New Roman" panose="02020603050405020304" pitchFamily="18" charset="0"/>
              </a:rPr>
              <a:t>djo</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alor</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k’él</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vlau</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boté</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rchwè</a:t>
            </a:r>
            <a:r>
              <a:rPr lang="fr-FR" sz="1100" kern="100" dirty="0">
                <a:effectLst/>
                <a:latin typeface=" aptos display"/>
                <a:ea typeface="Calibri" panose="020F0502020204030204" pitchFamily="34" charset="0"/>
                <a:cs typeface="Times New Roman" panose="02020603050405020304" pitchFamily="18" charset="0"/>
              </a:rPr>
              <a:t> do </a:t>
            </a:r>
            <a:r>
              <a:rPr lang="fr-FR" sz="1100" kern="100" dirty="0" err="1">
                <a:effectLst/>
                <a:latin typeface=" aptos display"/>
                <a:ea typeface="Calibri" panose="020F0502020204030204" pitchFamily="34" charset="0"/>
                <a:cs typeface="Times New Roman" panose="02020603050405020304" pitchFamily="18" charset="0"/>
              </a:rPr>
              <a:t>lij</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évo</a:t>
            </a:r>
            <a:r>
              <a:rPr lang="fr-FR" sz="1100" kern="100" dirty="0">
                <a:effectLst/>
                <a:latin typeface=" aptos display"/>
                <a:ea typeface="Calibri" panose="020F0502020204030204" pitchFamily="34" charset="0"/>
                <a:cs typeface="Times New Roman" panose="02020603050405020304" pitchFamily="18" charset="0"/>
              </a:rPr>
              <a:t> dé z-</a:t>
            </a:r>
            <a:r>
              <a:rPr lang="fr-FR" sz="1100" kern="100" dirty="0" err="1">
                <a:effectLst/>
                <a:latin typeface=" aptos display"/>
                <a:ea typeface="Calibri" panose="020F0502020204030204" pitchFamily="34" charset="0"/>
                <a:cs typeface="Times New Roman" panose="02020603050405020304" pitchFamily="18" charset="0"/>
              </a:rPr>
              <a:t>aut</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bès</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èn</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vèy</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fam</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vnau</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dwa</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ral</a:t>
            </a:r>
            <a:r>
              <a:rPr lang="fr-FR" sz="1100" kern="100" dirty="0">
                <a:effectLst/>
                <a:latin typeface=" aptos display"/>
                <a:ea typeface="Calibri" panose="020F0502020204030204" pitchFamily="34" charset="0"/>
                <a:cs typeface="Times New Roman" panose="02020603050405020304" pitchFamily="18" charset="0"/>
              </a:rPr>
              <a:t>. El </a:t>
            </a:r>
            <a:r>
              <a:rPr lang="fr-FR" sz="1100" kern="100" dirty="0" err="1">
                <a:effectLst/>
                <a:latin typeface=" aptos display"/>
                <a:ea typeface="Calibri" panose="020F0502020204030204" pitchFamily="34" charset="0"/>
                <a:cs typeface="Times New Roman" panose="02020603050405020304" pitchFamily="18" charset="0"/>
              </a:rPr>
              <a:t>rsénau</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èn</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jnach</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tèyma</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k’èl</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ir</a:t>
            </a:r>
            <a:r>
              <a:rPr lang="fr-FR" sz="1100" kern="100" dirty="0">
                <a:effectLst/>
                <a:latin typeface=" aptos display"/>
                <a:ea typeface="Calibri" panose="020F0502020204030204" pitchFamily="34" charset="0"/>
                <a:cs typeface="Times New Roman" panose="02020603050405020304" pitchFamily="18" charset="0"/>
              </a:rPr>
              <a:t> pet </a:t>
            </a:r>
            <a:r>
              <a:rPr lang="fr-FR" sz="1100" kern="100" dirty="0" err="1">
                <a:effectLst/>
                <a:latin typeface=" aptos display"/>
                <a:ea typeface="Calibri" panose="020F0502020204030204" pitchFamily="34" charset="0"/>
                <a:cs typeface="Times New Roman" panose="02020603050405020304" pitchFamily="18" charset="0"/>
              </a:rPr>
              <a:t>évo</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sé</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botch</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sna</a:t>
            </a:r>
            <a:r>
              <a:rPr lang="fr-FR" sz="1100" kern="100" dirty="0">
                <a:effectLst/>
                <a:latin typeface=" aptos display"/>
                <a:ea typeface="Calibri" panose="020F0502020204030204" pitchFamily="34" charset="0"/>
                <a:cs typeface="Times New Roman" panose="02020603050405020304" pitchFamily="18" charset="0"/>
              </a:rPr>
              <a:t> da, </a:t>
            </a:r>
            <a:r>
              <a:rPr lang="fr-FR" sz="1100" kern="100" dirty="0" err="1">
                <a:effectLst/>
                <a:latin typeface=" aptos display"/>
                <a:ea typeface="Calibri" panose="020F0502020204030204" pitchFamily="34" charset="0"/>
                <a:cs typeface="Times New Roman" panose="02020603050405020304" pitchFamily="18" charset="0"/>
              </a:rPr>
              <a:t>so</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vilèn</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visèdj</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sé</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rauwb</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tou</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dékèsay</a:t>
            </a:r>
            <a:r>
              <a:rPr lang="fr-FR" sz="1100" kern="100" dirty="0">
                <a:effectLst/>
                <a:latin typeface=" aptos display"/>
                <a:ea typeface="Calibri" panose="020F0502020204030204" pitchFamily="34" charset="0"/>
                <a:cs typeface="Times New Roman" panose="02020603050405020304" pitchFamily="18" charset="0"/>
              </a:rPr>
              <a:t>.</a:t>
            </a:r>
          </a:p>
          <a:p>
            <a:pPr algn="just">
              <a:lnSpc>
                <a:spcPct val="107000"/>
              </a:lnSpc>
              <a:spcAft>
                <a:spcPts val="800"/>
              </a:spcAft>
              <a:buNone/>
            </a:pPr>
            <a:r>
              <a:rPr lang="fr-FR" sz="1100" kern="100" dirty="0" err="1">
                <a:effectLst/>
                <a:latin typeface=" aptos display"/>
                <a:ea typeface="Calibri" panose="020F0502020204030204" pitchFamily="34" charset="0"/>
                <a:cs typeface="Times New Roman" panose="02020603050405020304" pitchFamily="18" charset="0"/>
              </a:rPr>
              <a:t>Mè</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djèn</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bès</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dmande</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lè</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vèy</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fam</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ask</a:t>
            </a:r>
            <a:r>
              <a:rPr lang="fr-FR" sz="1100" kern="100" dirty="0">
                <a:effectLst/>
                <a:latin typeface=" aptos display"/>
                <a:ea typeface="Calibri" panose="020F0502020204030204" pitchFamily="34" charset="0"/>
                <a:cs typeface="Times New Roman" panose="02020603050405020304" pitchFamily="18" charset="0"/>
              </a:rPr>
              <a:t>-vo z-</a:t>
            </a:r>
            <a:r>
              <a:rPr lang="fr-FR" sz="1100" kern="100" dirty="0" err="1">
                <a:effectLst/>
                <a:latin typeface=" aptos display"/>
                <a:ea typeface="Calibri" panose="020F0502020204030204" pitchFamily="34" charset="0"/>
                <a:cs typeface="Times New Roman" panose="02020603050405020304" pitchFamily="18" charset="0"/>
              </a:rPr>
              <a:t>érau</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èk</a:t>
            </a:r>
            <a:r>
              <a:rPr lang="fr-FR" sz="1100" kern="100" dirty="0">
                <a:effectLst/>
                <a:latin typeface=" aptos display"/>
                <a:ea typeface="Calibri" panose="020F0502020204030204" pitchFamily="34" charset="0"/>
                <a:cs typeface="Times New Roman" panose="02020603050405020304" pitchFamily="18" charset="0"/>
              </a:rPr>
              <a:t> é </a:t>
            </a:r>
            <a:r>
              <a:rPr lang="fr-FR" sz="1100" kern="100" dirty="0" err="1">
                <a:effectLst/>
                <a:latin typeface=" aptos display"/>
                <a:ea typeface="Calibri" panose="020F0502020204030204" pitchFamily="34" charset="0"/>
                <a:cs typeface="Times New Roman" panose="02020603050405020304" pitchFamily="18" charset="0"/>
              </a:rPr>
              <a:t>minndji</a:t>
            </a:r>
            <a:r>
              <a:rPr lang="fr-FR" sz="1100" kern="100" dirty="0">
                <a:effectLst/>
                <a:latin typeface=" aptos display"/>
                <a:ea typeface="Calibri" panose="020F0502020204030204" pitchFamily="34" charset="0"/>
                <a:cs typeface="Times New Roman" panose="02020603050405020304" pitchFamily="18" charset="0"/>
              </a:rPr>
              <a:t> po mi ?</a:t>
            </a:r>
          </a:p>
          <a:p>
            <a:pPr algn="just">
              <a:lnSpc>
                <a:spcPct val="107000"/>
              </a:lnSpc>
              <a:spcAft>
                <a:spcPts val="800"/>
              </a:spcAft>
              <a:buNone/>
            </a:pPr>
            <a:r>
              <a:rPr lang="fr-FR" sz="1100" kern="100" dirty="0" err="1">
                <a:effectLst/>
                <a:latin typeface=" aptos display"/>
                <a:ea typeface="Calibri" panose="020F0502020204030204" pitchFamily="34" charset="0"/>
                <a:cs typeface="Times New Roman" panose="02020603050405020304" pitchFamily="18" charset="0"/>
              </a:rPr>
              <a:t>Tortot</a:t>
            </a:r>
            <a:r>
              <a:rPr lang="fr-FR" sz="1100" kern="100" dirty="0">
                <a:effectLst/>
                <a:latin typeface=" aptos display"/>
                <a:ea typeface="Calibri" panose="020F0502020204030204" pitchFamily="34" charset="0"/>
                <a:cs typeface="Times New Roman" panose="02020603050405020304" pitchFamily="18" charset="0"/>
              </a:rPr>
              <a:t> lé </a:t>
            </a:r>
            <a:r>
              <a:rPr lang="fr-FR" sz="1100" kern="100" dirty="0" err="1">
                <a:effectLst/>
                <a:latin typeface=" aptos display"/>
                <a:ea typeface="Calibri" panose="020F0502020204030204" pitchFamily="34" charset="0"/>
                <a:cs typeface="Times New Roman" panose="02020603050405020304" pitchFamily="18" charset="0"/>
              </a:rPr>
              <a:t>djèn</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bès</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fouyenn</a:t>
            </a:r>
            <a:r>
              <a:rPr lang="fr-FR" sz="1100" kern="100" dirty="0">
                <a:effectLst/>
                <a:latin typeface=" aptos display"/>
                <a:ea typeface="Calibri" panose="020F0502020204030204" pitchFamily="34" charset="0"/>
                <a:cs typeface="Times New Roman" panose="02020603050405020304" pitchFamily="18" charset="0"/>
              </a:rPr>
              <a:t> è </a:t>
            </a:r>
            <a:r>
              <a:rPr lang="fr-FR" sz="1100" kern="100" dirty="0" err="1">
                <a:effectLst/>
                <a:latin typeface=" aptos display"/>
                <a:ea typeface="Calibri" panose="020F0502020204030204" pitchFamily="34" charset="0"/>
                <a:cs typeface="Times New Roman" panose="02020603050405020304" pitchFamily="18" charset="0"/>
              </a:rPr>
              <a:t>dotan</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Mèk</a:t>
            </a:r>
            <a:r>
              <a:rPr lang="fr-FR" sz="1100" kern="100" dirty="0">
                <a:effectLst/>
                <a:latin typeface=" aptos display"/>
                <a:ea typeface="Calibri" panose="020F0502020204030204" pitchFamily="34" charset="0"/>
                <a:cs typeface="Times New Roman" panose="02020603050405020304" pitchFamily="18" charset="0"/>
              </a:rPr>
              <a:t> Mira li </a:t>
            </a:r>
            <a:r>
              <a:rPr lang="fr-FR" sz="1100" kern="100" dirty="0" err="1">
                <a:effectLst/>
                <a:latin typeface=" aptos display"/>
                <a:ea typeface="Calibri" panose="020F0502020204030204" pitchFamily="34" charset="0"/>
                <a:cs typeface="Times New Roman" panose="02020603050405020304" pitchFamily="18" charset="0"/>
              </a:rPr>
              <a:t>dje</a:t>
            </a:r>
            <a:r>
              <a:rPr lang="fr-FR" sz="1100" kern="100" dirty="0">
                <a:effectLst/>
                <a:latin typeface=" aptos display"/>
                <a:ea typeface="Calibri" panose="020F0502020204030204" pitchFamily="34" charset="0"/>
                <a:cs typeface="Times New Roman" panose="02020603050405020304" pitchFamily="18" charset="0"/>
              </a:rPr>
              <a:t> :</a:t>
            </a:r>
          </a:p>
          <a:p>
            <a:pPr algn="just">
              <a:lnSpc>
                <a:spcPct val="107000"/>
              </a:lnSpc>
              <a:spcAft>
                <a:spcPts val="800"/>
              </a:spcAft>
              <a:buNone/>
            </a:pPr>
            <a:r>
              <a:rPr lang="fr-FR" sz="1100" kern="100" dirty="0" err="1">
                <a:effectLst/>
                <a:latin typeface=" aptos display"/>
                <a:ea typeface="Calibri" panose="020F0502020204030204" pitchFamily="34" charset="0"/>
                <a:cs typeface="Times New Roman" panose="02020603050405020304" pitchFamily="18" charset="0"/>
              </a:rPr>
              <a:t>Vnau</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sèyvau</a:t>
            </a:r>
            <a:r>
              <a:rPr lang="fr-FR" sz="1100" kern="100" dirty="0">
                <a:effectLst/>
                <a:latin typeface=" aptos display"/>
                <a:ea typeface="Calibri" panose="020F0502020204030204" pitchFamily="34" charset="0"/>
                <a:cs typeface="Times New Roman" panose="02020603050405020304" pitchFamily="18" charset="0"/>
              </a:rPr>
              <a:t> mi, </a:t>
            </a:r>
            <a:r>
              <a:rPr lang="fr-FR" sz="1100" kern="100" dirty="0" err="1">
                <a:effectLst/>
                <a:latin typeface=" aptos display"/>
                <a:ea typeface="Calibri" panose="020F0502020204030204" pitchFamily="34" charset="0"/>
                <a:cs typeface="Times New Roman" panose="02020603050405020304" pitchFamily="18" charset="0"/>
              </a:rPr>
              <a:t>djé</a:t>
            </a:r>
            <a:r>
              <a:rPr lang="fr-FR" sz="1100" kern="100" dirty="0">
                <a:effectLst/>
                <a:latin typeface=" aptos display"/>
                <a:ea typeface="Calibri" panose="020F0502020204030204" pitchFamily="34" charset="0"/>
                <a:cs typeface="Times New Roman" panose="02020603050405020304" pitchFamily="18" charset="0"/>
              </a:rPr>
              <a:t> vé vo-z-</a:t>
            </a:r>
            <a:r>
              <a:rPr lang="fr-FR" sz="1100" kern="100" dirty="0" err="1">
                <a:effectLst/>
                <a:latin typeface=" aptos display"/>
                <a:ea typeface="Calibri" panose="020F0502020204030204" pitchFamily="34" charset="0"/>
                <a:cs typeface="Times New Roman" panose="02020603050405020304" pitchFamily="18" charset="0"/>
              </a:rPr>
              <a:t>ofrir</a:t>
            </a:r>
            <a:r>
              <a:rPr lang="fr-FR" sz="1100" kern="100" dirty="0">
                <a:effectLst/>
                <a:latin typeface=" aptos display"/>
                <a:ea typeface="Calibri" panose="020F0502020204030204" pitchFamily="34" charset="0"/>
                <a:cs typeface="Times New Roman" panose="02020603050405020304" pitchFamily="18" charset="0"/>
              </a:rPr>
              <a:t> inn </a:t>
            </a:r>
            <a:r>
              <a:rPr lang="fr-FR" sz="1100" kern="100" dirty="0" err="1">
                <a:effectLst/>
                <a:latin typeface=" aptos display"/>
                <a:ea typeface="Calibri" panose="020F0502020204030204" pitchFamily="34" charset="0"/>
                <a:cs typeface="Times New Roman" panose="02020603050405020304" pitchFamily="18" charset="0"/>
              </a:rPr>
              <a:t>vrè</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dedju</a:t>
            </a:r>
            <a:r>
              <a:rPr lang="fr-FR" sz="1100" kern="100" dirty="0">
                <a:effectLst/>
                <a:latin typeface=" aptos display"/>
                <a:ea typeface="Calibri" panose="020F0502020204030204" pitchFamily="34" charset="0"/>
                <a:cs typeface="Times New Roman" panose="02020603050405020304" pitchFamily="18" charset="0"/>
              </a:rPr>
              <a:t>.</a:t>
            </a:r>
          </a:p>
          <a:p>
            <a:pPr algn="just">
              <a:lnSpc>
                <a:spcPct val="107000"/>
              </a:lnSpc>
              <a:spcAft>
                <a:spcPts val="800"/>
              </a:spcAft>
              <a:buNone/>
            </a:pPr>
            <a:r>
              <a:rPr lang="fr-FR" sz="1100" kern="100" dirty="0">
                <a:effectLst/>
                <a:latin typeface=" aptos display"/>
                <a:ea typeface="Calibri" panose="020F0502020204030204" pitchFamily="34" charset="0"/>
                <a:cs typeface="Times New Roman" panose="02020603050405020304" pitchFamily="18" charset="0"/>
              </a:rPr>
              <a:t>E lo </a:t>
            </a:r>
            <a:r>
              <a:rPr lang="fr-FR" sz="1100" kern="100" dirty="0" err="1">
                <a:effectLst/>
                <a:latin typeface=" aptos display"/>
                <a:ea typeface="Calibri" panose="020F0502020204030204" pitchFamily="34" charset="0"/>
                <a:cs typeface="Times New Roman" panose="02020603050405020304" pitchFamily="18" charset="0"/>
              </a:rPr>
              <a:t>djo</a:t>
            </a:r>
            <a:r>
              <a:rPr lang="fr-FR" sz="1100" kern="100" dirty="0">
                <a:effectLst/>
                <a:latin typeface=" aptos display"/>
                <a:ea typeface="Calibri" panose="020F0502020204030204" pitchFamily="34" charset="0"/>
                <a:cs typeface="Times New Roman" panose="02020603050405020304" pitchFamily="18" charset="0"/>
              </a:rPr>
              <a:t> la, </a:t>
            </a:r>
            <a:r>
              <a:rPr lang="fr-FR" sz="1100" kern="100" dirty="0" err="1">
                <a:effectLst/>
                <a:latin typeface=" aptos display"/>
                <a:ea typeface="Calibri" panose="020F0502020204030204" pitchFamily="34" charset="0"/>
                <a:cs typeface="Times New Roman" panose="02020603050405020304" pitchFamily="18" charset="0"/>
              </a:rPr>
              <a:t>lè</a:t>
            </a:r>
            <a:r>
              <a:rPr lang="fr-FR" sz="1100" kern="100" dirty="0">
                <a:effectLst/>
                <a:latin typeface=" aptos display"/>
                <a:ea typeface="Calibri" panose="020F0502020204030204" pitchFamily="34" charset="0"/>
                <a:cs typeface="Times New Roman" panose="02020603050405020304" pitchFamily="18" charset="0"/>
              </a:rPr>
              <a:t> pet </a:t>
            </a:r>
            <a:r>
              <a:rPr lang="fr-FR" sz="1100" kern="100" dirty="0" err="1">
                <a:effectLst/>
                <a:latin typeface=" aptos display"/>
                <a:ea typeface="Calibri" panose="020F0502020204030204" pitchFamily="34" charset="0"/>
                <a:cs typeface="Times New Roman" panose="02020603050405020304" pitchFamily="18" charset="0"/>
              </a:rPr>
              <a:t>fam</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minndje</a:t>
            </a:r>
            <a:r>
              <a:rPr lang="fr-FR" sz="1100" kern="100" dirty="0">
                <a:effectLst/>
                <a:latin typeface=" aptos display"/>
                <a:ea typeface="Calibri" panose="020F0502020204030204" pitchFamily="34" charset="0"/>
                <a:cs typeface="Times New Roman" panose="02020603050405020304" pitchFamily="18" charset="0"/>
              </a:rPr>
              <a:t> inn </a:t>
            </a:r>
            <a:r>
              <a:rPr lang="fr-FR" sz="1100" kern="100" dirty="0" err="1">
                <a:effectLst/>
                <a:latin typeface=" aptos display"/>
                <a:ea typeface="Calibri" panose="020F0502020204030204" pitchFamily="34" charset="0"/>
                <a:cs typeface="Times New Roman" panose="02020603050405020304" pitchFamily="18" charset="0"/>
              </a:rPr>
              <a:t>bong</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dedju</a:t>
            </a:r>
            <a:r>
              <a:rPr lang="fr-FR" sz="1100" kern="100" dirty="0">
                <a:effectLst/>
                <a:latin typeface=" aptos display"/>
                <a:ea typeface="Calibri" panose="020F0502020204030204" pitchFamily="34" charset="0"/>
                <a:cs typeface="Times New Roman" panose="02020603050405020304" pitchFamily="18" charset="0"/>
              </a:rPr>
              <a:t> tchi Mira é </a:t>
            </a:r>
            <a:r>
              <a:rPr lang="fr-FR" sz="1100" kern="100" dirty="0" err="1">
                <a:effectLst/>
                <a:latin typeface=" aptos display"/>
                <a:ea typeface="Calibri" panose="020F0502020204030204" pitchFamily="34" charset="0"/>
                <a:cs typeface="Times New Roman" panose="02020603050405020304" pitchFamily="18" charset="0"/>
              </a:rPr>
              <a:t>èl</a:t>
            </a:r>
            <a:r>
              <a:rPr lang="fr-FR" sz="1100" kern="100" dirty="0">
                <a:effectLst/>
                <a:latin typeface=" aptos display"/>
                <a:ea typeface="Calibri" panose="020F0502020204030204" pitchFamily="34" charset="0"/>
                <a:cs typeface="Times New Roman" panose="02020603050405020304" pitchFamily="18" charset="0"/>
              </a:rPr>
              <a:t> derme ko da inn </a:t>
            </a:r>
            <a:r>
              <a:rPr lang="fr-FR" sz="1100" kern="100" dirty="0" err="1">
                <a:effectLst/>
                <a:latin typeface=" aptos display"/>
                <a:ea typeface="Calibri" panose="020F0502020204030204" pitchFamily="34" charset="0"/>
                <a:cs typeface="Times New Roman" panose="02020603050405020304" pitchFamily="18" charset="0"/>
              </a:rPr>
              <a:t>vrè</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lèy</a:t>
            </a:r>
            <a:r>
              <a:rPr lang="fr-FR" sz="1100" kern="100" dirty="0">
                <a:effectLst/>
                <a:latin typeface=" aptos display"/>
                <a:ea typeface="Calibri" panose="020F0502020204030204" pitchFamily="34" charset="0"/>
                <a:cs typeface="Times New Roman" panose="02020603050405020304" pitchFamily="18" charset="0"/>
              </a:rPr>
              <a:t>.</a:t>
            </a:r>
          </a:p>
          <a:p>
            <a:pPr algn="just">
              <a:lnSpc>
                <a:spcPct val="107000"/>
              </a:lnSpc>
              <a:spcAft>
                <a:spcPts val="800"/>
              </a:spcAft>
              <a:buNone/>
            </a:pPr>
            <a:r>
              <a:rPr lang="fr-FR" sz="1100" kern="100" dirty="0" err="1">
                <a:effectLst/>
                <a:latin typeface=" aptos display"/>
                <a:ea typeface="Calibri" panose="020F0502020204030204" pitchFamily="34" charset="0"/>
                <a:cs typeface="Times New Roman" panose="02020603050405020304" pitchFamily="18" charset="0"/>
              </a:rPr>
              <a:t>Lè</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vèy</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fam</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k’ir</a:t>
            </a:r>
            <a:r>
              <a:rPr lang="fr-FR" sz="1100" kern="100" dirty="0">
                <a:effectLst/>
                <a:latin typeface=" aptos display"/>
                <a:ea typeface="Calibri" panose="020F0502020204030204" pitchFamily="34" charset="0"/>
                <a:cs typeface="Times New Roman" panose="02020603050405020304" pitchFamily="18" charset="0"/>
              </a:rPr>
              <a:t> an </a:t>
            </a:r>
            <a:r>
              <a:rPr lang="fr-FR" sz="1100" kern="100" dirty="0" err="1">
                <a:effectLst/>
                <a:latin typeface=" aptos display"/>
                <a:ea typeface="Calibri" panose="020F0502020204030204" pitchFamily="34" charset="0"/>
                <a:cs typeface="Times New Roman" panose="02020603050405020304" pitchFamily="18" charset="0"/>
              </a:rPr>
              <a:t>vertè</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èn</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fé</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vle</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rmersi</a:t>
            </a:r>
            <a:r>
              <a:rPr lang="fr-FR" sz="1100" kern="100" dirty="0">
                <a:effectLst/>
                <a:latin typeface=" aptos display"/>
                <a:ea typeface="Calibri" panose="020F0502020204030204" pitchFamily="34" charset="0"/>
                <a:cs typeface="Times New Roman" panose="02020603050405020304" pitchFamily="18" charset="0"/>
              </a:rPr>
              <a:t> Mira. D’inn </a:t>
            </a:r>
            <a:r>
              <a:rPr lang="fr-FR" sz="1100" kern="100" dirty="0" err="1">
                <a:effectLst/>
                <a:latin typeface=" aptos display"/>
                <a:ea typeface="Calibri" panose="020F0502020204030204" pitchFamily="34" charset="0"/>
                <a:cs typeface="Times New Roman" panose="02020603050405020304" pitchFamily="18" charset="0"/>
              </a:rPr>
              <a:t>kauw</a:t>
            </a:r>
            <a:r>
              <a:rPr lang="fr-FR" sz="1100" kern="100" dirty="0">
                <a:effectLst/>
                <a:latin typeface=" aptos display"/>
                <a:ea typeface="Calibri" panose="020F0502020204030204" pitchFamily="34" charset="0"/>
                <a:cs typeface="Times New Roman" panose="02020603050405020304" pitchFamily="18" charset="0"/>
              </a:rPr>
              <a:t> dé </a:t>
            </a:r>
            <a:r>
              <a:rPr lang="fr-FR" sz="1100" kern="100" dirty="0" err="1">
                <a:effectLst/>
                <a:latin typeface=" aptos display"/>
                <a:ea typeface="Calibri" panose="020F0502020204030204" pitchFamily="34" charset="0"/>
                <a:cs typeface="Times New Roman" panose="02020603050405020304" pitchFamily="18" charset="0"/>
              </a:rPr>
              <a:t>bagèt</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èl</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rmaye</a:t>
            </a:r>
            <a:r>
              <a:rPr lang="fr-FR" sz="1100" kern="100" dirty="0">
                <a:effectLst/>
                <a:latin typeface=" aptos display"/>
                <a:ea typeface="Calibri" panose="020F0502020204030204" pitchFamily="34" charset="0"/>
                <a:cs typeface="Times New Roman" panose="02020603050405020304" pitchFamily="18" charset="0"/>
              </a:rPr>
              <a:t> tortu lé-z-</a:t>
            </a:r>
            <a:r>
              <a:rPr lang="fr-FR" sz="1100" kern="100" dirty="0" err="1">
                <a:effectLst/>
                <a:latin typeface=" aptos display"/>
                <a:ea typeface="Calibri" panose="020F0502020204030204" pitchFamily="34" charset="0"/>
                <a:cs typeface="Times New Roman" panose="02020603050405020304" pitchFamily="18" charset="0"/>
              </a:rPr>
              <a:t>arb</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désatchi</a:t>
            </a:r>
            <a:r>
              <a:rPr lang="fr-FR" sz="1100" kern="100" dirty="0">
                <a:effectLst/>
                <a:latin typeface=" aptos display"/>
                <a:ea typeface="Calibri" panose="020F0502020204030204" pitchFamily="34" charset="0"/>
                <a:cs typeface="Times New Roman" panose="02020603050405020304" pitchFamily="18" charset="0"/>
              </a:rPr>
              <a:t> do </a:t>
            </a:r>
            <a:r>
              <a:rPr lang="fr-FR" sz="1100" kern="100" dirty="0" err="1">
                <a:effectLst/>
                <a:latin typeface=" aptos display"/>
                <a:ea typeface="Calibri" panose="020F0502020204030204" pitchFamily="34" charset="0"/>
                <a:cs typeface="Times New Roman" panose="02020603050405020304" pitchFamily="18" charset="0"/>
              </a:rPr>
              <a:t>djadi</a:t>
            </a:r>
            <a:r>
              <a:rPr lang="fr-FR" sz="1100" kern="100" dirty="0">
                <a:effectLst/>
                <a:latin typeface=" aptos display"/>
                <a:ea typeface="Calibri" panose="020F0502020204030204" pitchFamily="34" charset="0"/>
                <a:cs typeface="Times New Roman" panose="02020603050405020304" pitchFamily="18" charset="0"/>
              </a:rPr>
              <a:t> dé Mira. Tortu </a:t>
            </a:r>
            <a:r>
              <a:rPr lang="fr-FR" sz="1100" kern="100" dirty="0" err="1">
                <a:effectLst/>
                <a:latin typeface=" aptos display"/>
                <a:ea typeface="Calibri" panose="020F0502020204030204" pitchFamily="34" charset="0"/>
                <a:cs typeface="Times New Roman" panose="02020603050405020304" pitchFamily="18" charset="0"/>
              </a:rPr>
              <a:t>fenn</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alor</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rkwètchi</a:t>
            </a:r>
            <a:r>
              <a:rPr lang="fr-FR" sz="1100" kern="100" dirty="0">
                <a:effectLst/>
                <a:latin typeface=" aptos display"/>
                <a:ea typeface="Calibri" panose="020F0502020204030204" pitchFamily="34" charset="0"/>
                <a:cs typeface="Times New Roman" panose="02020603050405020304" pitchFamily="18" charset="0"/>
              </a:rPr>
              <a:t> d’</a:t>
            </a:r>
            <a:r>
              <a:rPr lang="fr-FR" sz="1100" kern="100" dirty="0" err="1">
                <a:effectLst/>
                <a:latin typeface=" aptos display"/>
                <a:ea typeface="Calibri" panose="020F0502020204030204" pitchFamily="34" charset="0"/>
                <a:cs typeface="Times New Roman" panose="02020603050405020304" pitchFamily="18" charset="0"/>
              </a:rPr>
              <a:t>bong</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fru</a:t>
            </a:r>
            <a:r>
              <a:rPr lang="fr-FR" sz="1100" kern="100" dirty="0">
                <a:effectLst/>
                <a:latin typeface=" aptos display"/>
                <a:ea typeface="Calibri" panose="020F0502020204030204" pitchFamily="34" charset="0"/>
                <a:cs typeface="Times New Roman" panose="02020603050405020304" pitchFamily="18" charset="0"/>
              </a:rPr>
              <a:t> ro, </a:t>
            </a:r>
            <a:r>
              <a:rPr lang="fr-FR" sz="1100" kern="100" dirty="0" err="1">
                <a:effectLst/>
                <a:latin typeface=" aptos display"/>
                <a:ea typeface="Calibri" panose="020F0502020204030204" pitchFamily="34" charset="0"/>
                <a:cs typeface="Times New Roman" panose="02020603050405020304" pitchFamily="18" charset="0"/>
              </a:rPr>
              <a:t>djaun</a:t>
            </a:r>
            <a:r>
              <a:rPr lang="fr-FR" sz="1100" kern="100" dirty="0">
                <a:effectLst/>
                <a:latin typeface=" aptos display"/>
                <a:ea typeface="Calibri" panose="020F0502020204030204" pitchFamily="34" charset="0"/>
                <a:cs typeface="Times New Roman" panose="02020603050405020304" pitchFamily="18" charset="0"/>
              </a:rPr>
              <a:t> é </a:t>
            </a:r>
            <a:r>
              <a:rPr lang="fr-FR" sz="1100" kern="100" dirty="0" err="1">
                <a:effectLst/>
                <a:latin typeface=" aptos display"/>
                <a:ea typeface="Calibri" panose="020F0502020204030204" pitchFamily="34" charset="0"/>
                <a:cs typeface="Times New Roman" panose="02020603050405020304" pitchFamily="18" charset="0"/>
              </a:rPr>
              <a:t>sukrè</a:t>
            </a:r>
            <a:r>
              <a:rPr lang="fr-FR" sz="1100" kern="100" dirty="0">
                <a:effectLst/>
                <a:latin typeface=" aptos display"/>
                <a:ea typeface="Calibri" panose="020F0502020204030204" pitchFamily="34" charset="0"/>
                <a:cs typeface="Times New Roman" panose="02020603050405020304" pitchFamily="18" charset="0"/>
              </a:rPr>
              <a:t> .</a:t>
            </a:r>
          </a:p>
          <a:p>
            <a:pPr algn="just">
              <a:lnSpc>
                <a:spcPct val="107000"/>
              </a:lnSpc>
              <a:spcAft>
                <a:spcPts val="800"/>
              </a:spcAft>
              <a:buNone/>
            </a:pPr>
            <a:r>
              <a:rPr lang="fr-FR" sz="1100" kern="100" dirty="0">
                <a:effectLst/>
                <a:latin typeface=" aptos display"/>
                <a:ea typeface="Calibri" panose="020F0502020204030204" pitchFamily="34" charset="0"/>
                <a:cs typeface="Times New Roman" panose="02020603050405020304" pitchFamily="18" charset="0"/>
              </a:rPr>
              <a:t>E </a:t>
            </a:r>
            <a:r>
              <a:rPr lang="fr-FR" sz="1100" kern="100" dirty="0" err="1">
                <a:effectLst/>
                <a:latin typeface=" aptos display"/>
                <a:ea typeface="Calibri" panose="020F0502020204030204" pitchFamily="34" charset="0"/>
                <a:cs typeface="Times New Roman" panose="02020603050405020304" pitchFamily="18" charset="0"/>
              </a:rPr>
              <a:t>dévang</a:t>
            </a:r>
            <a:r>
              <a:rPr lang="fr-FR" sz="1100" kern="100" dirty="0">
                <a:effectLst/>
                <a:latin typeface=" aptos display"/>
                <a:ea typeface="Calibri" panose="020F0502020204030204" pitchFamily="34" charset="0"/>
                <a:cs typeface="Times New Roman" panose="02020603050405020304" pitchFamily="18" charset="0"/>
              </a:rPr>
              <a:t> tortu lé </a:t>
            </a:r>
            <a:r>
              <a:rPr lang="fr-FR" sz="1100" kern="100" dirty="0" err="1">
                <a:effectLst/>
                <a:latin typeface=" aptos display"/>
                <a:ea typeface="Calibri" panose="020F0502020204030204" pitchFamily="34" charset="0"/>
                <a:cs typeface="Times New Roman" panose="02020603050405020304" pitchFamily="18" charset="0"/>
              </a:rPr>
              <a:t>djan</a:t>
            </a:r>
            <a:r>
              <a:rPr lang="fr-FR" sz="1100" kern="100" dirty="0">
                <a:effectLst/>
                <a:latin typeface=" aptos display"/>
                <a:ea typeface="Calibri" panose="020F0502020204030204" pitchFamily="34" charset="0"/>
                <a:cs typeface="Times New Roman" panose="02020603050405020304" pitchFamily="18" charset="0"/>
              </a:rPr>
              <a:t> do </a:t>
            </a:r>
            <a:r>
              <a:rPr lang="fr-FR" sz="1100" kern="100" dirty="0" err="1">
                <a:effectLst/>
                <a:latin typeface=" aptos display"/>
                <a:ea typeface="Calibri" panose="020F0502020204030204" pitchFamily="34" charset="0"/>
                <a:cs typeface="Times New Roman" panose="02020603050405020304" pitchFamily="18" charset="0"/>
              </a:rPr>
              <a:t>viledj</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lè</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fé</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dje</a:t>
            </a:r>
            <a:r>
              <a:rPr lang="fr-FR" sz="1100" kern="100" dirty="0">
                <a:effectLst/>
                <a:latin typeface=" aptos display"/>
                <a:ea typeface="Calibri" panose="020F0502020204030204" pitchFamily="34" charset="0"/>
                <a:cs typeface="Times New Roman" panose="02020603050405020304" pitchFamily="18" charset="0"/>
              </a:rPr>
              <a:t> : Mira, po </a:t>
            </a:r>
            <a:r>
              <a:rPr lang="fr-FR" sz="1100" kern="100" dirty="0" err="1">
                <a:effectLst/>
                <a:latin typeface=" aptos display"/>
                <a:ea typeface="Calibri" panose="020F0502020204030204" pitchFamily="34" charset="0"/>
                <a:cs typeface="Times New Roman" panose="02020603050405020304" pitchFamily="18" charset="0"/>
              </a:rPr>
              <a:t>l’amou</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k’t’a</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tèyma</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jénéreus</a:t>
            </a:r>
            <a:r>
              <a:rPr lang="fr-FR" sz="1100" kern="100" dirty="0">
                <a:effectLst/>
                <a:latin typeface=" aptos display"/>
                <a:ea typeface="Calibri" panose="020F0502020204030204" pitchFamily="34" charset="0"/>
                <a:cs typeface="Times New Roman" panose="02020603050405020304" pitchFamily="18" charset="0"/>
              </a:rPr>
              <a:t> é </a:t>
            </a:r>
            <a:r>
              <a:rPr lang="fr-FR" sz="1100" kern="100" dirty="0" err="1">
                <a:effectLst/>
                <a:latin typeface=" aptos display"/>
                <a:ea typeface="Calibri" panose="020F0502020204030204" pitchFamily="34" charset="0"/>
                <a:cs typeface="Times New Roman" panose="02020603050405020304" pitchFamily="18" charset="0"/>
              </a:rPr>
              <a:t>k’té</a:t>
            </a:r>
            <a:r>
              <a:rPr lang="fr-FR" sz="1100" kern="100" dirty="0">
                <a:effectLst/>
                <a:latin typeface=" aptos display"/>
                <a:ea typeface="Calibri" panose="020F0502020204030204" pitchFamily="34" charset="0"/>
                <a:cs typeface="Times New Roman" panose="02020603050405020304" pitchFamily="18" charset="0"/>
              </a:rPr>
              <a:t> vi a </a:t>
            </a:r>
            <a:r>
              <a:rPr lang="fr-FR" sz="1100" kern="100" dirty="0" err="1">
                <a:effectLst/>
                <a:latin typeface=" aptos display"/>
                <a:ea typeface="Calibri" panose="020F0502020204030204" pitchFamily="34" charset="0"/>
                <a:cs typeface="Times New Roman" panose="02020603050405020304" pitchFamily="18" charset="0"/>
              </a:rPr>
              <a:t>ausi</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bèl</a:t>
            </a:r>
            <a:r>
              <a:rPr lang="fr-FR" sz="1100" kern="100" dirty="0">
                <a:effectLst/>
                <a:latin typeface=" aptos display"/>
                <a:ea typeface="Calibri" panose="020F0502020204030204" pitchFamily="34" charset="0"/>
                <a:cs typeface="Times New Roman" panose="02020603050405020304" pitchFamily="18" charset="0"/>
              </a:rPr>
              <a:t> é </a:t>
            </a:r>
            <a:r>
              <a:rPr lang="fr-FR" sz="1100" kern="100" dirty="0" err="1">
                <a:effectLst/>
                <a:latin typeface=" aptos display"/>
                <a:ea typeface="Calibri" panose="020F0502020204030204" pitchFamily="34" charset="0"/>
                <a:cs typeface="Times New Roman" panose="02020603050405020304" pitchFamily="18" charset="0"/>
              </a:rPr>
              <a:t>ègzanplèr</a:t>
            </a:r>
            <a:r>
              <a:rPr lang="fr-FR" sz="1100" kern="100" dirty="0">
                <a:effectLst/>
                <a:latin typeface=" aptos display"/>
                <a:ea typeface="Calibri" panose="020F0502020204030204" pitchFamily="34" charset="0"/>
                <a:cs typeface="Times New Roman" panose="02020603050405020304" pitchFamily="18" charset="0"/>
              </a:rPr>
              <a:t>, lé </a:t>
            </a:r>
            <a:r>
              <a:rPr lang="fr-FR" sz="1100" kern="100" dirty="0" err="1">
                <a:effectLst/>
                <a:latin typeface=" aptos display"/>
                <a:ea typeface="Calibri" panose="020F0502020204030204" pitchFamily="34" charset="0"/>
                <a:cs typeface="Times New Roman" panose="02020603050405020304" pitchFamily="18" charset="0"/>
              </a:rPr>
              <a:t>fru</a:t>
            </a:r>
            <a:r>
              <a:rPr lang="fr-FR" sz="1100" kern="100" dirty="0">
                <a:effectLst/>
                <a:latin typeface=" aptos display"/>
                <a:ea typeface="Calibri" panose="020F0502020204030204" pitchFamily="34" charset="0"/>
                <a:cs typeface="Times New Roman" panose="02020603050405020304" pitchFamily="18" charset="0"/>
              </a:rPr>
              <a:t> d’té-z-</a:t>
            </a:r>
            <a:r>
              <a:rPr lang="fr-FR" sz="1100" kern="100" dirty="0" err="1">
                <a:effectLst/>
                <a:latin typeface=" aptos display"/>
                <a:ea typeface="Calibri" panose="020F0502020204030204" pitchFamily="34" charset="0"/>
                <a:cs typeface="Times New Roman" panose="02020603050405020304" pitchFamily="18" charset="0"/>
              </a:rPr>
              <a:t>arb</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érau</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èna</a:t>
            </a:r>
            <a:r>
              <a:rPr lang="fr-FR" sz="1100" kern="100" dirty="0">
                <a:effectLst/>
                <a:latin typeface=" aptos display"/>
                <a:ea typeface="Calibri" panose="020F0502020204030204" pitchFamily="34" charset="0"/>
                <a:cs typeface="Times New Roman" panose="02020603050405020304" pitchFamily="18" charset="0"/>
              </a:rPr>
              <a:t> </a:t>
            </a:r>
            <a:r>
              <a:rPr lang="fr-FR" sz="1100" kern="100" dirty="0" err="1">
                <a:effectLst/>
                <a:latin typeface=" aptos display"/>
                <a:ea typeface="Calibri" panose="020F0502020204030204" pitchFamily="34" charset="0"/>
                <a:cs typeface="Times New Roman" panose="02020603050405020304" pitchFamily="18" charset="0"/>
              </a:rPr>
              <a:t>Mirabèl</a:t>
            </a:r>
            <a:r>
              <a:rPr lang="fr-FR" sz="1100" kern="100" dirty="0">
                <a:effectLst/>
                <a:latin typeface=" aptos display"/>
                <a:ea typeface="Calibri" panose="020F0502020204030204" pitchFamily="34" charset="0"/>
                <a:cs typeface="Times New Roman" panose="02020603050405020304" pitchFamily="18" charset="0"/>
              </a:rPr>
              <a:t>.</a:t>
            </a:r>
          </a:p>
        </p:txBody>
      </p:sp>
      <p:pic>
        <p:nvPicPr>
          <p:cNvPr id="8194" name="Picture 2" descr="La page du patwès logo">
            <a:extLst>
              <a:ext uri="{FF2B5EF4-FFF2-40B4-BE49-F238E27FC236}">
                <a16:creationId xmlns:a16="http://schemas.microsoft.com/office/drawing/2014/main" id="{568891A4-5762-3E6C-05D9-CE070AA598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87681" y="318221"/>
            <a:ext cx="1286176" cy="1286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8588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a:extLst>
              <a:ext uri="{FF2B5EF4-FFF2-40B4-BE49-F238E27FC236}">
                <a16:creationId xmlns:a16="http://schemas.microsoft.com/office/drawing/2014/main" id="{D15B5774-C4E1-D9B6-6D2D-7534EE88D4A4}"/>
              </a:ext>
            </a:extLst>
          </p:cNvPr>
          <p:cNvSpPr>
            <a:spLocks noGrp="1"/>
          </p:cNvSpPr>
          <p:nvPr>
            <p:ph type="sldNum" sz="quarter" idx="12"/>
          </p:nvPr>
        </p:nvSpPr>
        <p:spPr/>
        <p:txBody>
          <a:bodyPr/>
          <a:lstStyle/>
          <a:p>
            <a:fld id="{BE9B5FA4-89F7-4BC1-B6B1-D5529FDE714B}" type="slidenum">
              <a:rPr lang="fr-FR" smtClean="0"/>
              <a:t>24</a:t>
            </a:fld>
            <a:endParaRPr lang="fr-FR"/>
          </a:p>
        </p:txBody>
      </p:sp>
      <p:sp>
        <p:nvSpPr>
          <p:cNvPr id="3" name="Espace réservé du pied de page 2">
            <a:extLst>
              <a:ext uri="{FF2B5EF4-FFF2-40B4-BE49-F238E27FC236}">
                <a16:creationId xmlns:a16="http://schemas.microsoft.com/office/drawing/2014/main" id="{DAEBF037-2034-3662-C644-7486E4BE544B}"/>
              </a:ext>
            </a:extLst>
          </p:cNvPr>
          <p:cNvSpPr>
            <a:spLocks noGrp="1"/>
          </p:cNvSpPr>
          <p:nvPr>
            <p:ph type="ftr" sz="quarter" idx="11"/>
          </p:nvPr>
        </p:nvSpPr>
        <p:spPr/>
        <p:txBody>
          <a:bodyPr/>
          <a:lstStyle/>
          <a:p>
            <a:r>
              <a:rPr lang="fr-FR" dirty="0"/>
              <a:t>Bulletin municipal / juin 2026</a:t>
            </a:r>
          </a:p>
        </p:txBody>
      </p:sp>
      <p:sp>
        <p:nvSpPr>
          <p:cNvPr id="6" name="ZoneTexte 5">
            <a:extLst>
              <a:ext uri="{FF2B5EF4-FFF2-40B4-BE49-F238E27FC236}">
                <a16:creationId xmlns:a16="http://schemas.microsoft.com/office/drawing/2014/main" id="{E6A70512-A42E-0B57-9633-E663AF0B2C82}"/>
              </a:ext>
            </a:extLst>
          </p:cNvPr>
          <p:cNvSpPr txBox="1"/>
          <p:nvPr/>
        </p:nvSpPr>
        <p:spPr>
          <a:xfrm>
            <a:off x="3196035" y="3901570"/>
            <a:ext cx="3960767" cy="646331"/>
          </a:xfrm>
          <a:prstGeom prst="rect">
            <a:avLst/>
          </a:prstGeom>
          <a:noFill/>
        </p:spPr>
        <p:txBody>
          <a:bodyPr wrap="square" rtlCol="0">
            <a:spAutoFit/>
          </a:bodyPr>
          <a:lstStyle/>
          <a:p>
            <a:r>
              <a:rPr lang="fr-FR" sz="1400" b="1" dirty="0"/>
              <a:t>Mariage</a:t>
            </a:r>
          </a:p>
          <a:p>
            <a:r>
              <a:rPr lang="fr-FR" sz="11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fr-FR"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ZoneTexte 6">
            <a:extLst>
              <a:ext uri="{FF2B5EF4-FFF2-40B4-BE49-F238E27FC236}">
                <a16:creationId xmlns:a16="http://schemas.microsoft.com/office/drawing/2014/main" id="{46655597-CF66-1B83-3B15-5DB0C19D8C0B}"/>
              </a:ext>
            </a:extLst>
          </p:cNvPr>
          <p:cNvSpPr txBox="1"/>
          <p:nvPr/>
        </p:nvSpPr>
        <p:spPr>
          <a:xfrm>
            <a:off x="697806" y="7034111"/>
            <a:ext cx="3960767" cy="307777"/>
          </a:xfrm>
          <a:prstGeom prst="rect">
            <a:avLst/>
          </a:prstGeom>
          <a:noFill/>
        </p:spPr>
        <p:txBody>
          <a:bodyPr wrap="square" rtlCol="0">
            <a:spAutoFit/>
          </a:bodyPr>
          <a:lstStyle/>
          <a:p>
            <a:r>
              <a:rPr lang="fr-FR" sz="1400" b="1" dirty="0"/>
              <a:t>Décès</a:t>
            </a:r>
          </a:p>
        </p:txBody>
      </p:sp>
      <p:sp>
        <p:nvSpPr>
          <p:cNvPr id="10" name="ZoneTexte 9">
            <a:extLst>
              <a:ext uri="{FF2B5EF4-FFF2-40B4-BE49-F238E27FC236}">
                <a16:creationId xmlns:a16="http://schemas.microsoft.com/office/drawing/2014/main" id="{BCCF5614-5C1B-3ED1-47C1-AA2EF5A59A6B}"/>
              </a:ext>
            </a:extLst>
          </p:cNvPr>
          <p:cNvSpPr txBox="1"/>
          <p:nvPr/>
        </p:nvSpPr>
        <p:spPr>
          <a:xfrm>
            <a:off x="4782031" y="4803873"/>
            <a:ext cx="1471498" cy="627736"/>
          </a:xfrm>
          <a:prstGeom prst="rect">
            <a:avLst/>
          </a:prstGeom>
          <a:noFill/>
        </p:spPr>
        <p:txBody>
          <a:bodyPr wrap="square">
            <a:spAutoFit/>
          </a:bodyPr>
          <a:lstStyle/>
          <a:p>
            <a:pPr>
              <a:lnSpc>
                <a:spcPct val="107000"/>
              </a:lnSpc>
              <a:spcAft>
                <a:spcPts val="800"/>
              </a:spcAft>
              <a:buNone/>
            </a:pPr>
            <a:r>
              <a:rPr lang="fr-FR" sz="1100" b="1" kern="100" dirty="0">
                <a:effectLst/>
                <a:latin typeface="Calibri" panose="020F0502020204030204" pitchFamily="34" charset="0"/>
                <a:ea typeface="Calibri" panose="020F0502020204030204" pitchFamily="34" charset="0"/>
                <a:cs typeface="Times New Roman" panose="02020603050405020304" pitchFamily="18" charset="0"/>
              </a:rPr>
              <a:t>7 mars </a:t>
            </a:r>
            <a:r>
              <a:rPr lang="fr-FR" sz="1100" kern="100" dirty="0">
                <a:effectLst/>
                <a:latin typeface="Calibri" panose="020F0502020204030204" pitchFamily="34" charset="0"/>
                <a:ea typeface="Calibri" panose="020F0502020204030204" pitchFamily="34" charset="0"/>
                <a:cs typeface="Times New Roman" panose="02020603050405020304" pitchFamily="18" charset="0"/>
              </a:rPr>
              <a:t>	 </a:t>
            </a:r>
            <a:br>
              <a:rPr lang="fr-FR" sz="1100" kern="100" dirty="0">
                <a:effectLst/>
                <a:latin typeface="Calibri" panose="020F0502020204030204" pitchFamily="34" charset="0"/>
                <a:ea typeface="Calibri" panose="020F0502020204030204" pitchFamily="34" charset="0"/>
                <a:cs typeface="Times New Roman" panose="02020603050405020304" pitchFamily="18" charset="0"/>
              </a:rPr>
            </a:br>
            <a:r>
              <a:rPr lang="fr-FR" sz="1100" kern="100" dirty="0">
                <a:effectLst/>
                <a:latin typeface="Calibri" panose="020F0502020204030204" pitchFamily="34" charset="0"/>
                <a:ea typeface="Calibri" panose="020F0502020204030204" pitchFamily="34" charset="0"/>
                <a:cs typeface="Times New Roman" panose="02020603050405020304" pitchFamily="18" charset="0"/>
              </a:rPr>
              <a:t>ZENNER Claire et PEQUIGNOT Thierry</a:t>
            </a:r>
          </a:p>
        </p:txBody>
      </p:sp>
      <p:sp>
        <p:nvSpPr>
          <p:cNvPr id="14" name="ZoneTexte 13">
            <a:extLst>
              <a:ext uri="{FF2B5EF4-FFF2-40B4-BE49-F238E27FC236}">
                <a16:creationId xmlns:a16="http://schemas.microsoft.com/office/drawing/2014/main" id="{38FD8EC9-FDEA-4F04-7C36-1BA0DE5369F2}"/>
              </a:ext>
            </a:extLst>
          </p:cNvPr>
          <p:cNvSpPr txBox="1"/>
          <p:nvPr/>
        </p:nvSpPr>
        <p:spPr>
          <a:xfrm>
            <a:off x="697807" y="7332560"/>
            <a:ext cx="3888482" cy="1568635"/>
          </a:xfrm>
          <a:prstGeom prst="rect">
            <a:avLst/>
          </a:prstGeom>
          <a:noFill/>
        </p:spPr>
        <p:txBody>
          <a:bodyPr wrap="square">
            <a:spAutoFit/>
          </a:bodyPr>
          <a:lstStyle/>
          <a:p>
            <a:pPr>
              <a:lnSpc>
                <a:spcPct val="107000"/>
              </a:lnSpc>
              <a:spcAft>
                <a:spcPts val="800"/>
              </a:spcAft>
              <a:buNone/>
            </a:pPr>
            <a: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t>15 février	PIERREZ Yves				76 ans</a:t>
            </a:r>
            <a:b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br>
            <a: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t>20 février	LOOS Christophe				56 ans</a:t>
            </a:r>
            <a:b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br>
            <a: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t>07 mars 		PETITDEMANGE Jean-Luc			74 ans</a:t>
            </a:r>
            <a:b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br>
            <a: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t>26 mars 		GARNIER Marie	(EHPAD)			97 ans</a:t>
            </a:r>
            <a:b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br>
            <a: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t>29 mars		BOURDIER Maria</a:t>
            </a:r>
            <a:r>
              <a:rPr lang="fr-FR" sz="1000" kern="100" dirty="0">
                <a:latin typeface="Aptos Display" panose="020B0004020202020204" pitchFamily="34" charset="0"/>
                <a:ea typeface="Calibri" panose="020F0502020204030204" pitchFamily="34" charset="0"/>
                <a:cs typeface="Times New Roman" panose="02020603050405020304" pitchFamily="18" charset="0"/>
              </a:rPr>
              <a:t> (EHPAD) </a:t>
            </a:r>
            <a: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t>		95 ans</a:t>
            </a:r>
            <a:b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br>
            <a: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t>2 avril		JACQUES Emélie </a:t>
            </a:r>
            <a:r>
              <a:rPr lang="fr-FR" sz="1000" kern="100" dirty="0">
                <a:latin typeface="Aptos Display" panose="020B0004020202020204" pitchFamily="34" charset="0"/>
                <a:ea typeface="Calibri" panose="020F0502020204030204" pitchFamily="34" charset="0"/>
                <a:cs typeface="Times New Roman" panose="02020603050405020304" pitchFamily="18" charset="0"/>
              </a:rPr>
              <a:t>(EHPAD) </a:t>
            </a:r>
            <a: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t>		100 ans</a:t>
            </a:r>
            <a:b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br>
            <a: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t>4 avril		HOTZ Hubert </a:t>
            </a:r>
            <a:r>
              <a:rPr lang="fr-FR" sz="1000" kern="100" dirty="0">
                <a:latin typeface="Aptos Display" panose="020B0004020202020204" pitchFamily="34" charset="0"/>
                <a:ea typeface="Calibri" panose="020F0502020204030204" pitchFamily="34" charset="0"/>
                <a:cs typeface="Times New Roman" panose="02020603050405020304" pitchFamily="18" charset="0"/>
              </a:rPr>
              <a:t>(EHPAD) </a:t>
            </a:r>
            <a:r>
              <a:rPr lang="fr-FR" sz="1000" kern="100" dirty="0">
                <a:effectLst/>
                <a:latin typeface="Aptos Display" panose="020B0004020202020204" pitchFamily="34" charset="0"/>
                <a:ea typeface="Calibri" panose="020F0502020204030204" pitchFamily="34" charset="0"/>
                <a:cs typeface="Times New Roman" panose="02020603050405020304" pitchFamily="18" charset="0"/>
              </a:rPr>
              <a:t>			99 ans</a:t>
            </a:r>
            <a:br>
              <a:rPr lang="fr-FR" sz="1000" kern="100" dirty="0">
                <a:latin typeface="Aptos Display" panose="020B0004020202020204" pitchFamily="34" charset="0"/>
                <a:ea typeface="Calibri" panose="020F0502020204030204" pitchFamily="34" charset="0"/>
                <a:cs typeface="Times New Roman" panose="02020603050405020304" pitchFamily="18" charset="0"/>
              </a:rPr>
            </a:br>
            <a:r>
              <a:rPr lang="fr-FR" sz="1000" kern="100" dirty="0">
                <a:latin typeface="Aptos Display" panose="020B0004020202020204" pitchFamily="34" charset="0"/>
                <a:ea typeface="Calibri" panose="020F0502020204030204" pitchFamily="34" charset="0"/>
                <a:cs typeface="Times New Roman" panose="02020603050405020304" pitchFamily="18" charset="0"/>
              </a:rPr>
              <a:t>7 mai		DELACOTE Lucienne (EHPAD) 		93 ans</a:t>
            </a:r>
            <a:br>
              <a:rPr lang="fr-FR" sz="1000" kern="100" dirty="0">
                <a:latin typeface="Aptos Display" panose="020B0004020202020204" pitchFamily="34" charset="0"/>
                <a:ea typeface="Calibri" panose="020F0502020204030204" pitchFamily="34" charset="0"/>
                <a:cs typeface="Times New Roman" panose="02020603050405020304" pitchFamily="18" charset="0"/>
              </a:rPr>
            </a:br>
            <a:r>
              <a:rPr lang="fr-FR" sz="1000" kern="100" dirty="0">
                <a:latin typeface="Aptos Display" panose="020B0004020202020204" pitchFamily="34" charset="0"/>
                <a:ea typeface="Calibri" panose="020F0502020204030204" pitchFamily="34" charset="0"/>
                <a:cs typeface="Times New Roman" panose="02020603050405020304" pitchFamily="18" charset="0"/>
              </a:rPr>
              <a:t>25 mai		MARCHAL Marie-Odile			87 ans</a:t>
            </a:r>
            <a:endParaRPr lang="fr-FR" sz="1000" kern="100" dirty="0">
              <a:effectLst/>
              <a:latin typeface="Aptos Display" panose="020B0004020202020204" pitchFamily="34" charset="0"/>
              <a:ea typeface="Calibri" panose="020F0502020204030204" pitchFamily="34" charset="0"/>
              <a:cs typeface="Times New Roman" panose="02020603050405020304" pitchFamily="18" charset="0"/>
            </a:endParaRPr>
          </a:p>
        </p:txBody>
      </p:sp>
      <p:sp>
        <p:nvSpPr>
          <p:cNvPr id="16" name="ZoneTexte 15">
            <a:extLst>
              <a:ext uri="{FF2B5EF4-FFF2-40B4-BE49-F238E27FC236}">
                <a16:creationId xmlns:a16="http://schemas.microsoft.com/office/drawing/2014/main" id="{6D4293B7-14B2-EB2D-5CA2-182746A2C34C}"/>
              </a:ext>
            </a:extLst>
          </p:cNvPr>
          <p:cNvSpPr txBox="1"/>
          <p:nvPr/>
        </p:nvSpPr>
        <p:spPr>
          <a:xfrm>
            <a:off x="508558" y="371201"/>
            <a:ext cx="5812571" cy="392159"/>
          </a:xfrm>
          <a:prstGeom prst="rect">
            <a:avLst/>
          </a:prstGeom>
          <a:noFill/>
        </p:spPr>
        <p:txBody>
          <a:bodyPr wrap="square">
            <a:spAutoFit/>
          </a:bodyPr>
          <a:lstStyle/>
          <a:p>
            <a:pPr algn="ctr">
              <a:lnSpc>
                <a:spcPct val="115000"/>
              </a:lnSpc>
              <a:spcAft>
                <a:spcPts val="1000"/>
              </a:spcAft>
              <a:buNone/>
            </a:pPr>
            <a:r>
              <a:rPr lang="fr-FR" b="1" dirty="0">
                <a:solidFill>
                  <a:srgbClr val="0070C0"/>
                </a:solidFill>
                <a:effectLst/>
                <a:latin typeface="Aptos" panose="020B0004020202020204" pitchFamily="34" charset="0"/>
                <a:ea typeface="Calibri" panose="020F0502020204030204" pitchFamily="34" charset="0"/>
                <a:cs typeface="Times New Roman" panose="02020603050405020304" pitchFamily="18" charset="0"/>
              </a:rPr>
              <a:t>ETAT CIVIL</a:t>
            </a:r>
          </a:p>
        </p:txBody>
      </p:sp>
      <p:sp>
        <p:nvSpPr>
          <p:cNvPr id="4" name="ZoneTexte 3">
            <a:extLst>
              <a:ext uri="{FF2B5EF4-FFF2-40B4-BE49-F238E27FC236}">
                <a16:creationId xmlns:a16="http://schemas.microsoft.com/office/drawing/2014/main" id="{C4C160D8-4712-07E3-CE93-36F252AB5F34}"/>
              </a:ext>
            </a:extLst>
          </p:cNvPr>
          <p:cNvSpPr txBox="1"/>
          <p:nvPr/>
        </p:nvSpPr>
        <p:spPr>
          <a:xfrm>
            <a:off x="436272" y="1141490"/>
            <a:ext cx="5812571" cy="430887"/>
          </a:xfrm>
          <a:prstGeom prst="rect">
            <a:avLst/>
          </a:prstGeom>
          <a:noFill/>
        </p:spPr>
        <p:txBody>
          <a:bodyPr wrap="square" rtlCol="0">
            <a:spAutoFit/>
          </a:bodyPr>
          <a:lstStyle/>
          <a:p>
            <a:r>
              <a:rPr lang="fr-FR" sz="1100" dirty="0"/>
              <a:t>16 avril : </a:t>
            </a:r>
            <a:r>
              <a:rPr lang="fr-FR" sz="1100" b="1" dirty="0"/>
              <a:t>Liam</a:t>
            </a:r>
            <a:r>
              <a:rPr lang="fr-FR" sz="1100" dirty="0"/>
              <a:t> de Maïwenn SCHMITT et Antoine BLAISE</a:t>
            </a:r>
            <a:br>
              <a:rPr lang="fr-FR" sz="1100" dirty="0"/>
            </a:br>
            <a:r>
              <a:rPr lang="fr-FR" sz="1100" dirty="0"/>
              <a:t>30 avril : </a:t>
            </a:r>
            <a:r>
              <a:rPr lang="fr-FR" sz="1100" b="1" dirty="0"/>
              <a:t>Marce</a:t>
            </a:r>
            <a:r>
              <a:rPr lang="fr-FR" sz="1100" dirty="0"/>
              <a:t>l de Charlotte VALMIER et Nathanaël KUBLER</a:t>
            </a:r>
          </a:p>
        </p:txBody>
      </p:sp>
      <p:sp>
        <p:nvSpPr>
          <p:cNvPr id="5" name="ZoneTexte 4">
            <a:extLst>
              <a:ext uri="{FF2B5EF4-FFF2-40B4-BE49-F238E27FC236}">
                <a16:creationId xmlns:a16="http://schemas.microsoft.com/office/drawing/2014/main" id="{A3BFE69B-542F-2A25-0725-B86874726C50}"/>
              </a:ext>
            </a:extLst>
          </p:cNvPr>
          <p:cNvSpPr txBox="1"/>
          <p:nvPr/>
        </p:nvSpPr>
        <p:spPr>
          <a:xfrm>
            <a:off x="436272" y="850776"/>
            <a:ext cx="3960767" cy="307777"/>
          </a:xfrm>
          <a:prstGeom prst="rect">
            <a:avLst/>
          </a:prstGeom>
          <a:noFill/>
        </p:spPr>
        <p:txBody>
          <a:bodyPr wrap="square" rtlCol="0">
            <a:spAutoFit/>
          </a:bodyPr>
          <a:lstStyle/>
          <a:p>
            <a:r>
              <a:rPr lang="fr-FR" sz="1400" b="1" dirty="0"/>
              <a:t>Naissances</a:t>
            </a:r>
          </a:p>
        </p:txBody>
      </p:sp>
      <p:pic>
        <p:nvPicPr>
          <p:cNvPr id="13" name="Image 12">
            <a:extLst>
              <a:ext uri="{FF2B5EF4-FFF2-40B4-BE49-F238E27FC236}">
                <a16:creationId xmlns:a16="http://schemas.microsoft.com/office/drawing/2014/main" id="{D1B18149-6388-681B-F310-CAEA08C06475}"/>
              </a:ext>
            </a:extLst>
          </p:cNvPr>
          <p:cNvPicPr>
            <a:picLocks noChangeAspect="1"/>
          </p:cNvPicPr>
          <p:nvPr/>
        </p:nvPicPr>
        <p:blipFill>
          <a:blip r:embed="rId2"/>
          <a:stretch>
            <a:fillRect/>
          </a:stretch>
        </p:blipFill>
        <p:spPr>
          <a:xfrm>
            <a:off x="2774288" y="4409497"/>
            <a:ext cx="1543051" cy="2398483"/>
          </a:xfrm>
          <a:prstGeom prst="rect">
            <a:avLst/>
          </a:prstGeom>
          <a:solidFill>
            <a:srgbClr val="FFFFFF">
              <a:shade val="85000"/>
            </a:srgbClr>
          </a:solidFill>
          <a:ln w="88900" cap="sq">
            <a:solidFill>
              <a:srgbClr val="FFCCCC"/>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26" name="Image 1">
            <a:extLst>
              <a:ext uri="{FF2B5EF4-FFF2-40B4-BE49-F238E27FC236}">
                <a16:creationId xmlns:a16="http://schemas.microsoft.com/office/drawing/2014/main" id="{7E99C1FD-F4C8-8E10-AB34-E4081A6787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025135">
            <a:off x="854301" y="1971042"/>
            <a:ext cx="1095383" cy="2332202"/>
          </a:xfrm>
          <a:prstGeom prst="rect">
            <a:avLst/>
          </a:prstGeom>
          <a:solidFill>
            <a:srgbClr val="FFFFFF">
              <a:shade val="85000"/>
            </a:srgbClr>
          </a:solidFill>
          <a:ln w="88900" cap="sq">
            <a:solidFill>
              <a:schemeClr val="accent5">
                <a:lumMod val="40000"/>
                <a:lumOff val="60000"/>
              </a:schemeClr>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28" name="Picture 4" descr="3,897 Photos de Condoléances - Photos de stock gratuites et libres de  droits de Dreamstime">
            <a:extLst>
              <a:ext uri="{FF2B5EF4-FFF2-40B4-BE49-F238E27FC236}">
                <a16:creationId xmlns:a16="http://schemas.microsoft.com/office/drawing/2014/main" id="{73833E95-1676-0260-EA86-3B823B580C5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26753"/>
          <a:stretch>
            <a:fillRect/>
          </a:stretch>
        </p:blipFill>
        <p:spPr bwMode="auto">
          <a:xfrm>
            <a:off x="4488858" y="7615014"/>
            <a:ext cx="1832271" cy="89596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Les 7 fleurs préférées des mariées">
            <a:extLst>
              <a:ext uri="{FF2B5EF4-FFF2-40B4-BE49-F238E27FC236}">
                <a16:creationId xmlns:a16="http://schemas.microsoft.com/office/drawing/2014/main" id="{1D187C02-78EC-5182-DD09-9B5A237F950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7806" y="4995899"/>
            <a:ext cx="1646742" cy="109593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31" name="Picture 7">
            <a:extLst>
              <a:ext uri="{FF2B5EF4-FFF2-40B4-BE49-F238E27FC236}">
                <a16:creationId xmlns:a16="http://schemas.microsoft.com/office/drawing/2014/main" id="{B7BBAF66-6871-5400-AB89-2E80D41F452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5455"/>
          <a:stretch>
            <a:fillRect/>
          </a:stretch>
        </p:blipFill>
        <p:spPr bwMode="auto">
          <a:xfrm>
            <a:off x="3989115" y="1047750"/>
            <a:ext cx="2397398" cy="2214697"/>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2">
            <a:extLst>
              <a:ext uri="{FF2B5EF4-FFF2-40B4-BE49-F238E27FC236}">
                <a16:creationId xmlns:a16="http://schemas.microsoft.com/office/drawing/2014/main" id="{D8D0F4C4-6EA4-E9BA-B9B4-43C82C214E3D}"/>
              </a:ext>
            </a:extLst>
          </p:cNvPr>
          <p:cNvSpPr>
            <a:spLocks noChangeArrowheads="1"/>
          </p:cNvSpPr>
          <p:nvPr/>
        </p:nvSpPr>
        <p:spPr bwMode="auto">
          <a:xfrm>
            <a:off x="-20618031" y="-18619410"/>
            <a:ext cx="45719"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fr-FR"/>
          </a:p>
        </p:txBody>
      </p:sp>
      <p:pic>
        <p:nvPicPr>
          <p:cNvPr id="9" name="Image 1">
            <a:extLst>
              <a:ext uri="{FF2B5EF4-FFF2-40B4-BE49-F238E27FC236}">
                <a16:creationId xmlns:a16="http://schemas.microsoft.com/office/drawing/2014/main" id="{1DD9BB38-4402-24F1-80CE-84B4BE008B78}"/>
              </a:ext>
            </a:extLst>
          </p:cNvPr>
          <p:cNvPicPr>
            <a:picLocks noChangeAspect="1" noChangeArrowheads="1"/>
          </p:cNvPicPr>
          <p:nvPr/>
        </p:nvPicPr>
        <p:blipFill>
          <a:blip r:embed="rId7" r:link="rId8">
            <a:extLst>
              <a:ext uri="{28A0092B-C50C-407E-A947-70E740481C1C}">
                <a14:useLocalDpi xmlns:a14="http://schemas.microsoft.com/office/drawing/2010/main" val="0"/>
              </a:ext>
            </a:extLst>
          </a:blip>
          <a:srcRect/>
          <a:stretch>
            <a:fillRect/>
          </a:stretch>
        </p:blipFill>
        <p:spPr bwMode="auto">
          <a:xfrm>
            <a:off x="2518366" y="1927223"/>
            <a:ext cx="1251430" cy="1668573"/>
          </a:xfrm>
          <a:prstGeom prst="rect">
            <a:avLst/>
          </a:prstGeom>
          <a:solidFill>
            <a:srgbClr val="FFFFFF">
              <a:shade val="85000"/>
            </a:srgbClr>
          </a:solidFill>
          <a:ln w="88900" cap="sq">
            <a:solidFill>
              <a:schemeClr val="accent5">
                <a:lumMod val="40000"/>
                <a:lumOff val="60000"/>
              </a:schemeClr>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1" name="ZoneTexte 10">
            <a:extLst>
              <a:ext uri="{FF2B5EF4-FFF2-40B4-BE49-F238E27FC236}">
                <a16:creationId xmlns:a16="http://schemas.microsoft.com/office/drawing/2014/main" id="{BF187504-2214-DE23-FAE7-D6188C25B409}"/>
              </a:ext>
            </a:extLst>
          </p:cNvPr>
          <p:cNvSpPr txBox="1"/>
          <p:nvPr/>
        </p:nvSpPr>
        <p:spPr>
          <a:xfrm>
            <a:off x="2964976" y="3633315"/>
            <a:ext cx="1251430" cy="246221"/>
          </a:xfrm>
          <a:prstGeom prst="rect">
            <a:avLst/>
          </a:prstGeom>
          <a:noFill/>
        </p:spPr>
        <p:txBody>
          <a:bodyPr wrap="square" rtlCol="0">
            <a:spAutoFit/>
          </a:bodyPr>
          <a:lstStyle/>
          <a:p>
            <a:r>
              <a:rPr lang="fr-FR" sz="1000" dirty="0"/>
              <a:t>Liam</a:t>
            </a:r>
          </a:p>
        </p:txBody>
      </p:sp>
      <p:sp>
        <p:nvSpPr>
          <p:cNvPr id="12" name="ZoneTexte 11">
            <a:extLst>
              <a:ext uri="{FF2B5EF4-FFF2-40B4-BE49-F238E27FC236}">
                <a16:creationId xmlns:a16="http://schemas.microsoft.com/office/drawing/2014/main" id="{A35039F3-30C8-E008-F51C-6B3D6BB0621F}"/>
              </a:ext>
            </a:extLst>
          </p:cNvPr>
          <p:cNvSpPr txBox="1"/>
          <p:nvPr/>
        </p:nvSpPr>
        <p:spPr>
          <a:xfrm rot="21024303">
            <a:off x="1374883" y="4283217"/>
            <a:ext cx="1251430" cy="246221"/>
          </a:xfrm>
          <a:prstGeom prst="rect">
            <a:avLst/>
          </a:prstGeom>
          <a:noFill/>
        </p:spPr>
        <p:txBody>
          <a:bodyPr wrap="square" rtlCol="0">
            <a:spAutoFit/>
          </a:bodyPr>
          <a:lstStyle/>
          <a:p>
            <a:r>
              <a:rPr lang="fr-FR" sz="1000" dirty="0"/>
              <a:t>Marcel</a:t>
            </a:r>
          </a:p>
        </p:txBody>
      </p:sp>
    </p:spTree>
    <p:extLst>
      <p:ext uri="{BB962C8B-B14F-4D97-AF65-F5344CB8AC3E}">
        <p14:creationId xmlns:p14="http://schemas.microsoft.com/office/powerpoint/2010/main" val="24006122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05B985-A334-F168-9DF4-D9557DD803EF}"/>
            </a:ext>
          </a:extLst>
        </p:cNvPr>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5F6F5698-CC0E-8375-4B24-BB5137FC1DAB}"/>
              </a:ext>
            </a:extLst>
          </p:cNvPr>
          <p:cNvSpPr>
            <a:spLocks noGrp="1"/>
          </p:cNvSpPr>
          <p:nvPr>
            <p:ph type="ftr" sz="quarter" idx="11"/>
          </p:nvPr>
        </p:nvSpPr>
        <p:spPr>
          <a:xfrm>
            <a:off x="2264392" y="9242294"/>
            <a:ext cx="2314575" cy="527403"/>
          </a:xfrm>
        </p:spPr>
        <p:txBody>
          <a:bodyPr/>
          <a:lstStyle/>
          <a:p>
            <a:r>
              <a:rPr lang="fr-FR" dirty="0"/>
              <a:t>Bulletin municipal / juin 2026</a:t>
            </a:r>
          </a:p>
        </p:txBody>
      </p:sp>
      <p:sp>
        <p:nvSpPr>
          <p:cNvPr id="3" name="Espace réservé du numéro de diapositive 2">
            <a:extLst>
              <a:ext uri="{FF2B5EF4-FFF2-40B4-BE49-F238E27FC236}">
                <a16:creationId xmlns:a16="http://schemas.microsoft.com/office/drawing/2014/main" id="{12562E76-67B1-8D5F-3250-C87C00AABC1A}"/>
              </a:ext>
            </a:extLst>
          </p:cNvPr>
          <p:cNvSpPr>
            <a:spLocks noGrp="1"/>
          </p:cNvSpPr>
          <p:nvPr>
            <p:ph type="sldNum" sz="quarter" idx="12"/>
          </p:nvPr>
        </p:nvSpPr>
        <p:spPr/>
        <p:txBody>
          <a:bodyPr/>
          <a:lstStyle/>
          <a:p>
            <a:fld id="{BE9B5FA4-89F7-4BC1-B6B1-D5529FDE714B}" type="slidenum">
              <a:rPr lang="fr-FR" smtClean="0"/>
              <a:t>25</a:t>
            </a:fld>
            <a:endParaRPr lang="fr-FR" dirty="0"/>
          </a:p>
        </p:txBody>
      </p:sp>
      <p:pic>
        <p:nvPicPr>
          <p:cNvPr id="2050" name="Picture 2">
            <a:extLst>
              <a:ext uri="{FF2B5EF4-FFF2-40B4-BE49-F238E27FC236}">
                <a16:creationId xmlns:a16="http://schemas.microsoft.com/office/drawing/2014/main" id="{B971FAC8-062D-6EC8-30A7-272FC8DAD1D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310" t="1330" r="39707" b="83280"/>
          <a:stretch>
            <a:fillRect/>
          </a:stretch>
        </p:blipFill>
        <p:spPr bwMode="auto">
          <a:xfrm>
            <a:off x="876810" y="485235"/>
            <a:ext cx="2385391" cy="105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ZoneTexte 8">
            <a:extLst>
              <a:ext uri="{FF2B5EF4-FFF2-40B4-BE49-F238E27FC236}">
                <a16:creationId xmlns:a16="http://schemas.microsoft.com/office/drawing/2014/main" id="{A500EF47-D118-A633-83EC-F0049976362B}"/>
              </a:ext>
            </a:extLst>
          </p:cNvPr>
          <p:cNvSpPr txBox="1"/>
          <p:nvPr/>
        </p:nvSpPr>
        <p:spPr>
          <a:xfrm>
            <a:off x="494113" y="1722910"/>
            <a:ext cx="4146126" cy="553998"/>
          </a:xfrm>
          <a:prstGeom prst="rect">
            <a:avLst/>
          </a:prstGeom>
          <a:noFill/>
        </p:spPr>
        <p:txBody>
          <a:bodyPr wrap="square" rtlCol="0">
            <a:spAutoFit/>
          </a:bodyPr>
          <a:lstStyle/>
          <a:p>
            <a:r>
              <a:rPr lang="fr-FR" sz="1000" dirty="0">
                <a:latin typeface="Aptos" panose="020B0004020202020204" pitchFamily="34" charset="0"/>
              </a:rPr>
              <a:t>.</a:t>
            </a:r>
          </a:p>
          <a:p>
            <a:r>
              <a:rPr lang="fr-FR" sz="1000" dirty="0">
                <a:latin typeface="Aptos" panose="020B0004020202020204" pitchFamily="34" charset="0"/>
              </a:rPr>
              <a:t>La Municipalité adresse ses plus sincères félicitations ainsi que ses vœux de santé, de bonheur et de sérénité entourés de leurs proches.</a:t>
            </a:r>
          </a:p>
        </p:txBody>
      </p:sp>
      <p:pic>
        <p:nvPicPr>
          <p:cNvPr id="11" name="Image 10">
            <a:extLst>
              <a:ext uri="{FF2B5EF4-FFF2-40B4-BE49-F238E27FC236}">
                <a16:creationId xmlns:a16="http://schemas.microsoft.com/office/drawing/2014/main" id="{60E055FC-500D-4110-B4ED-C3C6919470AD}"/>
              </a:ext>
            </a:extLst>
          </p:cNvPr>
          <p:cNvPicPr>
            <a:picLocks noChangeAspect="1"/>
          </p:cNvPicPr>
          <p:nvPr/>
        </p:nvPicPr>
        <p:blipFill>
          <a:blip r:embed="rId3"/>
          <a:stretch>
            <a:fillRect/>
          </a:stretch>
        </p:blipFill>
        <p:spPr>
          <a:xfrm>
            <a:off x="4777394" y="535976"/>
            <a:ext cx="1487782" cy="1697001"/>
          </a:xfrm>
          <a:prstGeom prst="rect">
            <a:avLst/>
          </a:prstGeom>
        </p:spPr>
      </p:pic>
      <p:grpSp>
        <p:nvGrpSpPr>
          <p:cNvPr id="7" name="Groupe 6">
            <a:extLst>
              <a:ext uri="{FF2B5EF4-FFF2-40B4-BE49-F238E27FC236}">
                <a16:creationId xmlns:a16="http://schemas.microsoft.com/office/drawing/2014/main" id="{6B971CB3-4020-E1CC-441B-86345050644A}"/>
              </a:ext>
            </a:extLst>
          </p:cNvPr>
          <p:cNvGrpSpPr/>
          <p:nvPr/>
        </p:nvGrpSpPr>
        <p:grpSpPr>
          <a:xfrm>
            <a:off x="3680620" y="2621875"/>
            <a:ext cx="2683266" cy="2480166"/>
            <a:chOff x="462232" y="2575300"/>
            <a:chExt cx="2683266" cy="2480166"/>
          </a:xfrm>
        </p:grpSpPr>
        <p:sp>
          <p:nvSpPr>
            <p:cNvPr id="12" name="Rectangle : coins arrondis 11">
              <a:extLst>
                <a:ext uri="{FF2B5EF4-FFF2-40B4-BE49-F238E27FC236}">
                  <a16:creationId xmlns:a16="http://schemas.microsoft.com/office/drawing/2014/main" id="{D8A75641-4355-326D-F063-A999C54BFFCB}"/>
                </a:ext>
              </a:extLst>
            </p:cNvPr>
            <p:cNvSpPr/>
            <p:nvPr/>
          </p:nvSpPr>
          <p:spPr>
            <a:xfrm>
              <a:off x="462232" y="2575300"/>
              <a:ext cx="2683266" cy="2480166"/>
            </a:xfrm>
            <a:prstGeom prst="roundRect">
              <a:avLst/>
            </a:prstGeom>
            <a:solidFill>
              <a:schemeClr val="accent2">
                <a:lumMod val="60000"/>
                <a:lumOff val="4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7" name="ZoneTexte 16">
              <a:extLst>
                <a:ext uri="{FF2B5EF4-FFF2-40B4-BE49-F238E27FC236}">
                  <a16:creationId xmlns:a16="http://schemas.microsoft.com/office/drawing/2014/main" id="{E2C55CC9-96FF-431C-A044-FCFFAA04FCC7}"/>
                </a:ext>
              </a:extLst>
            </p:cNvPr>
            <p:cNvSpPr txBox="1"/>
            <p:nvPr/>
          </p:nvSpPr>
          <p:spPr>
            <a:xfrm>
              <a:off x="462232" y="2593344"/>
              <a:ext cx="1762624" cy="487506"/>
            </a:xfrm>
            <a:prstGeom prst="rect">
              <a:avLst/>
            </a:prstGeom>
            <a:noFill/>
          </p:spPr>
          <p:txBody>
            <a:bodyPr wrap="square">
              <a:spAutoFit/>
            </a:bodyPr>
            <a:lstStyle/>
            <a:p>
              <a:pPr algn="ctr">
                <a:lnSpc>
                  <a:spcPct val="107000"/>
                </a:lnSpc>
                <a:spcAft>
                  <a:spcPts val="800"/>
                </a:spcAft>
                <a:buNone/>
              </a:pPr>
              <a:r>
                <a:rPr lang="fr-FR" sz="2400" kern="100" dirty="0">
                  <a:effectLst/>
                  <a:latin typeface="Freestyle Script" panose="030804020302050B0404" pitchFamily="66" charset="0"/>
                  <a:ea typeface="Calibri" panose="020F0502020204030204" pitchFamily="34" charset="0"/>
                  <a:cs typeface="Times New Roman" panose="02020603050405020304" pitchFamily="18" charset="0"/>
                </a:rPr>
                <a:t>         Juin</a:t>
              </a:r>
            </a:p>
          </p:txBody>
        </p:sp>
        <p:sp>
          <p:nvSpPr>
            <p:cNvPr id="20" name="ZoneTexte 19">
              <a:extLst>
                <a:ext uri="{FF2B5EF4-FFF2-40B4-BE49-F238E27FC236}">
                  <a16:creationId xmlns:a16="http://schemas.microsoft.com/office/drawing/2014/main" id="{9B2F1EA6-2523-5A99-F55D-CF4A020EF5A1}"/>
                </a:ext>
              </a:extLst>
            </p:cNvPr>
            <p:cNvSpPr txBox="1"/>
            <p:nvPr/>
          </p:nvSpPr>
          <p:spPr>
            <a:xfrm>
              <a:off x="622042" y="3170308"/>
              <a:ext cx="2516921" cy="1805802"/>
            </a:xfrm>
            <a:prstGeom prst="rect">
              <a:avLst/>
            </a:prstGeom>
            <a:noFill/>
          </p:spPr>
          <p:txBody>
            <a:bodyPr wrap="square">
              <a:spAutoFit/>
            </a:bodyPr>
            <a:lstStyle/>
            <a:p>
              <a:pPr>
                <a:lnSpc>
                  <a:spcPct val="107000"/>
                </a:lnSpc>
                <a:spcAft>
                  <a:spcPts val="800"/>
                </a:spcAft>
                <a:buNone/>
              </a:pPr>
              <a:r>
                <a:rPr lang="fr-FR" sz="900" kern="100" dirty="0">
                  <a:effectLst/>
                  <a:latin typeface=" aptos"/>
                  <a:ea typeface="Calibri" panose="020F0502020204030204" pitchFamily="34" charset="0"/>
                  <a:cs typeface="Times New Roman" panose="02020603050405020304" pitchFamily="18" charset="0"/>
                </a:rPr>
                <a:t>1	ORIOL Edwige		86 ans</a:t>
              </a:r>
              <a:br>
                <a:rPr lang="fr-FR" sz="900" kern="100" dirty="0">
                  <a:effectLst/>
                  <a:latin typeface=" aptos"/>
                  <a:ea typeface="Calibri" panose="020F0502020204030204" pitchFamily="34" charset="0"/>
                  <a:cs typeface="Times New Roman" panose="02020603050405020304" pitchFamily="18" charset="0"/>
                </a:rPr>
              </a:br>
              <a:r>
                <a:rPr lang="fr-FR" sz="900" kern="100" dirty="0">
                  <a:effectLst/>
                  <a:latin typeface=" aptos"/>
                  <a:ea typeface="Calibri" panose="020F0502020204030204" pitchFamily="34" charset="0"/>
                  <a:cs typeface="Times New Roman" panose="02020603050405020304" pitchFamily="18" charset="0"/>
                </a:rPr>
                <a:t>2	DOPFF Francine		94 ans</a:t>
              </a:r>
              <a:br>
                <a:rPr lang="fr-FR" sz="900" kern="100" dirty="0">
                  <a:effectLst/>
                  <a:latin typeface=" aptos"/>
                  <a:ea typeface="Calibri" panose="020F0502020204030204" pitchFamily="34" charset="0"/>
                  <a:cs typeface="Times New Roman" panose="02020603050405020304" pitchFamily="18" charset="0"/>
                </a:rPr>
              </a:br>
              <a:r>
                <a:rPr lang="fr-FR" sz="900" kern="100" dirty="0">
                  <a:effectLst/>
                  <a:latin typeface=" aptos"/>
                  <a:ea typeface="Calibri" panose="020F0502020204030204" pitchFamily="34" charset="0"/>
                  <a:cs typeface="Times New Roman" panose="02020603050405020304" pitchFamily="18" charset="0"/>
                </a:rPr>
                <a:t>3	BOUABCA M-Thérèse      	100 ans</a:t>
              </a:r>
              <a:br>
                <a:rPr lang="fr-FR" sz="900" kern="100" dirty="0">
                  <a:effectLst/>
                  <a:latin typeface=" aptos"/>
                  <a:ea typeface="Calibri" panose="020F0502020204030204" pitchFamily="34" charset="0"/>
                  <a:cs typeface="Times New Roman" panose="02020603050405020304" pitchFamily="18" charset="0"/>
                </a:rPr>
              </a:br>
              <a:r>
                <a:rPr lang="fr-FR" sz="900" kern="100" dirty="0">
                  <a:effectLst/>
                  <a:latin typeface=" aptos"/>
                  <a:ea typeface="Calibri" panose="020F0502020204030204" pitchFamily="34" charset="0"/>
                  <a:cs typeface="Times New Roman" panose="02020603050405020304" pitchFamily="18" charset="0"/>
                </a:rPr>
                <a:t>6	KARM Jean-Claude	91 ans</a:t>
              </a:r>
              <a:br>
                <a:rPr lang="fr-FR" sz="900" kern="100" dirty="0">
                  <a:effectLst/>
                  <a:latin typeface=" aptos"/>
                  <a:ea typeface="Calibri" panose="020F0502020204030204" pitchFamily="34" charset="0"/>
                  <a:cs typeface="Times New Roman" panose="02020603050405020304" pitchFamily="18" charset="0"/>
                </a:rPr>
              </a:br>
              <a:r>
                <a:rPr lang="fr-FR" sz="900" kern="100" dirty="0">
                  <a:effectLst/>
                  <a:latin typeface=" aptos"/>
                  <a:ea typeface="Calibri" panose="020F0502020204030204" pitchFamily="34" charset="0"/>
                  <a:cs typeface="Times New Roman" panose="02020603050405020304" pitchFamily="18" charset="0"/>
                </a:rPr>
                <a:t>8	HEITZ Serge		81 ans</a:t>
              </a:r>
              <a:br>
                <a:rPr lang="fr-FR" sz="900" kern="100" dirty="0">
                  <a:effectLst/>
                  <a:latin typeface=" aptos"/>
                  <a:ea typeface="Calibri" panose="020F0502020204030204" pitchFamily="34" charset="0"/>
                  <a:cs typeface="Times New Roman" panose="02020603050405020304" pitchFamily="18" charset="0"/>
                </a:rPr>
              </a:br>
              <a:r>
                <a:rPr lang="fr-FR" sz="900" kern="100" dirty="0">
                  <a:effectLst/>
                  <a:latin typeface=" aptos"/>
                  <a:ea typeface="Calibri" panose="020F0502020204030204" pitchFamily="34" charset="0"/>
                  <a:cs typeface="Times New Roman" panose="02020603050405020304" pitchFamily="18" charset="0"/>
                </a:rPr>
                <a:t>11	LAB Emmanuèle		89 ans</a:t>
              </a:r>
              <a:br>
                <a:rPr lang="fr-FR" sz="900" kern="100" dirty="0">
                  <a:latin typeface=" aptos"/>
                  <a:ea typeface="Calibri" panose="020F0502020204030204" pitchFamily="34" charset="0"/>
                  <a:cs typeface="Times New Roman" panose="02020603050405020304" pitchFamily="18" charset="0"/>
                </a:rPr>
              </a:br>
              <a:r>
                <a:rPr lang="fr-FR" sz="900" kern="100" dirty="0">
                  <a:effectLst/>
                  <a:latin typeface=" aptos"/>
                  <a:ea typeface="Calibri" panose="020F0502020204030204" pitchFamily="34" charset="0"/>
                  <a:cs typeface="Times New Roman" panose="02020603050405020304" pitchFamily="18" charset="0"/>
                </a:rPr>
                <a:t>12	TRACZYK Jeannine		83 ans</a:t>
              </a:r>
              <a:br>
                <a:rPr lang="fr-FR" sz="900" kern="100" dirty="0">
                  <a:effectLst/>
                  <a:latin typeface=" aptos"/>
                  <a:ea typeface="Calibri" panose="020F0502020204030204" pitchFamily="34" charset="0"/>
                  <a:cs typeface="Times New Roman" panose="02020603050405020304" pitchFamily="18" charset="0"/>
                </a:rPr>
              </a:br>
              <a:r>
                <a:rPr lang="fr-FR" sz="900" kern="100" dirty="0">
                  <a:effectLst/>
                  <a:latin typeface=" aptos"/>
                  <a:ea typeface="Calibri" panose="020F0502020204030204" pitchFamily="34" charset="0"/>
                  <a:cs typeface="Times New Roman" panose="02020603050405020304" pitchFamily="18" charset="0"/>
                </a:rPr>
                <a:t>14	MINOUX Simone		92 ans</a:t>
              </a:r>
              <a:br>
                <a:rPr lang="fr-FR" sz="900" kern="100" dirty="0">
                  <a:effectLst/>
                  <a:latin typeface=" aptos"/>
                  <a:ea typeface="Calibri" panose="020F0502020204030204" pitchFamily="34" charset="0"/>
                  <a:cs typeface="Times New Roman" panose="02020603050405020304" pitchFamily="18" charset="0"/>
                </a:rPr>
              </a:br>
              <a:r>
                <a:rPr lang="fr-FR" sz="900" kern="100" dirty="0">
                  <a:effectLst/>
                  <a:latin typeface=" aptos"/>
                  <a:ea typeface="Calibri" panose="020F0502020204030204" pitchFamily="34" charset="0"/>
                  <a:cs typeface="Times New Roman" panose="02020603050405020304" pitchFamily="18" charset="0"/>
                </a:rPr>
                <a:t>20	AUGUSTIN Josiane	86 ans</a:t>
              </a:r>
              <a:br>
                <a:rPr lang="fr-FR" sz="900" kern="100" dirty="0">
                  <a:effectLst/>
                  <a:latin typeface=" aptos"/>
                  <a:ea typeface="Calibri" panose="020F0502020204030204" pitchFamily="34" charset="0"/>
                  <a:cs typeface="Times New Roman" panose="02020603050405020304" pitchFamily="18" charset="0"/>
                </a:rPr>
              </a:br>
              <a:r>
                <a:rPr lang="fr-FR" sz="900" kern="100" dirty="0">
                  <a:effectLst/>
                  <a:latin typeface=" aptos"/>
                  <a:ea typeface="Calibri" panose="020F0502020204030204" pitchFamily="34" charset="0"/>
                  <a:cs typeface="Times New Roman" panose="02020603050405020304" pitchFamily="18" charset="0"/>
                </a:rPr>
                <a:t>23	LEPONT Irène		91 ans</a:t>
              </a:r>
              <a:br>
                <a:rPr lang="fr-FR" sz="900" kern="100" dirty="0">
                  <a:effectLst/>
                  <a:latin typeface=" aptos"/>
                  <a:ea typeface="Calibri" panose="020F0502020204030204" pitchFamily="34" charset="0"/>
                  <a:cs typeface="Times New Roman" panose="02020603050405020304" pitchFamily="18" charset="0"/>
                </a:rPr>
              </a:br>
              <a:r>
                <a:rPr lang="fr-FR" sz="900" dirty="0">
                  <a:effectLst/>
                  <a:latin typeface=" aptos"/>
                  <a:ea typeface="Calibri" panose="020F0502020204030204" pitchFamily="34" charset="0"/>
                  <a:cs typeface="Times New Roman" panose="02020603050405020304" pitchFamily="18" charset="0"/>
                </a:rPr>
                <a:t>29</a:t>
              </a:r>
              <a:r>
                <a:rPr lang="fr-FR" sz="900" dirty="0">
                  <a:latin typeface=" aptos"/>
                  <a:ea typeface="Calibri" panose="020F0502020204030204" pitchFamily="34" charset="0"/>
                  <a:cs typeface="Times New Roman" panose="02020603050405020304" pitchFamily="18" charset="0"/>
                </a:rPr>
                <a:t>	</a:t>
              </a:r>
              <a:r>
                <a:rPr lang="fr-FR" sz="900" dirty="0">
                  <a:effectLst/>
                  <a:latin typeface=" aptos"/>
                  <a:ea typeface="Calibri" panose="020F0502020204030204" pitchFamily="34" charset="0"/>
                  <a:cs typeface="Times New Roman" panose="02020603050405020304" pitchFamily="18" charset="0"/>
                </a:rPr>
                <a:t>DE ANDRADE Maria	85 ans</a:t>
              </a:r>
            </a:p>
            <a:p>
              <a:pPr>
                <a:lnSpc>
                  <a:spcPct val="107000"/>
                </a:lnSpc>
                <a:spcAft>
                  <a:spcPts val="800"/>
                </a:spcAft>
                <a:buNone/>
              </a:pPr>
              <a:endParaRPr lang="fr-FR" sz="1000" dirty="0">
                <a:latin typeface=" aptos"/>
              </a:endParaRPr>
            </a:p>
          </p:txBody>
        </p:sp>
      </p:grpSp>
      <p:grpSp>
        <p:nvGrpSpPr>
          <p:cNvPr id="6" name="Groupe 5">
            <a:extLst>
              <a:ext uri="{FF2B5EF4-FFF2-40B4-BE49-F238E27FC236}">
                <a16:creationId xmlns:a16="http://schemas.microsoft.com/office/drawing/2014/main" id="{F4776F83-CF0A-503E-EBF2-F4F09CD7EA9D}"/>
              </a:ext>
            </a:extLst>
          </p:cNvPr>
          <p:cNvGrpSpPr/>
          <p:nvPr/>
        </p:nvGrpSpPr>
        <p:grpSpPr>
          <a:xfrm>
            <a:off x="3680620" y="5021058"/>
            <a:ext cx="3058392" cy="2464841"/>
            <a:chOff x="3674791" y="3137565"/>
            <a:chExt cx="3058392" cy="2464841"/>
          </a:xfrm>
        </p:grpSpPr>
        <p:sp>
          <p:nvSpPr>
            <p:cNvPr id="21" name="Rectangle : coins arrondis 20">
              <a:extLst>
                <a:ext uri="{FF2B5EF4-FFF2-40B4-BE49-F238E27FC236}">
                  <a16:creationId xmlns:a16="http://schemas.microsoft.com/office/drawing/2014/main" id="{EACC3389-DABF-DEE0-D645-40EDA338B91F}"/>
                </a:ext>
              </a:extLst>
            </p:cNvPr>
            <p:cNvSpPr/>
            <p:nvPr/>
          </p:nvSpPr>
          <p:spPr>
            <a:xfrm>
              <a:off x="3674791" y="3302758"/>
              <a:ext cx="2683266" cy="2299648"/>
            </a:xfrm>
            <a:prstGeom prst="roundRect">
              <a:avLst/>
            </a:prstGeom>
            <a:solidFill>
              <a:schemeClr val="accent2">
                <a:lumMod val="20000"/>
                <a:lumOff val="8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22" name="ZoneTexte 21">
              <a:extLst>
                <a:ext uri="{FF2B5EF4-FFF2-40B4-BE49-F238E27FC236}">
                  <a16:creationId xmlns:a16="http://schemas.microsoft.com/office/drawing/2014/main" id="{1FD60732-5BF7-1C66-393F-A69A6914E8BE}"/>
                </a:ext>
              </a:extLst>
            </p:cNvPr>
            <p:cNvSpPr txBox="1"/>
            <p:nvPr/>
          </p:nvSpPr>
          <p:spPr>
            <a:xfrm>
              <a:off x="3681326" y="3137565"/>
              <a:ext cx="2524240" cy="605679"/>
            </a:xfrm>
            <a:prstGeom prst="rect">
              <a:avLst/>
            </a:prstGeom>
            <a:noFill/>
          </p:spPr>
          <p:txBody>
            <a:bodyPr wrap="square">
              <a:spAutoFit/>
            </a:bodyPr>
            <a:lstStyle/>
            <a:p>
              <a:pPr>
                <a:lnSpc>
                  <a:spcPct val="107000"/>
                </a:lnSpc>
                <a:spcAft>
                  <a:spcPts val="800"/>
                </a:spcAft>
                <a:buNone/>
              </a:pPr>
              <a:r>
                <a:rPr lang="fr-FR" sz="3200" kern="100" dirty="0">
                  <a:effectLst/>
                  <a:latin typeface="Freestyle Script" panose="030804020302050B0404" pitchFamily="66" charset="0"/>
                  <a:ea typeface="Calibri" panose="020F0502020204030204" pitchFamily="34" charset="0"/>
                  <a:cs typeface="Times New Roman" panose="02020603050405020304" pitchFamily="18" charset="0"/>
                </a:rPr>
                <a:t>         </a:t>
              </a:r>
              <a:r>
                <a:rPr lang="fr-FR" sz="2400" kern="100" dirty="0">
                  <a:effectLst/>
                  <a:latin typeface="Freestyle Script" panose="030804020302050B0404" pitchFamily="66" charset="0"/>
                  <a:ea typeface="Calibri" panose="020F0502020204030204" pitchFamily="34" charset="0"/>
                  <a:cs typeface="Times New Roman" panose="02020603050405020304" pitchFamily="18" charset="0"/>
                </a:rPr>
                <a:t>Juillet</a:t>
              </a:r>
            </a:p>
          </p:txBody>
        </p:sp>
        <p:sp>
          <p:nvSpPr>
            <p:cNvPr id="25" name="ZoneTexte 24">
              <a:extLst>
                <a:ext uri="{FF2B5EF4-FFF2-40B4-BE49-F238E27FC236}">
                  <a16:creationId xmlns:a16="http://schemas.microsoft.com/office/drawing/2014/main" id="{49DE1AA8-CCAE-14B7-D3BD-646AC1428634}"/>
                </a:ext>
              </a:extLst>
            </p:cNvPr>
            <p:cNvSpPr txBox="1"/>
            <p:nvPr/>
          </p:nvSpPr>
          <p:spPr>
            <a:xfrm>
              <a:off x="3914944" y="3293211"/>
              <a:ext cx="2818239" cy="2085888"/>
            </a:xfrm>
            <a:prstGeom prst="rect">
              <a:avLst/>
            </a:prstGeom>
            <a:noFill/>
          </p:spPr>
          <p:txBody>
            <a:bodyPr wrap="square">
              <a:spAutoFit/>
            </a:bodyPr>
            <a:lstStyle/>
            <a:p>
              <a:pPr>
                <a:lnSpc>
                  <a:spcPct val="107000"/>
                </a:lnSpc>
                <a:spcAft>
                  <a:spcPts val="800"/>
                </a:spcAft>
                <a:buNone/>
              </a:pPr>
              <a:endParaRPr lang="fr-FR" sz="1000" kern="100" dirty="0">
                <a:effectLst/>
                <a:latin typeface="Aptos" panose="020B000402020202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fr-FR" sz="900" kern="100" dirty="0">
                  <a:effectLst/>
                  <a:latin typeface="Aptos" panose="020B0004020202020204" pitchFamily="34" charset="0"/>
                  <a:ea typeface="Calibri" panose="020F0502020204030204" pitchFamily="34" charset="0"/>
                  <a:cs typeface="Times New Roman" panose="02020603050405020304" pitchFamily="18" charset="0"/>
                </a:rPr>
                <a:t>1 	DEGOUY Yvonne		80 ans</a:t>
              </a:r>
              <a:br>
                <a:rPr lang="fr-FR" sz="900" kern="100" dirty="0">
                  <a:effectLst/>
                  <a:latin typeface="Aptos" panose="020B0004020202020204" pitchFamily="34" charset="0"/>
                  <a:ea typeface="Calibri" panose="020F0502020204030204" pitchFamily="34" charset="0"/>
                  <a:cs typeface="Times New Roman" panose="02020603050405020304" pitchFamily="18" charset="0"/>
                </a:rPr>
              </a:br>
              <a:r>
                <a:rPr lang="fr-FR" sz="900" kern="100" dirty="0">
                  <a:effectLst/>
                  <a:latin typeface="Aptos" panose="020B0004020202020204" pitchFamily="34" charset="0"/>
                  <a:ea typeface="Calibri" panose="020F0502020204030204" pitchFamily="34" charset="0"/>
                  <a:cs typeface="Times New Roman" panose="02020603050405020304" pitchFamily="18" charset="0"/>
                </a:rPr>
                <a:t>11	LEROUGE Claudine	80 ans</a:t>
              </a:r>
              <a:br>
                <a:rPr lang="fr-FR" sz="900" kern="100" dirty="0">
                  <a:effectLst/>
                  <a:latin typeface="Aptos" panose="020B0004020202020204" pitchFamily="34" charset="0"/>
                  <a:ea typeface="Calibri" panose="020F0502020204030204" pitchFamily="34" charset="0"/>
                  <a:cs typeface="Times New Roman" panose="02020603050405020304" pitchFamily="18" charset="0"/>
                </a:rPr>
              </a:br>
              <a:r>
                <a:rPr lang="fr-FR" sz="900" kern="100" dirty="0">
                  <a:effectLst/>
                  <a:latin typeface="Aptos" panose="020B0004020202020204" pitchFamily="34" charset="0"/>
                  <a:ea typeface="Calibri" panose="020F0502020204030204" pitchFamily="34" charset="0"/>
                  <a:cs typeface="Times New Roman" panose="02020603050405020304" pitchFamily="18" charset="0"/>
                </a:rPr>
                <a:t>11	JACQUINEZ Jean-Marie	91 ans</a:t>
              </a:r>
              <a:br>
                <a:rPr lang="fr-FR" sz="900" kern="100" dirty="0">
                  <a:effectLst/>
                  <a:latin typeface="Aptos" panose="020B0004020202020204" pitchFamily="34" charset="0"/>
                  <a:ea typeface="Calibri" panose="020F0502020204030204" pitchFamily="34" charset="0"/>
                  <a:cs typeface="Times New Roman" panose="02020603050405020304" pitchFamily="18" charset="0"/>
                </a:rPr>
              </a:br>
              <a:r>
                <a:rPr lang="fr-FR" sz="900" kern="100" dirty="0">
                  <a:effectLst/>
                  <a:latin typeface="Aptos" panose="020B0004020202020204" pitchFamily="34" charset="0"/>
                  <a:ea typeface="Calibri" panose="020F0502020204030204" pitchFamily="34" charset="0"/>
                  <a:cs typeface="Times New Roman" panose="02020603050405020304" pitchFamily="18" charset="0"/>
                </a:rPr>
                <a:t>11	GOULBY François		83 ans</a:t>
              </a:r>
              <a:br>
                <a:rPr lang="fr-FR" sz="900" kern="100" dirty="0">
                  <a:effectLst/>
                  <a:latin typeface="Aptos" panose="020B0004020202020204" pitchFamily="34" charset="0"/>
                  <a:ea typeface="Calibri" panose="020F0502020204030204" pitchFamily="34" charset="0"/>
                  <a:cs typeface="Times New Roman" panose="02020603050405020304" pitchFamily="18" charset="0"/>
                </a:rPr>
              </a:br>
              <a:r>
                <a:rPr lang="fr-FR" sz="900" kern="100" dirty="0">
                  <a:effectLst/>
                  <a:latin typeface="Aptos" panose="020B0004020202020204" pitchFamily="34" charset="0"/>
                  <a:ea typeface="Calibri" panose="020F0502020204030204" pitchFamily="34" charset="0"/>
                  <a:cs typeface="Times New Roman" panose="02020603050405020304" pitchFamily="18" charset="0"/>
                </a:rPr>
                <a:t>13	BRESSON Jean-François	82 ans</a:t>
              </a:r>
              <a:br>
                <a:rPr lang="fr-FR" sz="900" kern="100" dirty="0">
                  <a:effectLst/>
                  <a:latin typeface="Aptos" panose="020B0004020202020204" pitchFamily="34" charset="0"/>
                  <a:ea typeface="Calibri" panose="020F0502020204030204" pitchFamily="34" charset="0"/>
                  <a:cs typeface="Times New Roman" panose="02020603050405020304" pitchFamily="18" charset="0"/>
                </a:rPr>
              </a:br>
              <a:r>
                <a:rPr lang="fr-FR" sz="900" kern="100" dirty="0">
                  <a:effectLst/>
                  <a:latin typeface="Aptos" panose="020B0004020202020204" pitchFamily="34" charset="0"/>
                  <a:ea typeface="Calibri" panose="020F0502020204030204" pitchFamily="34" charset="0"/>
                  <a:cs typeface="Times New Roman" panose="02020603050405020304" pitchFamily="18" charset="0"/>
                </a:rPr>
                <a:t>19	PARMENTIER Gilbert	85 ans</a:t>
              </a:r>
              <a:br>
                <a:rPr lang="fr-FR" sz="900" kern="100" dirty="0">
                  <a:effectLst/>
                  <a:latin typeface="Aptos" panose="020B0004020202020204" pitchFamily="34" charset="0"/>
                  <a:ea typeface="Calibri" panose="020F0502020204030204" pitchFamily="34" charset="0"/>
                  <a:cs typeface="Times New Roman" panose="02020603050405020304" pitchFamily="18" charset="0"/>
                </a:rPr>
              </a:br>
              <a:r>
                <a:rPr lang="fr-FR" sz="900" kern="100" dirty="0">
                  <a:effectLst/>
                  <a:latin typeface="Aptos" panose="020B0004020202020204" pitchFamily="34" charset="0"/>
                  <a:ea typeface="Calibri" panose="020F0502020204030204" pitchFamily="34" charset="0"/>
                  <a:cs typeface="Times New Roman" panose="02020603050405020304" pitchFamily="18" charset="0"/>
                </a:rPr>
                <a:t>23	LAUBIER Jacques		82 ans</a:t>
              </a:r>
              <a:br>
                <a:rPr lang="fr-FR" sz="900" kern="100" dirty="0">
                  <a:effectLst/>
                  <a:latin typeface="Aptos" panose="020B0004020202020204" pitchFamily="34" charset="0"/>
                  <a:ea typeface="Calibri" panose="020F0502020204030204" pitchFamily="34" charset="0"/>
                  <a:cs typeface="Times New Roman" panose="02020603050405020304" pitchFamily="18" charset="0"/>
                </a:rPr>
              </a:br>
              <a:r>
                <a:rPr lang="fr-FR" sz="900" kern="100" dirty="0">
                  <a:effectLst/>
                  <a:latin typeface="Aptos" panose="020B0004020202020204" pitchFamily="34" charset="0"/>
                  <a:ea typeface="Calibri" panose="020F0502020204030204" pitchFamily="34" charset="0"/>
                  <a:cs typeface="Times New Roman" panose="02020603050405020304" pitchFamily="18" charset="0"/>
                </a:rPr>
                <a:t>26	LEHMANN Jacqueline	82 ans</a:t>
              </a:r>
              <a:br>
                <a:rPr lang="fr-FR" sz="900" kern="100" dirty="0">
                  <a:effectLst/>
                  <a:latin typeface="Aptos" panose="020B0004020202020204" pitchFamily="34" charset="0"/>
                  <a:ea typeface="Calibri" panose="020F0502020204030204" pitchFamily="34" charset="0"/>
                  <a:cs typeface="Times New Roman" panose="02020603050405020304" pitchFamily="18" charset="0"/>
                </a:rPr>
              </a:br>
              <a:r>
                <a:rPr lang="fr-FR" sz="900" kern="100" dirty="0">
                  <a:effectLst/>
                  <a:latin typeface="Aptos" panose="020B0004020202020204" pitchFamily="34" charset="0"/>
                  <a:ea typeface="Calibri" panose="020F0502020204030204" pitchFamily="34" charset="0"/>
                  <a:cs typeface="Times New Roman" panose="02020603050405020304" pitchFamily="18" charset="0"/>
                </a:rPr>
                <a:t>26	LUTT Hubert		81 ans</a:t>
              </a:r>
              <a:br>
                <a:rPr lang="fr-FR" sz="900" kern="100" dirty="0">
                  <a:effectLst/>
                  <a:latin typeface="Aptos" panose="020B0004020202020204" pitchFamily="34" charset="0"/>
                  <a:ea typeface="Calibri" panose="020F0502020204030204" pitchFamily="34" charset="0"/>
                  <a:cs typeface="Times New Roman" panose="02020603050405020304" pitchFamily="18" charset="0"/>
                </a:rPr>
              </a:br>
              <a:r>
                <a:rPr lang="fr-FR" sz="900" kern="100" dirty="0">
                  <a:effectLst/>
                  <a:latin typeface="Aptos" panose="020B0004020202020204" pitchFamily="34" charset="0"/>
                  <a:ea typeface="Calibri" panose="020F0502020204030204" pitchFamily="34" charset="0"/>
                  <a:cs typeface="Times New Roman" panose="02020603050405020304" pitchFamily="18" charset="0"/>
                </a:rPr>
                <a:t>29	BEUGNETTE Jeannine	94 ans</a:t>
              </a:r>
              <a:br>
                <a:rPr lang="fr-FR" sz="900" kern="100" dirty="0">
                  <a:effectLst/>
                  <a:latin typeface="Aptos" panose="020B0004020202020204" pitchFamily="34" charset="0"/>
                  <a:ea typeface="Calibri" panose="020F0502020204030204" pitchFamily="34" charset="0"/>
                  <a:cs typeface="Times New Roman" panose="02020603050405020304" pitchFamily="18" charset="0"/>
                </a:rPr>
              </a:br>
              <a:r>
                <a:rPr lang="fr-FR" sz="900" kern="100" dirty="0">
                  <a:effectLst/>
                  <a:latin typeface="Aptos" panose="020B0004020202020204" pitchFamily="34" charset="0"/>
                  <a:ea typeface="Calibri" panose="020F0502020204030204" pitchFamily="34" charset="0"/>
                  <a:cs typeface="Times New Roman" panose="02020603050405020304" pitchFamily="18" charset="0"/>
                </a:rPr>
                <a:t>29	MARTIN Anne-Marie	83 ans</a:t>
              </a:r>
              <a:br>
                <a:rPr lang="fr-FR" sz="900" kern="100" dirty="0">
                  <a:effectLst/>
                  <a:latin typeface="Aptos" panose="020B0004020202020204" pitchFamily="34" charset="0"/>
                  <a:ea typeface="Calibri" panose="020F0502020204030204" pitchFamily="34" charset="0"/>
                  <a:cs typeface="Times New Roman" panose="02020603050405020304" pitchFamily="18" charset="0"/>
                </a:rPr>
              </a:br>
              <a:r>
                <a:rPr lang="fr-FR" sz="900" kern="100" dirty="0">
                  <a:effectLst/>
                  <a:latin typeface="Aptos" panose="020B0004020202020204" pitchFamily="34" charset="0"/>
                  <a:ea typeface="Calibri" panose="020F0502020204030204" pitchFamily="34" charset="0"/>
                  <a:cs typeface="Times New Roman" panose="02020603050405020304" pitchFamily="18" charset="0"/>
                </a:rPr>
                <a:t>30	HAXAIRE Marie-Thérèse	87 ans	</a:t>
              </a:r>
            </a:p>
          </p:txBody>
        </p:sp>
      </p:grpSp>
      <p:grpSp>
        <p:nvGrpSpPr>
          <p:cNvPr id="5" name="Groupe 4">
            <a:extLst>
              <a:ext uri="{FF2B5EF4-FFF2-40B4-BE49-F238E27FC236}">
                <a16:creationId xmlns:a16="http://schemas.microsoft.com/office/drawing/2014/main" id="{35535417-A9E2-B252-EE34-3A9A79D86104}"/>
              </a:ext>
            </a:extLst>
          </p:cNvPr>
          <p:cNvGrpSpPr/>
          <p:nvPr/>
        </p:nvGrpSpPr>
        <p:grpSpPr>
          <a:xfrm>
            <a:off x="463933" y="6028474"/>
            <a:ext cx="2584174" cy="1594458"/>
            <a:chOff x="518251" y="5564132"/>
            <a:chExt cx="2584174" cy="1594458"/>
          </a:xfrm>
        </p:grpSpPr>
        <p:sp>
          <p:nvSpPr>
            <p:cNvPr id="27" name="Rectangle : coins arrondis 26">
              <a:extLst>
                <a:ext uri="{FF2B5EF4-FFF2-40B4-BE49-F238E27FC236}">
                  <a16:creationId xmlns:a16="http://schemas.microsoft.com/office/drawing/2014/main" id="{A41DC8BC-3ACE-6359-120F-47B7312FFC5E}"/>
                </a:ext>
              </a:extLst>
            </p:cNvPr>
            <p:cNvSpPr/>
            <p:nvPr/>
          </p:nvSpPr>
          <p:spPr>
            <a:xfrm>
              <a:off x="518251" y="5612119"/>
              <a:ext cx="2584174" cy="1546471"/>
            </a:xfrm>
            <a:prstGeom prst="roundRect">
              <a:avLst/>
            </a:prstGeom>
            <a:solidFill>
              <a:schemeClr val="accent6">
                <a:lumMod val="40000"/>
                <a:lumOff val="6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29" name="ZoneTexte 28">
              <a:extLst>
                <a:ext uri="{FF2B5EF4-FFF2-40B4-BE49-F238E27FC236}">
                  <a16:creationId xmlns:a16="http://schemas.microsoft.com/office/drawing/2014/main" id="{2FFFE200-4BC1-9EA5-CE51-7B421CF672F5}"/>
                </a:ext>
              </a:extLst>
            </p:cNvPr>
            <p:cNvSpPr txBox="1"/>
            <p:nvPr/>
          </p:nvSpPr>
          <p:spPr>
            <a:xfrm>
              <a:off x="636933" y="5982083"/>
              <a:ext cx="2405558" cy="1124539"/>
            </a:xfrm>
            <a:prstGeom prst="rect">
              <a:avLst/>
            </a:prstGeom>
            <a:noFill/>
          </p:spPr>
          <p:txBody>
            <a:bodyPr wrap="square">
              <a:spAutoFit/>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t>5	BRESTEAU Serge		83 ans</a:t>
              </a:r>
              <a:b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br>
              <a: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t>8	CHARLIER Nicole		92 ans</a:t>
              </a:r>
              <a:b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br>
              <a: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t>23	HUMBERT Odile		85 ans</a:t>
              </a:r>
              <a:b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br>
              <a: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t>24	MAIRE Claude		90 ans</a:t>
              </a:r>
              <a:b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br>
              <a: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t>24	NICOLAS Jean-Marc	82 ans</a:t>
              </a:r>
              <a:b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br>
              <a: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t>27	HUBINET </a:t>
              </a:r>
              <a:r>
                <a:rPr kumimoji="0" lang="fr-FR" sz="900" b="0" i="0" u="none" strike="noStrike" kern="100" cap="none" spc="0" normalizeH="0" baseline="0" noProof="0" dirty="0" err="1">
                  <a:ln>
                    <a:noFill/>
                  </a:ln>
                  <a:solidFill>
                    <a:prstClr val="black"/>
                  </a:solidFill>
                  <a:effectLst/>
                  <a:uLnTx/>
                  <a:uFillTx/>
                  <a:latin typeface=" aptos"/>
                  <a:ea typeface="Calibri" panose="020F0502020204030204" pitchFamily="34" charset="0"/>
                  <a:cs typeface="Times New Roman" panose="02020603050405020304" pitchFamily="18" charset="0"/>
                </a:rPr>
                <a:t>Zanny</a:t>
              </a:r>
              <a: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t>		86 ans</a:t>
              </a:r>
              <a:b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br>
              <a: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t>27	JACKY Claude		83 ans</a:t>
              </a:r>
            </a:p>
          </p:txBody>
        </p:sp>
        <p:sp>
          <p:nvSpPr>
            <p:cNvPr id="30" name="ZoneTexte 29">
              <a:extLst>
                <a:ext uri="{FF2B5EF4-FFF2-40B4-BE49-F238E27FC236}">
                  <a16:creationId xmlns:a16="http://schemas.microsoft.com/office/drawing/2014/main" id="{9F6763FF-D2A0-E186-EA68-105B9E442F3B}"/>
                </a:ext>
              </a:extLst>
            </p:cNvPr>
            <p:cNvSpPr txBox="1"/>
            <p:nvPr/>
          </p:nvSpPr>
          <p:spPr>
            <a:xfrm>
              <a:off x="518251" y="5564132"/>
              <a:ext cx="2524240" cy="487506"/>
            </a:xfrm>
            <a:prstGeom prst="rect">
              <a:avLst/>
            </a:prstGeom>
            <a:noFill/>
          </p:spPr>
          <p:txBody>
            <a:bodyPr wrap="square">
              <a:spAutoFit/>
            </a:bodyPr>
            <a:lstStyle/>
            <a:p>
              <a:pPr algn="ctr">
                <a:lnSpc>
                  <a:spcPct val="107000"/>
                </a:lnSpc>
                <a:spcAft>
                  <a:spcPts val="800"/>
                </a:spcAft>
                <a:buNone/>
              </a:pPr>
              <a:r>
                <a:rPr lang="fr-FR" sz="2400" kern="100" dirty="0">
                  <a:effectLst/>
                  <a:latin typeface="Freestyle Script" panose="030804020302050B0404" pitchFamily="66" charset="0"/>
                  <a:ea typeface="Calibri" panose="020F0502020204030204" pitchFamily="34" charset="0"/>
                  <a:cs typeface="Times New Roman" panose="02020603050405020304" pitchFamily="18" charset="0"/>
                </a:rPr>
                <a:t>Août</a:t>
              </a:r>
            </a:p>
          </p:txBody>
        </p:sp>
      </p:grpSp>
      <p:grpSp>
        <p:nvGrpSpPr>
          <p:cNvPr id="4" name="Groupe 3">
            <a:extLst>
              <a:ext uri="{FF2B5EF4-FFF2-40B4-BE49-F238E27FC236}">
                <a16:creationId xmlns:a16="http://schemas.microsoft.com/office/drawing/2014/main" id="{FAD6D000-A120-17AC-5260-860664668363}"/>
              </a:ext>
            </a:extLst>
          </p:cNvPr>
          <p:cNvGrpSpPr/>
          <p:nvPr/>
        </p:nvGrpSpPr>
        <p:grpSpPr>
          <a:xfrm>
            <a:off x="395403" y="7709489"/>
            <a:ext cx="5869773" cy="1711277"/>
            <a:chOff x="488283" y="7574160"/>
            <a:chExt cx="5869773" cy="1469135"/>
          </a:xfrm>
          <a:solidFill>
            <a:schemeClr val="accent6">
              <a:lumMod val="20000"/>
              <a:lumOff val="80000"/>
            </a:schemeClr>
          </a:solidFill>
        </p:grpSpPr>
        <p:sp>
          <p:nvSpPr>
            <p:cNvPr id="33" name="Rectangle : coins arrondis 32">
              <a:extLst>
                <a:ext uri="{FF2B5EF4-FFF2-40B4-BE49-F238E27FC236}">
                  <a16:creationId xmlns:a16="http://schemas.microsoft.com/office/drawing/2014/main" id="{F2DB7DC2-540D-238E-E95F-A3CF749A416D}"/>
                </a:ext>
              </a:extLst>
            </p:cNvPr>
            <p:cNvSpPr/>
            <p:nvPr/>
          </p:nvSpPr>
          <p:spPr>
            <a:xfrm>
              <a:off x="488283" y="7574160"/>
              <a:ext cx="5869773" cy="1469135"/>
            </a:xfrm>
            <a:prstGeom prst="roundRect">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34" name="ZoneTexte 33">
              <a:extLst>
                <a:ext uri="{FF2B5EF4-FFF2-40B4-BE49-F238E27FC236}">
                  <a16:creationId xmlns:a16="http://schemas.microsoft.com/office/drawing/2014/main" id="{0C60FC10-BCD9-6A89-B114-2E101778BC6D}"/>
                </a:ext>
              </a:extLst>
            </p:cNvPr>
            <p:cNvSpPr txBox="1"/>
            <p:nvPr/>
          </p:nvSpPr>
          <p:spPr>
            <a:xfrm>
              <a:off x="2365794" y="7594045"/>
              <a:ext cx="1978572" cy="401082"/>
            </a:xfrm>
            <a:prstGeom prst="rect">
              <a:avLst/>
            </a:prstGeom>
            <a:grpFill/>
          </p:spPr>
          <p:txBody>
            <a:bodyPr wrap="square">
              <a:spAutoFit/>
            </a:bodyPr>
            <a:lstStyle/>
            <a:p>
              <a:pPr algn="ctr">
                <a:lnSpc>
                  <a:spcPct val="107000"/>
                </a:lnSpc>
                <a:spcAft>
                  <a:spcPts val="800"/>
                </a:spcAft>
                <a:buNone/>
              </a:pPr>
              <a:r>
                <a:rPr lang="fr-FR" sz="2200" kern="100" dirty="0">
                  <a:effectLst/>
                  <a:latin typeface="Freestyle Script" panose="030804020302050B0404" pitchFamily="66" charset="0"/>
                  <a:ea typeface="Calibri" panose="020F0502020204030204" pitchFamily="34" charset="0"/>
                  <a:cs typeface="Times New Roman" panose="02020603050405020304" pitchFamily="18" charset="0"/>
                </a:rPr>
                <a:t>Septembre</a:t>
              </a:r>
            </a:p>
          </p:txBody>
        </p:sp>
        <p:sp>
          <p:nvSpPr>
            <p:cNvPr id="36" name="ZoneTexte 35">
              <a:extLst>
                <a:ext uri="{FF2B5EF4-FFF2-40B4-BE49-F238E27FC236}">
                  <a16:creationId xmlns:a16="http://schemas.microsoft.com/office/drawing/2014/main" id="{46DD0E78-F3A8-4F9A-1331-EB93800A7277}"/>
                </a:ext>
              </a:extLst>
            </p:cNvPr>
            <p:cNvSpPr txBox="1"/>
            <p:nvPr/>
          </p:nvSpPr>
          <p:spPr>
            <a:xfrm>
              <a:off x="595376" y="7981466"/>
              <a:ext cx="2507049" cy="1061829"/>
            </a:xfrm>
            <a:prstGeom prst="rect">
              <a:avLst/>
            </a:prstGeom>
            <a:grpFill/>
          </p:spPr>
          <p:txBody>
            <a:bodyPr wrap="square">
              <a:spAutoFit/>
            </a:bodyPr>
            <a:lstStyle/>
            <a:p>
              <a: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t>4	GEORGES Michèle	81 ans</a:t>
              </a:r>
              <a:b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br>
              <a: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t>5	OREFICE Christian	83 ans</a:t>
              </a:r>
              <a:b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br>
              <a: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t>6	WELTY </a:t>
              </a:r>
              <a:r>
                <a:rPr kumimoji="0" lang="fr-FR" sz="900" b="0" i="0" u="none" strike="noStrike" kern="100" cap="none" spc="0" normalizeH="0" baseline="0" noProof="0" dirty="0" err="1">
                  <a:ln>
                    <a:noFill/>
                  </a:ln>
                  <a:solidFill>
                    <a:prstClr val="black"/>
                  </a:solidFill>
                  <a:effectLst/>
                  <a:uLnTx/>
                  <a:uFillTx/>
                  <a:latin typeface=" aptos"/>
                  <a:ea typeface="Calibri" panose="020F0502020204030204" pitchFamily="34" charset="0"/>
                  <a:cs typeface="Times New Roman" panose="02020603050405020304" pitchFamily="18" charset="0"/>
                </a:rPr>
                <a:t>Heide</a:t>
              </a:r>
              <a: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t>		80 ans</a:t>
              </a:r>
              <a:b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br>
              <a: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t>7	ORIOL Patrice		80 ans</a:t>
              </a:r>
              <a:b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br>
              <a: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t>8	LAMAZE Marie-Louise	92 ans</a:t>
              </a:r>
              <a:b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br>
              <a: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t>9	BADER Adèle		92 ans</a:t>
              </a:r>
              <a:b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br>
              <a: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t>9	FERNANDEZ Domingo	81 ans</a:t>
              </a:r>
              <a:endParaRPr lang="fr-FR" sz="900" dirty="0"/>
            </a:p>
          </p:txBody>
        </p:sp>
        <p:sp>
          <p:nvSpPr>
            <p:cNvPr id="38" name="ZoneTexte 37">
              <a:extLst>
                <a:ext uri="{FF2B5EF4-FFF2-40B4-BE49-F238E27FC236}">
                  <a16:creationId xmlns:a16="http://schemas.microsoft.com/office/drawing/2014/main" id="{EA4C5E71-8834-62DC-D17E-987A137015DE}"/>
                </a:ext>
              </a:extLst>
            </p:cNvPr>
            <p:cNvSpPr txBox="1"/>
            <p:nvPr/>
          </p:nvSpPr>
          <p:spPr>
            <a:xfrm>
              <a:off x="3145498" y="8015010"/>
              <a:ext cx="3060068" cy="923330"/>
            </a:xfrm>
            <a:prstGeom prst="rect">
              <a:avLst/>
            </a:prstGeom>
            <a:grpFill/>
          </p:spPr>
          <p:txBody>
            <a:bodyPr wrap="square">
              <a:spAutoFit/>
            </a:bodyPr>
            <a:lstStyle/>
            <a:p>
              <a: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t>13	ARNAL-LORENTZEN M-France	81 ans</a:t>
              </a:r>
              <a:b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br>
              <a: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t>17	SCHMITT Bruno			88 ans</a:t>
              </a:r>
              <a:b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br>
              <a: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t>18	DIDIERJEAN Thérèse		93 ans	</a:t>
              </a:r>
              <a:b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br>
              <a: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t>19	PICHLER Roland			84 ans</a:t>
              </a:r>
              <a:b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br>
              <a: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t>23	BUREL André			82 ans</a:t>
              </a:r>
              <a:b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br>
              <a:r>
                <a:rPr kumimoji="0" lang="fr-FR" sz="900" b="0" i="0" u="none" strike="noStrike" kern="100" cap="none" spc="0" normalizeH="0" baseline="0" noProof="0" dirty="0">
                  <a:ln>
                    <a:noFill/>
                  </a:ln>
                  <a:solidFill>
                    <a:prstClr val="black"/>
                  </a:solidFill>
                  <a:effectLst/>
                  <a:uLnTx/>
                  <a:uFillTx/>
                  <a:latin typeface=" aptos"/>
                  <a:ea typeface="Calibri" panose="020F0502020204030204" pitchFamily="34" charset="0"/>
                  <a:cs typeface="Times New Roman" panose="02020603050405020304" pitchFamily="18" charset="0"/>
                </a:rPr>
                <a:t>30	DIDIERJEAN Marie-Odile		87 ans</a:t>
              </a:r>
              <a:endParaRPr lang="fr-FR" sz="900" dirty="0"/>
            </a:p>
          </p:txBody>
        </p:sp>
      </p:grpSp>
      <p:pic>
        <p:nvPicPr>
          <p:cNvPr id="3076" name="Picture 4" descr="Quel joli bouquet de roses offrir pour un anniversaire ?">
            <a:extLst>
              <a:ext uri="{FF2B5EF4-FFF2-40B4-BE49-F238E27FC236}">
                <a16:creationId xmlns:a16="http://schemas.microsoft.com/office/drawing/2014/main" id="{C86B57EB-79E5-3F84-1327-4DFD213A456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205397">
            <a:off x="2512899" y="4580041"/>
            <a:ext cx="1498603" cy="95548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8" name="Rectangle : coins arrondis 7">
            <a:extLst>
              <a:ext uri="{FF2B5EF4-FFF2-40B4-BE49-F238E27FC236}">
                <a16:creationId xmlns:a16="http://schemas.microsoft.com/office/drawing/2014/main" id="{E9A2240E-DB18-DD4B-F524-607E767B1A57}"/>
              </a:ext>
            </a:extLst>
          </p:cNvPr>
          <p:cNvSpPr/>
          <p:nvPr/>
        </p:nvSpPr>
        <p:spPr>
          <a:xfrm>
            <a:off x="528378" y="2770496"/>
            <a:ext cx="2524240" cy="3211587"/>
          </a:xfrm>
          <a:prstGeom prst="roundRect">
            <a:avLst/>
          </a:prstGeom>
          <a:solidFill>
            <a:schemeClr val="accent4">
              <a:lumMod val="20000"/>
              <a:lumOff val="80000"/>
            </a:schemeClr>
          </a:solidFill>
          <a:ln>
            <a:solidFill>
              <a:srgbClr val="F0F2A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3" name="ZoneTexte 12">
            <a:extLst>
              <a:ext uri="{FF2B5EF4-FFF2-40B4-BE49-F238E27FC236}">
                <a16:creationId xmlns:a16="http://schemas.microsoft.com/office/drawing/2014/main" id="{45CABD0A-F181-0AB6-B8D3-A16B49105526}"/>
              </a:ext>
            </a:extLst>
          </p:cNvPr>
          <p:cNvSpPr txBox="1"/>
          <p:nvPr/>
        </p:nvSpPr>
        <p:spPr>
          <a:xfrm>
            <a:off x="1408828" y="2796150"/>
            <a:ext cx="855564" cy="461665"/>
          </a:xfrm>
          <a:prstGeom prst="rect">
            <a:avLst/>
          </a:prstGeom>
          <a:noFill/>
        </p:spPr>
        <p:txBody>
          <a:bodyPr wrap="square">
            <a:spAutoFit/>
          </a:bodyPr>
          <a:lstStyle/>
          <a:p>
            <a:r>
              <a:rPr lang="fr-FR" sz="1800" kern="100" dirty="0">
                <a:effectLst/>
                <a:latin typeface="Freestyle Script" panose="030804020302050B0404" pitchFamily="66" charset="0"/>
                <a:ea typeface="Calibri" panose="020F0502020204030204" pitchFamily="34" charset="0"/>
                <a:cs typeface="Times New Roman" panose="02020603050405020304" pitchFamily="18" charset="0"/>
              </a:rPr>
              <a:t> </a:t>
            </a:r>
            <a:r>
              <a:rPr lang="fr-FR" sz="2400" kern="100" dirty="0">
                <a:effectLst/>
                <a:latin typeface="Freestyle Script" panose="030804020302050B0404" pitchFamily="66" charset="0"/>
                <a:ea typeface="Calibri" panose="020F0502020204030204" pitchFamily="34" charset="0"/>
                <a:cs typeface="Times New Roman" panose="02020603050405020304" pitchFamily="18" charset="0"/>
              </a:rPr>
              <a:t>Mai</a:t>
            </a:r>
            <a:endParaRPr lang="fr-FR" sz="2400" dirty="0"/>
          </a:p>
        </p:txBody>
      </p:sp>
      <p:sp>
        <p:nvSpPr>
          <p:cNvPr id="19" name="ZoneTexte 18">
            <a:extLst>
              <a:ext uri="{FF2B5EF4-FFF2-40B4-BE49-F238E27FC236}">
                <a16:creationId xmlns:a16="http://schemas.microsoft.com/office/drawing/2014/main" id="{31175176-6063-E752-2AF4-A3DF71A4D897}"/>
              </a:ext>
            </a:extLst>
          </p:cNvPr>
          <p:cNvSpPr txBox="1"/>
          <p:nvPr/>
        </p:nvSpPr>
        <p:spPr>
          <a:xfrm>
            <a:off x="629796" y="3505959"/>
            <a:ext cx="2990569" cy="2012154"/>
          </a:xfrm>
          <a:prstGeom prst="rect">
            <a:avLst/>
          </a:prstGeom>
          <a:noFill/>
        </p:spPr>
        <p:txBody>
          <a:bodyPr wrap="square">
            <a:spAutoFit/>
          </a:bodyPr>
          <a:lstStyle/>
          <a:p>
            <a:pPr>
              <a:lnSpc>
                <a:spcPct val="107000"/>
              </a:lnSpc>
              <a:spcAft>
                <a:spcPts val="800"/>
              </a:spcAft>
              <a:buNone/>
            </a:pPr>
            <a:r>
              <a:rPr lang="fr-FR" sz="900" kern="100" dirty="0">
                <a:effectLst/>
                <a:latin typeface="Aptos" panose="020B0004020202020204" pitchFamily="34" charset="0"/>
                <a:ea typeface="Calibri" panose="020F0502020204030204" pitchFamily="34" charset="0"/>
                <a:cs typeface="Times New Roman" panose="02020603050405020304" pitchFamily="18" charset="0"/>
              </a:rPr>
              <a:t>04	COUTY Marie		86 ans</a:t>
            </a:r>
            <a:br>
              <a:rPr lang="fr-FR" sz="900" kern="100" dirty="0">
                <a:effectLst/>
                <a:latin typeface="Aptos" panose="020B0004020202020204" pitchFamily="34" charset="0"/>
                <a:ea typeface="Calibri" panose="020F0502020204030204" pitchFamily="34" charset="0"/>
                <a:cs typeface="Times New Roman" panose="02020603050405020304" pitchFamily="18" charset="0"/>
              </a:rPr>
            </a:br>
            <a:r>
              <a:rPr lang="fr-FR" sz="900" kern="100" dirty="0">
                <a:effectLst/>
                <a:latin typeface="Aptos" panose="020B0004020202020204" pitchFamily="34" charset="0"/>
                <a:ea typeface="Calibri" panose="020F0502020204030204" pitchFamily="34" charset="0"/>
                <a:cs typeface="Times New Roman" panose="02020603050405020304" pitchFamily="18" charset="0"/>
              </a:rPr>
              <a:t>05	PETITDEMANGE Liliane	86 ans</a:t>
            </a:r>
            <a:br>
              <a:rPr lang="fr-FR" sz="900" kern="100" dirty="0">
                <a:effectLst/>
                <a:latin typeface="Aptos" panose="020B0004020202020204" pitchFamily="34" charset="0"/>
                <a:ea typeface="Calibri" panose="020F0502020204030204" pitchFamily="34" charset="0"/>
                <a:cs typeface="Times New Roman" panose="02020603050405020304" pitchFamily="18" charset="0"/>
              </a:rPr>
            </a:br>
            <a:r>
              <a:rPr lang="fr-FR" sz="900" kern="100" dirty="0">
                <a:effectLst/>
                <a:latin typeface="Aptos" panose="020B0004020202020204" pitchFamily="34" charset="0"/>
                <a:ea typeface="Calibri" panose="020F0502020204030204" pitchFamily="34" charset="0"/>
                <a:cs typeface="Times New Roman" panose="02020603050405020304" pitchFamily="18" charset="0"/>
              </a:rPr>
              <a:t>10	REGNAULT Allain		86 ans</a:t>
            </a:r>
            <a:br>
              <a:rPr lang="fr-FR" sz="900" kern="100" dirty="0">
                <a:effectLst/>
                <a:latin typeface="Aptos" panose="020B0004020202020204" pitchFamily="34" charset="0"/>
                <a:ea typeface="Calibri" panose="020F0502020204030204" pitchFamily="34" charset="0"/>
                <a:cs typeface="Times New Roman" panose="02020603050405020304" pitchFamily="18" charset="0"/>
              </a:rPr>
            </a:br>
            <a:r>
              <a:rPr lang="fr-FR" sz="900" kern="100" dirty="0">
                <a:effectLst/>
                <a:latin typeface="Aptos" panose="020B0004020202020204" pitchFamily="34" charset="0"/>
                <a:ea typeface="Calibri" panose="020F0502020204030204" pitchFamily="34" charset="0"/>
                <a:cs typeface="Times New Roman" panose="02020603050405020304" pitchFamily="18" charset="0"/>
              </a:rPr>
              <a:t>11	CLERICI Bernard		84 ans</a:t>
            </a:r>
            <a:br>
              <a:rPr lang="fr-FR" sz="900" kern="100" dirty="0">
                <a:effectLst/>
                <a:latin typeface="Aptos" panose="020B0004020202020204" pitchFamily="34" charset="0"/>
                <a:ea typeface="Calibri" panose="020F0502020204030204" pitchFamily="34" charset="0"/>
                <a:cs typeface="Times New Roman" panose="02020603050405020304" pitchFamily="18" charset="0"/>
              </a:rPr>
            </a:br>
            <a:r>
              <a:rPr lang="fr-FR" sz="900" kern="100" dirty="0">
                <a:effectLst/>
                <a:latin typeface="Aptos" panose="020B0004020202020204" pitchFamily="34" charset="0"/>
                <a:ea typeface="Calibri" panose="020F0502020204030204" pitchFamily="34" charset="0"/>
                <a:cs typeface="Times New Roman" panose="02020603050405020304" pitchFamily="18" charset="0"/>
              </a:rPr>
              <a:t>13	ANTOINE Marie-Thérèse	80 ans</a:t>
            </a:r>
            <a:br>
              <a:rPr lang="fr-FR" sz="900" kern="100" dirty="0">
                <a:effectLst/>
                <a:latin typeface="Aptos" panose="020B0004020202020204" pitchFamily="34" charset="0"/>
                <a:ea typeface="Calibri" panose="020F0502020204030204" pitchFamily="34" charset="0"/>
                <a:cs typeface="Times New Roman" panose="02020603050405020304" pitchFamily="18" charset="0"/>
              </a:rPr>
            </a:br>
            <a:r>
              <a:rPr lang="fr-FR" sz="900" kern="100" dirty="0">
                <a:effectLst/>
                <a:latin typeface="Aptos" panose="020B0004020202020204" pitchFamily="34" charset="0"/>
                <a:ea typeface="Calibri" panose="020F0502020204030204" pitchFamily="34" charset="0"/>
                <a:cs typeface="Times New Roman" panose="02020603050405020304" pitchFamily="18" charset="0"/>
              </a:rPr>
              <a:t>13	HENRY Gilbert		84 ans</a:t>
            </a:r>
            <a:br>
              <a:rPr lang="fr-FR" sz="900" kern="100" dirty="0">
                <a:effectLst/>
                <a:latin typeface="Aptos" panose="020B0004020202020204" pitchFamily="34" charset="0"/>
                <a:ea typeface="Calibri" panose="020F0502020204030204" pitchFamily="34" charset="0"/>
                <a:cs typeface="Times New Roman" panose="02020603050405020304" pitchFamily="18" charset="0"/>
              </a:rPr>
            </a:br>
            <a:r>
              <a:rPr lang="fr-FR" sz="900" kern="100" dirty="0">
                <a:effectLst/>
                <a:latin typeface="Aptos" panose="020B0004020202020204" pitchFamily="34" charset="0"/>
                <a:ea typeface="Calibri" panose="020F0502020204030204" pitchFamily="34" charset="0"/>
                <a:cs typeface="Times New Roman" panose="02020603050405020304" pitchFamily="18" charset="0"/>
              </a:rPr>
              <a:t>14	BEDEZ Marie		91 ans</a:t>
            </a:r>
            <a:br>
              <a:rPr lang="fr-FR" sz="900" kern="100" dirty="0">
                <a:effectLst/>
                <a:latin typeface="Aptos" panose="020B0004020202020204" pitchFamily="34" charset="0"/>
                <a:ea typeface="Calibri" panose="020F0502020204030204" pitchFamily="34" charset="0"/>
                <a:cs typeface="Times New Roman" panose="02020603050405020304" pitchFamily="18" charset="0"/>
              </a:rPr>
            </a:br>
            <a:r>
              <a:rPr lang="fr-FR" sz="900" kern="100" dirty="0">
                <a:effectLst/>
                <a:latin typeface="Aptos" panose="020B0004020202020204" pitchFamily="34" charset="0"/>
                <a:ea typeface="Calibri" panose="020F0502020204030204" pitchFamily="34" charset="0"/>
                <a:cs typeface="Times New Roman" panose="02020603050405020304" pitchFamily="18" charset="0"/>
              </a:rPr>
              <a:t>15	PERRIN Monique		88 ans</a:t>
            </a:r>
            <a:br>
              <a:rPr lang="fr-FR" sz="900" kern="100" dirty="0">
                <a:effectLst/>
                <a:latin typeface="Aptos" panose="020B0004020202020204" pitchFamily="34" charset="0"/>
                <a:ea typeface="Calibri" panose="020F0502020204030204" pitchFamily="34" charset="0"/>
                <a:cs typeface="Times New Roman" panose="02020603050405020304" pitchFamily="18" charset="0"/>
              </a:rPr>
            </a:br>
            <a:r>
              <a:rPr lang="fr-FR" sz="900" kern="100" dirty="0">
                <a:effectLst/>
                <a:latin typeface="Aptos" panose="020B0004020202020204" pitchFamily="34" charset="0"/>
                <a:ea typeface="Calibri" panose="020F0502020204030204" pitchFamily="34" charset="0"/>
                <a:cs typeface="Times New Roman" panose="02020603050405020304" pitchFamily="18" charset="0"/>
              </a:rPr>
              <a:t>15	KOENIG Eliane		91 ans</a:t>
            </a:r>
            <a:br>
              <a:rPr lang="fr-FR" sz="900" kern="100" dirty="0">
                <a:effectLst/>
                <a:latin typeface="Aptos" panose="020B0004020202020204" pitchFamily="34" charset="0"/>
                <a:ea typeface="Calibri" panose="020F0502020204030204" pitchFamily="34" charset="0"/>
                <a:cs typeface="Times New Roman" panose="02020603050405020304" pitchFamily="18" charset="0"/>
              </a:rPr>
            </a:br>
            <a:r>
              <a:rPr lang="fr-FR" sz="900" kern="100" dirty="0">
                <a:effectLst/>
                <a:latin typeface="Aptos" panose="020B0004020202020204" pitchFamily="34" charset="0"/>
                <a:ea typeface="Calibri" panose="020F0502020204030204" pitchFamily="34" charset="0"/>
                <a:cs typeface="Times New Roman" panose="02020603050405020304" pitchFamily="18" charset="0"/>
              </a:rPr>
              <a:t>17	FALLER Marie		89 ans</a:t>
            </a:r>
            <a:br>
              <a:rPr lang="fr-FR" sz="900" kern="100" dirty="0">
                <a:effectLst/>
                <a:latin typeface="Aptos" panose="020B0004020202020204" pitchFamily="34" charset="0"/>
                <a:ea typeface="Calibri" panose="020F0502020204030204" pitchFamily="34" charset="0"/>
                <a:cs typeface="Times New Roman" panose="02020603050405020304" pitchFamily="18" charset="0"/>
              </a:rPr>
            </a:br>
            <a:r>
              <a:rPr lang="fr-FR" sz="900" kern="100" dirty="0">
                <a:effectLst/>
                <a:latin typeface="Aptos" panose="020B0004020202020204" pitchFamily="34" charset="0"/>
                <a:ea typeface="Calibri" panose="020F0502020204030204" pitchFamily="34" charset="0"/>
                <a:cs typeface="Times New Roman" panose="02020603050405020304" pitchFamily="18" charset="0"/>
              </a:rPr>
              <a:t>19	GUILHAURRE Odette	95 ans</a:t>
            </a:r>
            <a:br>
              <a:rPr lang="fr-FR" sz="900" kern="100" dirty="0">
                <a:effectLst/>
                <a:latin typeface="Aptos" panose="020B0004020202020204" pitchFamily="34" charset="0"/>
                <a:ea typeface="Calibri" panose="020F0502020204030204" pitchFamily="34" charset="0"/>
                <a:cs typeface="Times New Roman" panose="02020603050405020304" pitchFamily="18" charset="0"/>
              </a:rPr>
            </a:br>
            <a:r>
              <a:rPr lang="fr-FR" sz="900" kern="100" dirty="0">
                <a:effectLst/>
                <a:latin typeface="Aptos" panose="020B0004020202020204" pitchFamily="34" charset="0"/>
                <a:ea typeface="Calibri" panose="020F0502020204030204" pitchFamily="34" charset="0"/>
                <a:cs typeface="Times New Roman" panose="02020603050405020304" pitchFamily="18" charset="0"/>
              </a:rPr>
              <a:t>25	MARCHAND Roger	90 ans	</a:t>
            </a:r>
            <a:br>
              <a:rPr lang="fr-FR" sz="900" kern="100" dirty="0">
                <a:effectLst/>
                <a:latin typeface="Aptos" panose="020B0004020202020204" pitchFamily="34" charset="0"/>
                <a:ea typeface="Calibri" panose="020F0502020204030204" pitchFamily="34" charset="0"/>
                <a:cs typeface="Times New Roman" panose="02020603050405020304" pitchFamily="18" charset="0"/>
              </a:rPr>
            </a:br>
            <a:r>
              <a:rPr lang="fr-FR" sz="900" kern="100" dirty="0">
                <a:effectLst/>
                <a:latin typeface="Aptos" panose="020B0004020202020204" pitchFamily="34" charset="0"/>
                <a:ea typeface="Calibri" panose="020F0502020204030204" pitchFamily="34" charset="0"/>
                <a:cs typeface="Times New Roman" panose="02020603050405020304" pitchFamily="18" charset="0"/>
              </a:rPr>
              <a:t>27	PARMENTIER Joseph	87 ans</a:t>
            </a:r>
          </a:p>
        </p:txBody>
      </p:sp>
    </p:spTree>
    <p:extLst>
      <p:ext uri="{BB962C8B-B14F-4D97-AF65-F5344CB8AC3E}">
        <p14:creationId xmlns:p14="http://schemas.microsoft.com/office/powerpoint/2010/main" val="42834886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numéro de diapositive 3">
            <a:extLst>
              <a:ext uri="{FF2B5EF4-FFF2-40B4-BE49-F238E27FC236}">
                <a16:creationId xmlns:a16="http://schemas.microsoft.com/office/drawing/2014/main" id="{AC20B971-82C6-1E3A-B7AD-CC95974C3CAB}"/>
              </a:ext>
            </a:extLst>
          </p:cNvPr>
          <p:cNvSpPr>
            <a:spLocks noGrp="1"/>
          </p:cNvSpPr>
          <p:nvPr>
            <p:ph type="sldNum" sz="quarter" idx="12"/>
          </p:nvPr>
        </p:nvSpPr>
        <p:spPr/>
        <p:txBody>
          <a:bodyPr/>
          <a:lstStyle/>
          <a:p>
            <a:fld id="{BE9B5FA4-89F7-4BC1-B6B1-D5529FDE714B}" type="slidenum">
              <a:rPr lang="fr-FR" smtClean="0"/>
              <a:t>26</a:t>
            </a:fld>
            <a:endParaRPr lang="fr-FR" dirty="0"/>
          </a:p>
        </p:txBody>
      </p:sp>
      <p:pic>
        <p:nvPicPr>
          <p:cNvPr id="9218" name="Picture 2" descr="Image">
            <a:extLst>
              <a:ext uri="{FF2B5EF4-FFF2-40B4-BE49-F238E27FC236}">
                <a16:creationId xmlns:a16="http://schemas.microsoft.com/office/drawing/2014/main" id="{559115A1-E657-B655-A58F-EBFA9C6887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487" y="5924932"/>
            <a:ext cx="5915026" cy="3302970"/>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
        <p:nvSpPr>
          <p:cNvPr id="7" name="ZoneTexte 6">
            <a:extLst>
              <a:ext uri="{FF2B5EF4-FFF2-40B4-BE49-F238E27FC236}">
                <a16:creationId xmlns:a16="http://schemas.microsoft.com/office/drawing/2014/main" id="{47F586FF-65C9-6217-55D7-FE5C69224792}"/>
              </a:ext>
            </a:extLst>
          </p:cNvPr>
          <p:cNvSpPr txBox="1"/>
          <p:nvPr/>
        </p:nvSpPr>
        <p:spPr>
          <a:xfrm>
            <a:off x="471487" y="1981131"/>
            <a:ext cx="5915026" cy="4486613"/>
          </a:xfrm>
          <a:prstGeom prst="rect">
            <a:avLst/>
          </a:prstGeom>
          <a:noFill/>
        </p:spPr>
        <p:txBody>
          <a:bodyPr wrap="square">
            <a:spAutoFit/>
          </a:bodyPr>
          <a:lstStyle/>
          <a:p>
            <a:pPr marL="90488">
              <a:lnSpc>
                <a:spcPct val="115000"/>
              </a:lnSpc>
              <a:buNone/>
            </a:pPr>
            <a:r>
              <a:rPr lang="fr-FR" sz="1100" dirty="0">
                <a:effectLst/>
                <a:latin typeface="Aptos" panose="020B0004020202020204" pitchFamily="34" charset="0"/>
                <a:ea typeface="Calibri" panose="020F0502020204030204" pitchFamily="34" charset="0"/>
                <a:cs typeface="Aptos" panose="020B0004020202020204" pitchFamily="34" charset="0"/>
              </a:rPr>
              <a:t>Vendredi 29 mai : 		Apéro de l’été à la </a:t>
            </a:r>
            <a:r>
              <a:rPr lang="fr-FR" sz="1100" dirty="0">
                <a:latin typeface="Aptos" panose="020B0004020202020204" pitchFamily="34" charset="0"/>
                <a:ea typeface="Calibri" panose="020F0502020204030204" pitchFamily="34" charset="0"/>
                <a:cs typeface="Aptos" panose="020B0004020202020204" pitchFamily="34" charset="0"/>
              </a:rPr>
              <a:t>d</a:t>
            </a:r>
            <a:r>
              <a:rPr lang="fr-FR" sz="1100" dirty="0">
                <a:effectLst/>
                <a:latin typeface="Aptos" panose="020B0004020202020204" pitchFamily="34" charset="0"/>
                <a:ea typeface="Calibri" panose="020F0502020204030204" pitchFamily="34" charset="0"/>
                <a:cs typeface="Aptos" panose="020B0004020202020204" pitchFamily="34" charset="0"/>
              </a:rPr>
              <a:t>istillerie Miclo</a:t>
            </a:r>
          </a:p>
          <a:p>
            <a:pPr marL="90488">
              <a:lnSpc>
                <a:spcPct val="115000"/>
              </a:lnSpc>
              <a:buNone/>
            </a:pPr>
            <a:r>
              <a:rPr lang="fr-FR" sz="1100" dirty="0">
                <a:effectLst/>
                <a:latin typeface="Aptos" panose="020B0004020202020204" pitchFamily="34" charset="0"/>
                <a:ea typeface="Calibri" panose="020F0502020204030204" pitchFamily="34" charset="0"/>
                <a:cs typeface="Aptos" panose="020B0004020202020204" pitchFamily="34" charset="0"/>
              </a:rPr>
              <a:t>Dimanche 7 juin : 		Marche Gourmande </a:t>
            </a:r>
            <a:r>
              <a:rPr lang="fr-FR" sz="1100" dirty="0" err="1">
                <a:effectLst/>
                <a:latin typeface="Aptos" panose="020B0004020202020204" pitchFamily="34" charset="0"/>
                <a:ea typeface="Calibri" panose="020F0502020204030204" pitchFamily="34" charset="0"/>
                <a:cs typeface="Aptos" panose="020B0004020202020204" pitchFamily="34" charset="0"/>
              </a:rPr>
              <a:t>Gink'Co</a:t>
            </a:r>
            <a:r>
              <a:rPr lang="fr-FR" sz="1100" dirty="0">
                <a:effectLst/>
                <a:latin typeface="Aptos" panose="020B0004020202020204" pitchFamily="34" charset="0"/>
                <a:ea typeface="Calibri" panose="020F0502020204030204" pitchFamily="34" charset="0"/>
                <a:cs typeface="Aptos" panose="020B0004020202020204" pitchFamily="34" charset="0"/>
              </a:rPr>
              <a:t> et  LLL - ASCL </a:t>
            </a:r>
          </a:p>
          <a:p>
            <a:pPr marL="90488">
              <a:lnSpc>
                <a:spcPct val="115000"/>
              </a:lnSpc>
              <a:buNone/>
            </a:pPr>
            <a:r>
              <a:rPr lang="fr-FR" sz="1100" dirty="0">
                <a:effectLst/>
                <a:latin typeface="Aptos" panose="020B0004020202020204" pitchFamily="34" charset="0"/>
                <a:ea typeface="Calibri" panose="020F0502020204030204" pitchFamily="34" charset="0"/>
                <a:cs typeface="Aptos" panose="020B0004020202020204" pitchFamily="34" charset="0"/>
              </a:rPr>
              <a:t>Vendredi 19 juin :		Apéro de l’été à la </a:t>
            </a:r>
            <a:r>
              <a:rPr lang="fr-FR" sz="1100" dirty="0">
                <a:latin typeface="Aptos" panose="020B0004020202020204" pitchFamily="34" charset="0"/>
                <a:ea typeface="Calibri" panose="020F0502020204030204" pitchFamily="34" charset="0"/>
                <a:cs typeface="Aptos" panose="020B0004020202020204" pitchFamily="34" charset="0"/>
              </a:rPr>
              <a:t>d</a:t>
            </a:r>
            <a:r>
              <a:rPr lang="fr-FR" sz="1100" dirty="0">
                <a:effectLst/>
                <a:latin typeface="Aptos" panose="020B0004020202020204" pitchFamily="34" charset="0"/>
                <a:ea typeface="Calibri" panose="020F0502020204030204" pitchFamily="34" charset="0"/>
                <a:cs typeface="Aptos" panose="020B0004020202020204" pitchFamily="34" charset="0"/>
              </a:rPr>
              <a:t>istillerie Miclo </a:t>
            </a:r>
          </a:p>
          <a:p>
            <a:pPr marL="90488">
              <a:lnSpc>
                <a:spcPct val="115000"/>
              </a:lnSpc>
              <a:buNone/>
            </a:pPr>
            <a:r>
              <a:rPr lang="fr-FR" sz="1100" dirty="0">
                <a:effectLst/>
                <a:latin typeface="Aptos" panose="020B0004020202020204" pitchFamily="34" charset="0"/>
                <a:ea typeface="Calibri" panose="020F0502020204030204" pitchFamily="34" charset="0"/>
                <a:cs typeface="Aptos" panose="020B0004020202020204" pitchFamily="34" charset="0"/>
              </a:rPr>
              <a:t>Dimanche 21 juin : 		Fête de l</a:t>
            </a:r>
            <a:r>
              <a:rPr lang="fr-FR" sz="1100" dirty="0">
                <a:latin typeface="Aptos" panose="020B0004020202020204" pitchFamily="34" charset="0"/>
                <a:ea typeface="Calibri" panose="020F0502020204030204" pitchFamily="34" charset="0"/>
                <a:cs typeface="Aptos" panose="020B0004020202020204" pitchFamily="34" charset="0"/>
              </a:rPr>
              <a:t>a </a:t>
            </a:r>
            <a:r>
              <a:rPr lang="fr-FR" sz="1100" dirty="0">
                <a:effectLst/>
                <a:latin typeface="Aptos" panose="020B0004020202020204" pitchFamily="34" charset="0"/>
                <a:ea typeface="Calibri" panose="020F0502020204030204" pitchFamily="34" charset="0"/>
                <a:cs typeface="Aptos" panose="020B0004020202020204" pitchFamily="34" charset="0"/>
              </a:rPr>
              <a:t>Musique </a:t>
            </a:r>
            <a:r>
              <a:rPr lang="fr-FR" sz="1100" dirty="0" err="1">
                <a:effectLst/>
                <a:latin typeface="Aptos" panose="020B0004020202020204" pitchFamily="34" charset="0"/>
                <a:ea typeface="Calibri" panose="020F0502020204030204" pitchFamily="34" charset="0"/>
                <a:cs typeface="Aptos" panose="020B0004020202020204" pitchFamily="34" charset="0"/>
              </a:rPr>
              <a:t>Hachimette</a:t>
            </a:r>
            <a:r>
              <a:rPr lang="fr-FR" sz="1100" dirty="0">
                <a:effectLst/>
                <a:latin typeface="Aptos" panose="020B0004020202020204" pitchFamily="34" charset="0"/>
                <a:ea typeface="Calibri" panose="020F0502020204030204" pitchFamily="34" charset="0"/>
                <a:cs typeface="Aptos" panose="020B0004020202020204" pitchFamily="34" charset="0"/>
              </a:rPr>
              <a:t> Les Welches en Scène - ASCL</a:t>
            </a:r>
          </a:p>
          <a:p>
            <a:pPr marL="90488">
              <a:lnSpc>
                <a:spcPct val="115000"/>
              </a:lnSpc>
              <a:buNone/>
            </a:pPr>
            <a:r>
              <a:rPr lang="fr-FR" sz="1100" dirty="0">
                <a:effectLst/>
                <a:latin typeface="Aptos" panose="020B0004020202020204" pitchFamily="34" charset="0"/>
                <a:ea typeface="Calibri" panose="020F0502020204030204" pitchFamily="34" charset="0"/>
                <a:cs typeface="Aptos" panose="020B0004020202020204" pitchFamily="34" charset="0"/>
              </a:rPr>
              <a:t>Samedi 27 juin :		Concert festif à </a:t>
            </a:r>
            <a:r>
              <a:rPr lang="fr-FR" sz="1100" dirty="0" err="1">
                <a:effectLst/>
                <a:latin typeface="Aptos" panose="020B0004020202020204" pitchFamily="34" charset="0"/>
                <a:ea typeface="Calibri" panose="020F0502020204030204" pitchFamily="34" charset="0"/>
                <a:cs typeface="Aptos" panose="020B0004020202020204" pitchFamily="34" charset="0"/>
              </a:rPr>
              <a:t>Ribeaugoutte</a:t>
            </a:r>
            <a:r>
              <a:rPr lang="fr-FR" sz="1100" dirty="0">
                <a:effectLst/>
                <a:latin typeface="Aptos" panose="020B0004020202020204" pitchFamily="34" charset="0"/>
                <a:ea typeface="Calibri" panose="020F0502020204030204" pitchFamily="34" charset="0"/>
                <a:cs typeface="Aptos" panose="020B0004020202020204" pitchFamily="34" charset="0"/>
              </a:rPr>
              <a:t> </a:t>
            </a:r>
          </a:p>
          <a:p>
            <a:pPr marL="90488">
              <a:lnSpc>
                <a:spcPct val="115000"/>
              </a:lnSpc>
              <a:buNone/>
            </a:pPr>
            <a:r>
              <a:rPr lang="fr-FR" sz="1100" dirty="0">
                <a:effectLst/>
                <a:latin typeface="Aptos" panose="020B0004020202020204" pitchFamily="34" charset="0"/>
                <a:ea typeface="Calibri" panose="020F0502020204030204" pitchFamily="34" charset="0"/>
                <a:cs typeface="Aptos" panose="020B0004020202020204" pitchFamily="34" charset="0"/>
              </a:rPr>
              <a:t>Mardi 7 juillet : 		Mardis été /C</a:t>
            </a:r>
            <a:r>
              <a:rPr lang="fr-FR" sz="1100" dirty="0">
                <a:latin typeface="Aptos" panose="020B0004020202020204" pitchFamily="34" charset="0"/>
                <a:ea typeface="Calibri" panose="020F0502020204030204" pitchFamily="34" charset="0"/>
                <a:cs typeface="Aptos" panose="020B0004020202020204" pitchFamily="34" charset="0"/>
              </a:rPr>
              <a:t>lub de</a:t>
            </a:r>
            <a:r>
              <a:rPr lang="fr-FR" sz="1100" dirty="0">
                <a:effectLst/>
                <a:latin typeface="Aptos" panose="020B0004020202020204" pitchFamily="34" charset="0"/>
                <a:ea typeface="Calibri" panose="020F0502020204030204" pitchFamily="34" charset="0"/>
                <a:cs typeface="Aptos" panose="020B0004020202020204" pitchFamily="34" charset="0"/>
              </a:rPr>
              <a:t> Karaté</a:t>
            </a:r>
          </a:p>
          <a:p>
            <a:pPr marL="90488" algn="just">
              <a:lnSpc>
                <a:spcPct val="115000"/>
              </a:lnSpc>
              <a:buNone/>
            </a:pPr>
            <a:r>
              <a:rPr lang="fr-FR" sz="1100" dirty="0">
                <a:effectLst/>
                <a:latin typeface="Aptos" panose="020B0004020202020204" pitchFamily="34" charset="0"/>
                <a:ea typeface="Calibri" panose="020F0502020204030204" pitchFamily="34" charset="0"/>
                <a:cs typeface="Aptos" panose="020B0004020202020204" pitchFamily="34" charset="0"/>
              </a:rPr>
              <a:t>Samedi 11 juillet : 		Bal de la Fête Nationale / </a:t>
            </a:r>
            <a:r>
              <a:rPr lang="fr-FR" sz="1100" dirty="0" err="1">
                <a:effectLst/>
                <a:latin typeface="Aptos" panose="020B0004020202020204" pitchFamily="34" charset="0"/>
                <a:ea typeface="Calibri" panose="020F0502020204030204" pitchFamily="34" charset="0"/>
                <a:cs typeface="Aptos" panose="020B0004020202020204" pitchFamily="34" charset="0"/>
              </a:rPr>
              <a:t>Festi’Lap</a:t>
            </a:r>
            <a:r>
              <a:rPr lang="fr-FR" sz="1100" dirty="0">
                <a:effectLst/>
                <a:latin typeface="Aptos" panose="020B0004020202020204" pitchFamily="34" charset="0"/>
                <a:ea typeface="Calibri" panose="020F0502020204030204" pitchFamily="34" charset="0"/>
                <a:cs typeface="Aptos" panose="020B0004020202020204" pitchFamily="34" charset="0"/>
              </a:rPr>
              <a:t> – ASCL + JSP</a:t>
            </a:r>
          </a:p>
          <a:p>
            <a:pPr marL="90488">
              <a:lnSpc>
                <a:spcPct val="115000"/>
              </a:lnSpc>
              <a:buNone/>
            </a:pPr>
            <a:r>
              <a:rPr lang="fr-FR" sz="1100" dirty="0">
                <a:effectLst/>
                <a:latin typeface="Aptos" panose="020B0004020202020204" pitchFamily="34" charset="0"/>
                <a:ea typeface="Calibri" panose="020F0502020204030204" pitchFamily="34" charset="0"/>
                <a:cs typeface="Aptos" panose="020B0004020202020204" pitchFamily="34" charset="0"/>
              </a:rPr>
              <a:t>Vendredi 17 juillet : 		Apéro de l’été à la distillerie Miclo</a:t>
            </a:r>
          </a:p>
          <a:p>
            <a:pPr marL="90488">
              <a:lnSpc>
                <a:spcPct val="115000"/>
              </a:lnSpc>
              <a:buNone/>
            </a:pPr>
            <a:r>
              <a:rPr lang="fr-FR" sz="1100" dirty="0">
                <a:latin typeface="Aptos Display" panose="020B0004020202020204" pitchFamily="34" charset="0"/>
                <a:ea typeface="Calibri" panose="020F0502020204030204" pitchFamily="34" charset="0"/>
                <a:cs typeface="Aptos" panose="020B0004020202020204" pitchFamily="34" charset="0"/>
              </a:rPr>
              <a:t>Mardi 21 juillet : 		Mardis été / LLL - ASCL</a:t>
            </a:r>
          </a:p>
          <a:p>
            <a:pPr marL="90488">
              <a:lnSpc>
                <a:spcPct val="115000"/>
              </a:lnSpc>
              <a:buNone/>
            </a:pPr>
            <a:r>
              <a:rPr lang="fr-FR" sz="1100" dirty="0">
                <a:latin typeface="Aptos Display" panose="020B0004020202020204" pitchFamily="34" charset="0"/>
                <a:ea typeface="Calibri" panose="020F0502020204030204" pitchFamily="34" charset="0"/>
                <a:cs typeface="Aptos" panose="020B0004020202020204" pitchFamily="34" charset="0"/>
              </a:rPr>
              <a:t>Mardi 28 juillet : 		Mardis été  / </a:t>
            </a:r>
            <a:r>
              <a:rPr lang="fr-FR" sz="1100" dirty="0" err="1">
                <a:latin typeface="Aptos Display" panose="020B0004020202020204" pitchFamily="34" charset="0"/>
                <a:ea typeface="Calibri" panose="020F0502020204030204" pitchFamily="34" charset="0"/>
                <a:cs typeface="Aptos" panose="020B0004020202020204" pitchFamily="34" charset="0"/>
              </a:rPr>
              <a:t>Festi’Lap</a:t>
            </a:r>
            <a:r>
              <a:rPr lang="fr-FR" sz="1100" dirty="0">
                <a:latin typeface="Aptos Display" panose="020B0004020202020204" pitchFamily="34" charset="0"/>
                <a:ea typeface="Calibri" panose="020F0502020204030204" pitchFamily="34" charset="0"/>
                <a:cs typeface="Aptos" panose="020B0004020202020204" pitchFamily="34" charset="0"/>
              </a:rPr>
              <a:t> – ASCL</a:t>
            </a:r>
          </a:p>
          <a:p>
            <a:pPr marL="90488">
              <a:lnSpc>
                <a:spcPct val="115000"/>
              </a:lnSpc>
              <a:buNone/>
            </a:pPr>
            <a:r>
              <a:rPr lang="fr-FR" sz="1100" dirty="0">
                <a:latin typeface="Aptos Display" panose="020B0004020202020204" pitchFamily="34" charset="0"/>
                <a:ea typeface="Calibri" panose="020F0502020204030204" pitchFamily="34" charset="0"/>
                <a:cs typeface="Aptos" panose="020B0004020202020204" pitchFamily="34" charset="0"/>
              </a:rPr>
              <a:t>Vendredi 31 juillet au 		</a:t>
            </a:r>
            <a:r>
              <a:rPr lang="fr-FR" sz="1100" dirty="0">
                <a:latin typeface=" aptos display"/>
                <a:ea typeface="Calibri" panose="020F0502020204030204" pitchFamily="34" charset="0"/>
              </a:rPr>
              <a:t> È</a:t>
            </a:r>
            <a:r>
              <a:rPr lang="fr-FR" sz="1100" dirty="0">
                <a:latin typeface=" aptos display"/>
                <a:ea typeface="Calibri" panose="020F0502020204030204" pitchFamily="34" charset="0"/>
                <a:cs typeface="Aptos" panose="020B0004020202020204" pitchFamily="34" charset="0"/>
              </a:rPr>
              <a:t> </a:t>
            </a:r>
            <a:r>
              <a:rPr lang="fr-FR" sz="1100" dirty="0" err="1">
                <a:latin typeface="Aptos Display" panose="020B0004020202020204" pitchFamily="34" charset="0"/>
                <a:ea typeface="Calibri" panose="020F0502020204030204" pitchFamily="34" charset="0"/>
                <a:cs typeface="Aptos" panose="020B0004020202020204" pitchFamily="34" charset="0"/>
              </a:rPr>
              <a:t>pessan</a:t>
            </a:r>
            <a:r>
              <a:rPr lang="fr-FR" sz="1100" dirty="0">
                <a:latin typeface="Aptos Display" panose="020B0004020202020204" pitchFamily="34" charset="0"/>
                <a:ea typeface="Calibri" panose="020F0502020204030204" pitchFamily="34" charset="0"/>
                <a:cs typeface="Aptos" panose="020B0004020202020204" pitchFamily="34" charset="0"/>
              </a:rPr>
              <a:t> par </a:t>
            </a:r>
            <a:r>
              <a:rPr lang="fr-FR" sz="1100" dirty="0" err="1">
                <a:latin typeface="Aptos Display" panose="020B0004020202020204" pitchFamily="34" charset="0"/>
                <a:ea typeface="Calibri" panose="020F0502020204030204" pitchFamily="34" charset="0"/>
                <a:cs typeface="Aptos" panose="020B0004020202020204" pitchFamily="34" charset="0"/>
              </a:rPr>
              <a:t>Kermodé</a:t>
            </a:r>
            <a:r>
              <a:rPr lang="fr-FR" sz="1100" dirty="0">
                <a:latin typeface="Aptos Display" panose="020B0004020202020204" pitchFamily="34" charset="0"/>
                <a:ea typeface="Calibri" panose="020F0502020204030204" pitchFamily="34" charset="0"/>
                <a:cs typeface="Aptos" panose="020B0004020202020204" pitchFamily="34" charset="0"/>
              </a:rPr>
              <a:t> / </a:t>
            </a:r>
            <a:r>
              <a:rPr lang="fr-FR" sz="1100" dirty="0" err="1">
                <a:latin typeface="Aptos Display" panose="020B0004020202020204" pitchFamily="34" charset="0"/>
                <a:ea typeface="Calibri" panose="020F0502020204030204" pitchFamily="34" charset="0"/>
                <a:cs typeface="Aptos" panose="020B0004020202020204" pitchFamily="34" charset="0"/>
              </a:rPr>
              <a:t>Art’B</a:t>
            </a:r>
            <a:endParaRPr lang="fr-FR" sz="1100" dirty="0">
              <a:latin typeface="Aptos Display" panose="020B0004020202020204" pitchFamily="34" charset="0"/>
              <a:ea typeface="Calibri" panose="020F0502020204030204" pitchFamily="34" charset="0"/>
              <a:cs typeface="Aptos" panose="020B0004020202020204" pitchFamily="34" charset="0"/>
            </a:endParaRPr>
          </a:p>
          <a:p>
            <a:pPr marL="90488">
              <a:lnSpc>
                <a:spcPct val="115000"/>
              </a:lnSpc>
              <a:buNone/>
            </a:pPr>
            <a:r>
              <a:rPr lang="fr-FR" sz="1100" dirty="0">
                <a:latin typeface="Aptos Display" panose="020B0004020202020204" pitchFamily="34" charset="0"/>
                <a:ea typeface="Calibri" panose="020F0502020204030204" pitchFamily="34" charset="0"/>
                <a:cs typeface="Aptos" panose="020B0004020202020204" pitchFamily="34" charset="0"/>
              </a:rPr>
              <a:t>Dimanche 2 août :		</a:t>
            </a:r>
          </a:p>
          <a:p>
            <a:pPr marL="90488">
              <a:lnSpc>
                <a:spcPct val="115000"/>
              </a:lnSpc>
              <a:buNone/>
            </a:pPr>
            <a:r>
              <a:rPr lang="fr-FR" sz="1100" dirty="0">
                <a:latin typeface="Aptos Display" panose="020B0004020202020204" pitchFamily="34" charset="0"/>
                <a:ea typeface="Calibri" panose="020F0502020204030204" pitchFamily="34" charset="0"/>
                <a:cs typeface="Aptos" panose="020B0004020202020204" pitchFamily="34" charset="0"/>
              </a:rPr>
              <a:t>Mardi 4 août : 			Mardis été / Gardiens de la mémoire – ASCL</a:t>
            </a:r>
          </a:p>
          <a:p>
            <a:pPr marL="90488">
              <a:lnSpc>
                <a:spcPct val="115000"/>
              </a:lnSpc>
              <a:buNone/>
            </a:pPr>
            <a:r>
              <a:rPr lang="fr-FR" sz="1100" dirty="0">
                <a:latin typeface="Aptos Display" panose="020B0004020202020204" pitchFamily="34" charset="0"/>
                <a:ea typeface="Calibri" panose="020F0502020204030204" pitchFamily="34" charset="0"/>
                <a:cs typeface="Aptos" panose="020B0004020202020204" pitchFamily="34" charset="0"/>
              </a:rPr>
              <a:t>Mardi 11 août : 		Mardis été / Amicale des Sapeurs Pompier - JSP</a:t>
            </a:r>
          </a:p>
          <a:p>
            <a:pPr marL="90488">
              <a:lnSpc>
                <a:spcPct val="115000"/>
              </a:lnSpc>
              <a:buNone/>
            </a:pPr>
            <a:r>
              <a:rPr lang="fr-FR" sz="1100" dirty="0">
                <a:latin typeface="Aptos Display" panose="020B0004020202020204" pitchFamily="34" charset="0"/>
                <a:ea typeface="Calibri" panose="020F0502020204030204" pitchFamily="34" charset="0"/>
                <a:cs typeface="Aptos" panose="020B0004020202020204" pitchFamily="34" charset="0"/>
              </a:rPr>
              <a:t>Mardi 18 août : 		Mardis été / Chemin de Partage</a:t>
            </a:r>
          </a:p>
          <a:p>
            <a:pPr marL="90488">
              <a:lnSpc>
                <a:spcPct val="115000"/>
              </a:lnSpc>
              <a:buNone/>
            </a:pPr>
            <a:r>
              <a:rPr lang="fr-FR" sz="1100" dirty="0">
                <a:latin typeface="Aptos Display" panose="020B0004020202020204" pitchFamily="34" charset="0"/>
                <a:ea typeface="Calibri" panose="020F0502020204030204" pitchFamily="34" charset="0"/>
                <a:cs typeface="Aptos" panose="020B0004020202020204" pitchFamily="34" charset="0"/>
              </a:rPr>
              <a:t> Mardi 25 août : 		Mardis été / </a:t>
            </a:r>
            <a:r>
              <a:rPr lang="fr-FR" sz="1100" dirty="0" err="1">
                <a:latin typeface="Aptos Display" panose="020B0004020202020204" pitchFamily="34" charset="0"/>
                <a:ea typeface="Calibri" panose="020F0502020204030204" pitchFamily="34" charset="0"/>
                <a:cs typeface="Aptos" panose="020B0004020202020204" pitchFamily="34" charset="0"/>
              </a:rPr>
              <a:t>Festi’Lap</a:t>
            </a:r>
            <a:r>
              <a:rPr lang="fr-FR" sz="1100" dirty="0">
                <a:latin typeface="Aptos Display" panose="020B0004020202020204" pitchFamily="34" charset="0"/>
                <a:ea typeface="Calibri" panose="020F0502020204030204" pitchFamily="34" charset="0"/>
                <a:cs typeface="Aptos" panose="020B0004020202020204" pitchFamily="34" charset="0"/>
              </a:rPr>
              <a:t> - ASCL</a:t>
            </a:r>
          </a:p>
          <a:p>
            <a:pPr marL="90488">
              <a:lnSpc>
                <a:spcPct val="115000"/>
              </a:lnSpc>
              <a:buNone/>
            </a:pPr>
            <a:r>
              <a:rPr lang="fr-FR" sz="1100" dirty="0">
                <a:latin typeface="Aptos Display" panose="020B0004020202020204" pitchFamily="34" charset="0"/>
                <a:ea typeface="Calibri" panose="020F0502020204030204" pitchFamily="34" charset="0"/>
                <a:cs typeface="Aptos" panose="020B0004020202020204" pitchFamily="34" charset="0"/>
              </a:rPr>
              <a:t>Samedi 12 septembre : 	FESTI’LAP’FOOD Festival de foodtruck / </a:t>
            </a:r>
            <a:r>
              <a:rPr lang="fr-FR" sz="1100" dirty="0" err="1">
                <a:latin typeface="Aptos Display" panose="020B0004020202020204" pitchFamily="34" charset="0"/>
                <a:ea typeface="Calibri" panose="020F0502020204030204" pitchFamily="34" charset="0"/>
                <a:cs typeface="Aptos" panose="020B0004020202020204" pitchFamily="34" charset="0"/>
              </a:rPr>
              <a:t>Festi’Lap</a:t>
            </a:r>
            <a:r>
              <a:rPr lang="fr-FR" sz="1100" dirty="0">
                <a:latin typeface="Aptos Display" panose="020B0004020202020204" pitchFamily="34" charset="0"/>
                <a:ea typeface="Calibri" panose="020F0502020204030204" pitchFamily="34" charset="0"/>
                <a:cs typeface="Aptos" panose="020B0004020202020204" pitchFamily="34" charset="0"/>
              </a:rPr>
              <a:t> ASCL</a:t>
            </a:r>
          </a:p>
          <a:p>
            <a:pPr marL="90488">
              <a:lnSpc>
                <a:spcPct val="115000"/>
              </a:lnSpc>
              <a:buNone/>
            </a:pPr>
            <a:r>
              <a:rPr lang="fr-FR" sz="1100" dirty="0">
                <a:latin typeface="Aptos Display" panose="020B0004020202020204" pitchFamily="34" charset="0"/>
                <a:ea typeface="Calibri" panose="020F0502020204030204" pitchFamily="34" charset="0"/>
                <a:cs typeface="Aptos" panose="020B0004020202020204" pitchFamily="34" charset="0"/>
              </a:rPr>
              <a:t>Samedi 19 septembre :	 Journée Citoyenne</a:t>
            </a:r>
          </a:p>
          <a:p>
            <a:pPr marL="90488">
              <a:lnSpc>
                <a:spcPct val="115000"/>
              </a:lnSpc>
              <a:buNone/>
            </a:pPr>
            <a:r>
              <a:rPr lang="fr-FR" sz="1100" dirty="0">
                <a:latin typeface="Aptos Display" panose="020B0004020202020204" pitchFamily="34" charset="0"/>
                <a:ea typeface="Calibri" panose="020F0502020204030204" pitchFamily="34" charset="0"/>
                <a:cs typeface="Aptos" panose="020B0004020202020204" pitchFamily="34" charset="0"/>
              </a:rPr>
              <a:t>Dimanche 18 octobre : 	Marche de l’Amazone – OCTOBRE ROSE</a:t>
            </a:r>
          </a:p>
          <a:p>
            <a:pPr marL="90488">
              <a:lnSpc>
                <a:spcPct val="115000"/>
              </a:lnSpc>
              <a:spcAft>
                <a:spcPts val="800"/>
              </a:spcAft>
              <a:buNone/>
            </a:pPr>
            <a:r>
              <a:rPr lang="fr-FR" sz="1100" dirty="0">
                <a:latin typeface="Aptos Display" panose="020B0004020202020204" pitchFamily="34" charset="0"/>
                <a:ea typeface="Calibri" panose="020F0502020204030204" pitchFamily="34" charset="0"/>
                <a:cs typeface="Aptos" panose="020B0004020202020204" pitchFamily="34" charset="0"/>
              </a:rPr>
              <a:t>Samedi 5 décembre : 		Fête de la Saint Nicolas</a:t>
            </a:r>
          </a:p>
          <a:p>
            <a:pPr marL="90488">
              <a:lnSpc>
                <a:spcPct val="115000"/>
              </a:lnSpc>
              <a:buNone/>
            </a:pPr>
            <a:endParaRPr lang="fr-FR" sz="1000" dirty="0">
              <a:effectLst/>
              <a:latin typeface="Aptos" panose="020B0004020202020204" pitchFamily="34" charset="0"/>
              <a:ea typeface="Calibri" panose="020F0502020204030204" pitchFamily="34" charset="0"/>
              <a:cs typeface="Aptos" panose="020B0004020202020204" pitchFamily="34" charset="0"/>
            </a:endParaRPr>
          </a:p>
          <a:p>
            <a:pPr marL="90488">
              <a:lnSpc>
                <a:spcPct val="115000"/>
              </a:lnSpc>
              <a:buNone/>
            </a:pPr>
            <a:endParaRPr lang="fr-FR" sz="1000" dirty="0">
              <a:effectLst/>
              <a:latin typeface="Aptos" panose="020B0004020202020204" pitchFamily="34" charset="0"/>
              <a:ea typeface="Calibri" panose="020F0502020204030204" pitchFamily="34" charset="0"/>
              <a:cs typeface="Aptos" panose="020B0004020202020204" pitchFamily="34" charset="0"/>
            </a:endParaRPr>
          </a:p>
        </p:txBody>
      </p:sp>
      <p:pic>
        <p:nvPicPr>
          <p:cNvPr id="3076" name="Picture 4" descr="Image">
            <a:extLst>
              <a:ext uri="{FF2B5EF4-FFF2-40B4-BE49-F238E27FC236}">
                <a16:creationId xmlns:a16="http://schemas.microsoft.com/office/drawing/2014/main" id="{F9F5F9F1-DCE8-2A61-7A02-F0468E67573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433" b="11442"/>
          <a:stretch>
            <a:fillRect/>
          </a:stretch>
        </p:blipFill>
        <p:spPr bwMode="auto">
          <a:xfrm>
            <a:off x="359391" y="90986"/>
            <a:ext cx="6127846" cy="18414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7896073"/>
      </p:ext>
    </p:extLst>
  </p:cSld>
  <p:clrMapOvr>
    <a:masterClrMapping/>
  </p:clrMapOvr>
</p:sld>
</file>

<file path=ppt/theme/theme1.xml><?xml version="1.0" encoding="utf-8"?>
<a:theme xmlns:a="http://schemas.openxmlformats.org/drawingml/2006/main" name="Thème Office">
  <a:themeElements>
    <a:clrScheme name="Thème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Thème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hème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23699</TotalTime>
  <Words>8927</Words>
  <Application>Microsoft Office PowerPoint</Application>
  <PresentationFormat>Format A4 (210 x 297 mm)</PresentationFormat>
  <Paragraphs>584</Paragraphs>
  <Slides>26</Slides>
  <Notes>3</Notes>
  <HiddenSlides>0</HiddenSlides>
  <MMClips>0</MMClips>
  <ScaleCrop>false</ScaleCrop>
  <HeadingPairs>
    <vt:vector size="6" baseType="variant">
      <vt:variant>
        <vt:lpstr>Polices utilisées</vt:lpstr>
      </vt:variant>
      <vt:variant>
        <vt:i4>14</vt:i4>
      </vt:variant>
      <vt:variant>
        <vt:lpstr>Thème</vt:lpstr>
      </vt:variant>
      <vt:variant>
        <vt:i4>1</vt:i4>
      </vt:variant>
      <vt:variant>
        <vt:lpstr>Titres des diapositives</vt:lpstr>
      </vt:variant>
      <vt:variant>
        <vt:i4>26</vt:i4>
      </vt:variant>
    </vt:vector>
  </HeadingPairs>
  <TitlesOfParts>
    <vt:vector size="41" baseType="lpstr">
      <vt:lpstr> aptos</vt:lpstr>
      <vt:lpstr> aptos display</vt:lpstr>
      <vt:lpstr>Aptos</vt:lpstr>
      <vt:lpstr>Aptos Display</vt:lpstr>
      <vt:lpstr>Arial</vt:lpstr>
      <vt:lpstr>Calibri</vt:lpstr>
      <vt:lpstr>Calibri Light</vt:lpstr>
      <vt:lpstr>ComicSansMS-Bold</vt:lpstr>
      <vt:lpstr>Courier New</vt:lpstr>
      <vt:lpstr>Freestyle Script</vt:lpstr>
      <vt:lpstr>Segoe UI Emoji</vt:lpstr>
      <vt:lpstr>Symbol</vt:lpstr>
      <vt:lpstr>Times New Roman</vt:lpstr>
      <vt:lpstr>Wingdings</vt:lpstr>
      <vt:lpstr>Thème Office</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Présentation PowerPoint</dc:title>
  <dc:creator>compte.local</dc:creator>
  <cp:lastModifiedBy>Christelle MICLO</cp:lastModifiedBy>
  <cp:revision>299</cp:revision>
  <cp:lastPrinted>2026-05-26T14:58:55Z</cp:lastPrinted>
  <dcterms:created xsi:type="dcterms:W3CDTF">2021-10-03T21:18:01Z</dcterms:created>
  <dcterms:modified xsi:type="dcterms:W3CDTF">2026-05-26T15:28:52Z</dcterms:modified>
</cp:coreProperties>
</file>