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300" r:id="rId2"/>
    <p:sldId id="301" r:id="rId3"/>
    <p:sldId id="297" r:id="rId4"/>
    <p:sldId id="296" r:id="rId5"/>
    <p:sldId id="295" r:id="rId6"/>
    <p:sldId id="302" r:id="rId7"/>
    <p:sldId id="275" r:id="rId8"/>
    <p:sldId id="303" r:id="rId9"/>
    <p:sldId id="258" r:id="rId10"/>
    <p:sldId id="260" r:id="rId11"/>
    <p:sldId id="307" r:id="rId12"/>
    <p:sldId id="284" r:id="rId13"/>
    <p:sldId id="288" r:id="rId14"/>
    <p:sldId id="285" r:id="rId15"/>
    <p:sldId id="280" r:id="rId16"/>
    <p:sldId id="281" r:id="rId17"/>
    <p:sldId id="282" r:id="rId18"/>
    <p:sldId id="299" r:id="rId19"/>
    <p:sldId id="304" r:id="rId20"/>
    <p:sldId id="264" r:id="rId21"/>
    <p:sldId id="286" r:id="rId22"/>
    <p:sldId id="287" r:id="rId23"/>
    <p:sldId id="267" r:id="rId24"/>
    <p:sldId id="268" r:id="rId25"/>
    <p:sldId id="305" r:id="rId26"/>
    <p:sldId id="292" r:id="rId27"/>
    <p:sldId id="306" r:id="rId28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ELINE FAYARD AG38" initials="AFA" lastIdx="1" clrIdx="0">
    <p:extLst>
      <p:ext uri="{19B8F6BF-5375-455C-9EA6-DF929625EA0E}">
        <p15:presenceInfo xmlns:p15="http://schemas.microsoft.com/office/powerpoint/2012/main" userId="S::a.fayard@ag38experts.fr::fcae17b8-83f7-4759-9bf0-bf513e0c7d6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1619"/>
    <a:srgbClr val="9BC9CE"/>
    <a:srgbClr val="E4F5F8"/>
    <a:srgbClr val="FFC4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8892" autoAdjust="0"/>
    <p:restoredTop sz="94660"/>
  </p:normalViewPr>
  <p:slideViewPr>
    <p:cSldViewPr snapToGrid="0">
      <p:cViewPr varScale="1">
        <p:scale>
          <a:sx n="83" d="100"/>
          <a:sy n="83" d="100"/>
        </p:scale>
        <p:origin x="126" y="7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11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5786600708471857"/>
          <c:y val="2.5865613521448033E-2"/>
          <c:w val="0.74213399291528137"/>
          <c:h val="0.90192380590014976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2-0988-476B-B951-8CD058998F5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0988-476B-B951-8CD058998F5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4-0988-476B-B951-8CD058998F5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0988-476B-B951-8CD058998F59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0988-476B-B951-8CD058998F59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6-0988-476B-B951-8CD058998F59}"/>
              </c:ext>
            </c:extLst>
          </c:dPt>
          <c:dLbls>
            <c:dLbl>
              <c:idx val="0"/>
              <c:layout>
                <c:manualLayout>
                  <c:x val="-7.8671655360623184E-3"/>
                  <c:y val="8.1945974065701047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988-476B-B951-8CD058998F59}"/>
                </c:ext>
              </c:extLst>
            </c:dLbl>
            <c:dLbl>
              <c:idx val="1"/>
              <c:layout>
                <c:manualLayout>
                  <c:x val="-8.7419666569547055E-2"/>
                  <c:y val="-0.25538073410910456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988-476B-B951-8CD058998F59}"/>
                </c:ext>
              </c:extLst>
            </c:dLbl>
            <c:dLbl>
              <c:idx val="4"/>
              <c:layout>
                <c:manualLayout>
                  <c:x val="-9.2519399770268976E-2"/>
                  <c:y val="-0.18939029190645207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988-476B-B951-8CD058998F59}"/>
                </c:ext>
              </c:extLst>
            </c:dLbl>
            <c:dLbl>
              <c:idx val="5"/>
              <c:layout>
                <c:manualLayout>
                  <c:x val="-8.5695554041062341E-3"/>
                  <c:y val="-3.8190754798657259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988-476B-B951-8CD058998F59}"/>
                </c:ext>
              </c:extLst>
            </c:dLbl>
            <c:spPr>
              <a:solidFill>
                <a:schemeClr val="lt1"/>
              </a:solidFill>
              <a:ln>
                <a:solidFill>
                  <a:schemeClr val="dk1">
                    <a:lumMod val="25000"/>
                    <a:lumOff val="75000"/>
                  </a:scheme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ellipse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multiLvlStrRef>
              <c:f>'GRAPHIQUE PRESENTATION'!$A$13:$B$18</c:f>
              <c:multiLvlStrCache>
                <c:ptCount val="6"/>
                <c:lvl>
                  <c:pt idx="0">
                    <c:v>227,5 k</c:v>
                  </c:pt>
                  <c:pt idx="1">
                    <c:v>681 k</c:v>
                  </c:pt>
                  <c:pt idx="2">
                    <c:v>4 279 k</c:v>
                  </c:pt>
                  <c:pt idx="3">
                    <c:v>1 776 k</c:v>
                  </c:pt>
                  <c:pt idx="4">
                    <c:v>681 k</c:v>
                  </c:pt>
                  <c:pt idx="5">
                    <c:v>210 k</c:v>
                  </c:pt>
                </c:lvl>
                <c:lvl>
                  <c:pt idx="0">
                    <c:v>Opérations d'ordre</c:v>
                  </c:pt>
                  <c:pt idx="1">
                    <c:v>Produits de services</c:v>
                  </c:pt>
                  <c:pt idx="2">
                    <c:v>Impôts et taxes</c:v>
                  </c:pt>
                  <c:pt idx="3">
                    <c:v>Dotations et participations</c:v>
                  </c:pt>
                  <c:pt idx="4">
                    <c:v>Autres produits de gestion courante</c:v>
                  </c:pt>
                </c:lvl>
              </c:multiLvlStrCache>
            </c:multiLvlStrRef>
          </c:cat>
          <c:val>
            <c:numRef>
              <c:f>'GRAPHIQUE PRESENTATION'!$C$13:$C$18</c:f>
              <c:numCache>
                <c:formatCode>0.00%</c:formatCode>
                <c:ptCount val="6"/>
                <c:pt idx="0">
                  <c:v>2.8870290014849226E-2</c:v>
                </c:pt>
                <c:pt idx="1">
                  <c:v>8.6415776040028786E-2</c:v>
                </c:pt>
                <c:pt idx="2">
                  <c:v>0.54312364481453534</c:v>
                </c:pt>
                <c:pt idx="3">
                  <c:v>0.22538348635310207</c:v>
                </c:pt>
                <c:pt idx="4">
                  <c:v>8.6476805192705564E-2</c:v>
                </c:pt>
                <c:pt idx="5">
                  <c:v>2.6683624867446278E-2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988-476B-B951-8CD058998F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</c:legendEntry>
      <c:layout>
        <c:manualLayout>
          <c:xMode val="edge"/>
          <c:yMode val="edge"/>
          <c:x val="1.8748381790767447E-3"/>
          <c:y val="2.7776233853121307E-2"/>
          <c:w val="0.33354438417265531"/>
          <c:h val="0.9722237661468786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11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5070234519808376"/>
          <c:y val="5.2756437418437128E-2"/>
          <c:w val="0.74929763068817123"/>
          <c:h val="0.91091664137185835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2-0988-476B-B951-8CD058998F5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0988-476B-B951-8CD058998F5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4-0988-476B-B951-8CD058998F5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0988-476B-B951-8CD058998F59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0988-476B-B951-8CD058998F59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6-0988-476B-B951-8CD058998F59}"/>
              </c:ext>
            </c:extLst>
          </c:dPt>
          <c:dLbls>
            <c:dLbl>
              <c:idx val="0"/>
              <c:spPr>
                <a:blipFill>
                  <a:blip xmlns:r="http://schemas.openxmlformats.org/officeDocument/2006/relationships" r:embed="rId3"/>
                  <a:tile tx="0" ty="0" sx="100000" sy="100000" flip="none" algn="tl"/>
                </a:blip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0988-476B-B951-8CD058998F59}"/>
                </c:ext>
              </c:extLst>
            </c:dLbl>
            <c:dLbl>
              <c:idx val="1"/>
              <c:spPr>
                <a:blipFill>
                  <a:blip xmlns:r="http://schemas.openxmlformats.org/officeDocument/2006/relationships" r:embed="rId3"/>
                  <a:tile tx="0" ty="0" sx="100000" sy="100000" flip="none" algn="tl"/>
                </a:blip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0988-476B-B951-8CD058998F59}"/>
                </c:ext>
              </c:extLst>
            </c:dLbl>
            <c:dLbl>
              <c:idx val="2"/>
              <c:spPr>
                <a:blipFill>
                  <a:blip xmlns:r="http://schemas.openxmlformats.org/officeDocument/2006/relationships" r:embed="rId3"/>
                  <a:tile tx="0" ty="0" sx="100000" sy="100000" flip="none" algn="tl"/>
                </a:blip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0988-476B-B951-8CD058998F59}"/>
                </c:ext>
              </c:extLst>
            </c:dLbl>
            <c:dLbl>
              <c:idx val="3"/>
              <c:spPr>
                <a:blipFill>
                  <a:blip xmlns:r="http://schemas.openxmlformats.org/officeDocument/2006/relationships" r:embed="rId3"/>
                  <a:tile tx="0" ty="0" sx="100000" sy="100000" flip="none" algn="tl"/>
                </a:blip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0988-476B-B951-8CD058998F59}"/>
                </c:ext>
              </c:extLst>
            </c:dLbl>
            <c:dLbl>
              <c:idx val="4"/>
              <c:spPr>
                <a:blipFill>
                  <a:blip xmlns:r="http://schemas.openxmlformats.org/officeDocument/2006/relationships" r:embed="rId3"/>
                  <a:tile tx="0" ty="0" sx="100000" sy="100000" flip="none" algn="tl"/>
                </a:blip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rgbClr val="000000">
                          <a:lumMod val="75000"/>
                          <a:lumOff val="25000"/>
                        </a:srgb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9788121083608784E-2"/>
                      <c:h val="7.751349868418951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0988-476B-B951-8CD058998F59}"/>
                </c:ext>
              </c:extLst>
            </c:dLbl>
            <c:dLbl>
              <c:idx val="5"/>
              <c:spPr>
                <a:blipFill>
                  <a:blip xmlns:r="http://schemas.openxmlformats.org/officeDocument/2006/relationships" r:embed="rId3"/>
                  <a:tile tx="0" ty="0" sx="100000" sy="100000" flip="none" algn="tl"/>
                </a:blip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0988-476B-B951-8CD058998F59}"/>
                </c:ext>
              </c:extLst>
            </c:dLbl>
            <c:spPr>
              <a:blipFill>
                <a:blip xmlns:r="http://schemas.openxmlformats.org/officeDocument/2006/relationships" r:embed="rId3"/>
                <a:tile tx="0" ty="0" sx="100000" sy="100000" flip="none" algn="tl"/>
              </a:blip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multiLvlStrRef>
              <c:f>'GRAPHIQUE PRESENTATION'!$A$1:$B$6</c:f>
              <c:multiLvlStrCache>
                <c:ptCount val="6"/>
                <c:lvl>
                  <c:pt idx="0">
                    <c:v>2 308 k</c:v>
                  </c:pt>
                  <c:pt idx="1">
                    <c:v>3 585 k</c:v>
                  </c:pt>
                  <c:pt idx="2">
                    <c:v>35 k</c:v>
                  </c:pt>
                  <c:pt idx="3">
                    <c:v>615 k</c:v>
                  </c:pt>
                  <c:pt idx="4">
                    <c:v>103 k</c:v>
                  </c:pt>
                  <c:pt idx="5">
                    <c:v>836 k</c:v>
                  </c:pt>
                </c:lvl>
                <c:lvl>
                  <c:pt idx="0">
                    <c:v>Charges à caractère général</c:v>
                  </c:pt>
                  <c:pt idx="1">
                    <c:v>Charge du personnel</c:v>
                  </c:pt>
                  <c:pt idx="2">
                    <c:v>Atténuation de charges</c:v>
                  </c:pt>
                  <c:pt idx="3">
                    <c:v>Charges de gestion courante</c:v>
                  </c:pt>
                  <c:pt idx="4">
                    <c:v>Charges financières (intérêts)</c:v>
                  </c:pt>
                  <c:pt idx="5">
                    <c:v>opérations d'ordre</c:v>
                  </c:pt>
                </c:lvl>
              </c:multiLvlStrCache>
            </c:multiLvlStrRef>
          </c:cat>
          <c:val>
            <c:numRef>
              <c:f>'GRAPHIQUE PRESENTATION'!$C$1:$C$6</c:f>
              <c:numCache>
                <c:formatCode>0.00%</c:formatCode>
                <c:ptCount val="6"/>
                <c:pt idx="0">
                  <c:v>0.30841279414055456</c:v>
                </c:pt>
                <c:pt idx="1">
                  <c:v>0.47911484774563895</c:v>
                </c:pt>
                <c:pt idx="2">
                  <c:v>4.6984225676810947E-3</c:v>
                </c:pt>
                <c:pt idx="3">
                  <c:v>8.2226272406095036E-2</c:v>
                </c:pt>
                <c:pt idx="4">
                  <c:v>1.3777166688776207E-2</c:v>
                </c:pt>
                <c:pt idx="5">
                  <c:v>0.11177049645125413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988-476B-B951-8CD058998F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</c:legendEntry>
      <c:layout>
        <c:manualLayout>
          <c:xMode val="edge"/>
          <c:yMode val="edge"/>
          <c:x val="1.8748381790767447E-3"/>
          <c:y val="2.7776233853121307E-2"/>
          <c:w val="0.32157285343724351"/>
          <c:h val="0.9376716402204886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2341673986616681E-2"/>
          <c:y val="0.18721934572673682"/>
          <c:w val="0.81290432513914102"/>
          <c:h val="0.65597379048152982"/>
        </c:manualLayout>
      </c:layout>
      <c:pie3DChart>
        <c:varyColors val="1"/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0"/>
        </c:dLbls>
      </c:pie3DChart>
      <c:spPr>
        <a:noFill/>
        <a:ln w="25400"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E580-470B-8F6F-E163D18E417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E580-470B-8F6F-E163D18E417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E580-470B-8F6F-E163D18E417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7-E580-470B-8F6F-E163D18E417C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580-470B-8F6F-E163D18E417C}"/>
                </c:ext>
              </c:extLst>
            </c:dLbl>
            <c:dLbl>
              <c:idx val="1"/>
              <c:layout>
                <c:manualLayout>
                  <c:x val="0.19722222222222222"/>
                  <c:y val="9.1795771033880598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580-470B-8F6F-E163D18E417C}"/>
                </c:ext>
              </c:extLst>
            </c:dLbl>
            <c:dLbl>
              <c:idx val="2"/>
              <c:layout>
                <c:manualLayout>
                  <c:x val="0.33291307196023617"/>
                  <c:y val="-8.239908594730373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580-470B-8F6F-E163D18E417C}"/>
                </c:ext>
              </c:extLst>
            </c:dLbl>
            <c:dLbl>
              <c:idx val="3"/>
              <c:layout>
                <c:manualLayout>
                  <c:x val="-0.18055555555555555"/>
                  <c:y val="2.294894275847014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580-470B-8F6F-E163D18E417C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Feuil1!$C$6:$C$9</c:f>
              <c:strCache>
                <c:ptCount val="4"/>
                <c:pt idx="0">
                  <c:v>PPA</c:v>
                </c:pt>
                <c:pt idx="1">
                  <c:v>DEPENSES OBLIGATOIRES</c:v>
                </c:pt>
                <c:pt idx="2">
                  <c:v>DEPENSES STRUCTURANTES</c:v>
                </c:pt>
                <c:pt idx="3">
                  <c:v>URBANISME</c:v>
                </c:pt>
              </c:strCache>
            </c:strRef>
          </c:cat>
          <c:val>
            <c:numRef>
              <c:f>Feuil1!$D$6:$D$9</c:f>
              <c:numCache>
                <c:formatCode>_-* #\ ##0\ [$€-40C]_-;\-* #\ ##0\ [$€-40C]_-;_-* "-"??\ [$€-40C]_-;_-@_-</c:formatCode>
                <c:ptCount val="4"/>
                <c:pt idx="0">
                  <c:v>2084</c:v>
                </c:pt>
                <c:pt idx="1">
                  <c:v>24622.2</c:v>
                </c:pt>
                <c:pt idx="2">
                  <c:v>1110973</c:v>
                </c:pt>
                <c:pt idx="3">
                  <c:v>23734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E580-470B-8F6F-E163D18E417C}"/>
            </c:ext>
          </c:extLst>
        </c:ser>
        <c:ser>
          <c:idx val="1"/>
          <c:order val="1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A-E580-470B-8F6F-E163D18E417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C-E580-470B-8F6F-E163D18E417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E-E580-470B-8F6F-E163D18E417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10-E580-470B-8F6F-E163D18E417C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A-E580-470B-8F6F-E163D18E417C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C-E580-470B-8F6F-E163D18E417C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E-E580-470B-8F6F-E163D18E417C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0-E580-470B-8F6F-E163D18E417C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Feuil1!$C$6:$C$9</c:f>
              <c:strCache>
                <c:ptCount val="4"/>
                <c:pt idx="0">
                  <c:v>PPA</c:v>
                </c:pt>
                <c:pt idx="1">
                  <c:v>DEPENSES OBLIGATOIRES</c:v>
                </c:pt>
                <c:pt idx="2">
                  <c:v>DEPENSES STRUCTURANTES</c:v>
                </c:pt>
                <c:pt idx="3">
                  <c:v>URBANISME</c:v>
                </c:pt>
              </c:strCache>
            </c:strRef>
          </c:cat>
          <c:val>
            <c:numRef>
              <c:f>Feuil1!$E$6:$E$9</c:f>
              <c:numCache>
                <c:formatCode>0.00%</c:formatCode>
                <c:ptCount val="4"/>
                <c:pt idx="0">
                  <c:v>1.7943656917279742E-3</c:v>
                </c:pt>
                <c:pt idx="1">
                  <c:v>2.1200206782564554E-2</c:v>
                </c:pt>
                <c:pt idx="2">
                  <c:v>0.95656997871214144</c:v>
                </c:pt>
                <c:pt idx="3">
                  <c:v>2.0435448813566095E-2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E580-470B-8F6F-E163D18E417C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39745122484689421"/>
          <c:y val="0.2222222222222222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3791-4942-865C-171F44D9B83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3791-4942-865C-171F44D9B83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3791-4942-865C-171F44D9B83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7-3791-4942-865C-171F44D9B83F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9-3791-4942-865C-171F44D9B83F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B-3791-4942-865C-171F44D9B83F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D-3791-4942-865C-171F44D9B83F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3791-4942-865C-171F44D9B83F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3-3791-4942-865C-171F44D9B83F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5-3791-4942-865C-171F44D9B83F}"/>
                </c:ext>
              </c:extLst>
            </c:dLbl>
            <c:dLbl>
              <c:idx val="3"/>
              <c:layout>
                <c:manualLayout>
                  <c:x val="4.9501311868287531E-2"/>
                  <c:y val="-1.183237400285842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3405139004583744"/>
                      <c:h val="0.1003629865519817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3791-4942-865C-171F44D9B83F}"/>
                </c:ext>
              </c:extLst>
            </c:dLbl>
            <c:dLbl>
              <c:idx val="4"/>
              <c:layout>
                <c:manualLayout>
                  <c:x val="8.8395199764799166E-3"/>
                  <c:y val="-6.15288292938346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791-4942-865C-171F44D9B83F}"/>
                </c:ext>
              </c:extLst>
            </c:dLbl>
            <c:dLbl>
              <c:idx val="5"/>
              <c:layout>
                <c:manualLayout>
                  <c:x val="3.3590175910623653E-2"/>
                  <c:y val="-8.519376363761718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3791-4942-865C-171F44D9B83F}"/>
                </c:ext>
              </c:extLst>
            </c:dLbl>
            <c:dLbl>
              <c:idx val="6"/>
              <c:layout>
                <c:manualLayout>
                  <c:x val="1.7679039952959767E-2"/>
                  <c:y val="-5.206285555632161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3791-4942-865C-171F44D9B83F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Feuil1!$C$19:$C$25</c:f>
              <c:strCache>
                <c:ptCount val="7"/>
                <c:pt idx="0">
                  <c:v>PPA</c:v>
                </c:pt>
                <c:pt idx="1">
                  <c:v>DEPENSES OBLIGATOIRES</c:v>
                </c:pt>
                <c:pt idx="2">
                  <c:v>DEPENSES STRUCTURANTES</c:v>
                </c:pt>
                <c:pt idx="3">
                  <c:v>URBANISME</c:v>
                </c:pt>
                <c:pt idx="4">
                  <c:v>ARBITRAGE 23</c:v>
                </c:pt>
                <c:pt idx="5">
                  <c:v>ARBITRAGE 24</c:v>
                </c:pt>
                <c:pt idx="6">
                  <c:v>ARBITRAGE 25</c:v>
                </c:pt>
              </c:strCache>
            </c:strRef>
          </c:cat>
          <c:val>
            <c:numRef>
              <c:f>Feuil1!$D$19:$D$25</c:f>
              <c:numCache>
                <c:formatCode>_-* #\ ##0\ [$€-40C]_-;\-* #\ ##0\ [$€-40C]_-;_-* "-"??\ [$€-40C]_-;_-@_-</c:formatCode>
                <c:ptCount val="7"/>
                <c:pt idx="0">
                  <c:v>337455.5</c:v>
                </c:pt>
                <c:pt idx="1">
                  <c:v>653226.16</c:v>
                </c:pt>
                <c:pt idx="2">
                  <c:v>2655887.65</c:v>
                </c:pt>
                <c:pt idx="3">
                  <c:v>342603.5</c:v>
                </c:pt>
                <c:pt idx="4">
                  <c:v>54681.69</c:v>
                </c:pt>
                <c:pt idx="5">
                  <c:v>326106.26</c:v>
                </c:pt>
                <c:pt idx="6">
                  <c:v>474122.97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3791-4942-865C-171F44D9B83F}"/>
            </c:ext>
          </c:extLst>
        </c:ser>
        <c:ser>
          <c:idx val="1"/>
          <c:order val="1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10-3791-4942-865C-171F44D9B83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12-3791-4942-865C-171F44D9B83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14-3791-4942-865C-171F44D9B83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16-3791-4942-865C-171F44D9B83F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18-3791-4942-865C-171F44D9B83F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1A-3791-4942-865C-171F44D9B83F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1C-3791-4942-865C-171F44D9B83F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0-3791-4942-865C-171F44D9B83F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2-3791-4942-865C-171F44D9B83F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4-3791-4942-865C-171F44D9B83F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6-3791-4942-865C-171F44D9B83F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8-3791-4942-865C-171F44D9B83F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A-3791-4942-865C-171F44D9B83F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C-3791-4942-865C-171F44D9B83F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Feuil1!$C$19:$C$25</c:f>
              <c:strCache>
                <c:ptCount val="7"/>
                <c:pt idx="0">
                  <c:v>PPA</c:v>
                </c:pt>
                <c:pt idx="1">
                  <c:v>DEPENSES OBLIGATOIRES</c:v>
                </c:pt>
                <c:pt idx="2">
                  <c:v>DEPENSES STRUCTURANTES</c:v>
                </c:pt>
                <c:pt idx="3">
                  <c:v>URBANISME</c:v>
                </c:pt>
                <c:pt idx="4">
                  <c:v>ARBITRAGE 23</c:v>
                </c:pt>
                <c:pt idx="5">
                  <c:v>ARBITRAGE 24</c:v>
                </c:pt>
                <c:pt idx="6">
                  <c:v>ARBITRAGE 25</c:v>
                </c:pt>
              </c:strCache>
            </c:strRef>
          </c:cat>
          <c:val>
            <c:numRef>
              <c:f>Feuil1!$E$19:$E$25</c:f>
              <c:numCache>
                <c:formatCode>0%</c:formatCode>
                <c:ptCount val="7"/>
                <c:pt idx="0">
                  <c:v>6.9663432510486359E-2</c:v>
                </c:pt>
                <c:pt idx="1">
                  <c:v>0.13485030325848643</c:v>
                </c:pt>
                <c:pt idx="2">
                  <c:v>0.54827451341349964</c:v>
                </c:pt>
                <c:pt idx="3">
                  <c:v>7.0726172191908007E-2</c:v>
                </c:pt>
                <c:pt idx="4">
                  <c:v>1.1288345339976196E-2</c:v>
                </c:pt>
                <c:pt idx="5">
                  <c:v>6.732052503146968E-2</c:v>
                </c:pt>
                <c:pt idx="6">
                  <c:v>9.78767082541738E-2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D-3791-4942-865C-171F44D9B83F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9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1437782076079948"/>
          <c:y val="3.4858387799564274E-2"/>
          <c:w val="0.78562217923920052"/>
          <c:h val="0.95588080901651995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rgbClr val="00B05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2-0988-476B-B951-8CD058998F5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0988-476B-B951-8CD058998F5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4-0988-476B-B951-8CD058998F59}"/>
              </c:ext>
            </c:extLst>
          </c:dPt>
          <c:dLbls>
            <c:spPr>
              <a:solidFill>
                <a:schemeClr val="lt1"/>
              </a:solidFill>
              <a:ln>
                <a:solidFill>
                  <a:schemeClr val="dk1">
                    <a:lumMod val="25000"/>
                    <a:lumOff val="75000"/>
                  </a:scheme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ellipse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multiLvlStrRef>
              <c:f>'GRAPHIQUE PRESENTATION'!$A$13:$B$15</c:f>
              <c:multiLvlStrCache>
                <c:ptCount val="3"/>
                <c:lvl>
                  <c:pt idx="0">
                    <c:v>353 k</c:v>
                  </c:pt>
                  <c:pt idx="1">
                    <c:v>104 k</c:v>
                  </c:pt>
                  <c:pt idx="2">
                    <c:v>24 k</c:v>
                  </c:pt>
                </c:lvl>
                <c:lvl>
                  <c:pt idx="0">
                    <c:v>Vente d'eau</c:v>
                  </c:pt>
                  <c:pt idx="1">
                    <c:v>Redevance pour pollution</c:v>
                  </c:pt>
                  <c:pt idx="2">
                    <c:v>Amortissements et produit exeptionnels</c:v>
                  </c:pt>
                </c:lvl>
              </c:multiLvlStrCache>
            </c:multiLvlStrRef>
          </c:cat>
          <c:val>
            <c:numRef>
              <c:f>'GRAPHIQUE PRESENTATION'!$C$13:$C$15</c:f>
              <c:numCache>
                <c:formatCode>0.00%</c:formatCode>
                <c:ptCount val="3"/>
                <c:pt idx="0">
                  <c:v>0.73345309978874529</c:v>
                </c:pt>
                <c:pt idx="1">
                  <c:v>0.21578546833674336</c:v>
                </c:pt>
                <c:pt idx="2">
                  <c:v>5.0761431874511369E-2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988-476B-B951-8CD058998F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</c:legendEntry>
      <c:layout>
        <c:manualLayout>
          <c:xMode val="edge"/>
          <c:yMode val="edge"/>
          <c:x val="0"/>
          <c:y val="3.4157343888878105E-3"/>
          <c:w val="0.28409783881381656"/>
          <c:h val="0.7286195911045126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3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11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5542591215282945"/>
          <c:y val="3.6078442707053772E-2"/>
          <c:w val="0.74457408784717061"/>
          <c:h val="0.90459875428125491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rgbClr val="FF66FF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2-0988-476B-B951-8CD058998F5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0988-476B-B951-8CD058998F5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4-0988-476B-B951-8CD058998F5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0988-476B-B951-8CD058998F59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6AA4-4125-B9E4-8E546F174C52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6AA4-4125-B9E4-8E546F174C52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6AA4-4125-B9E4-8E546F174C52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F-6AA4-4125-B9E4-8E546F174C52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1-6AA4-4125-B9E4-8E546F174C52}"/>
              </c:ext>
            </c:extLst>
          </c:dPt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988-476B-B951-8CD058998F59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0988-476B-B951-8CD058998F59}"/>
                </c:ext>
              </c:extLst>
            </c:dLbl>
            <c:dLbl>
              <c:idx val="5"/>
              <c:layout>
                <c:manualLayout>
                  <c:x val="-3.0714385459488312E-2"/>
                  <c:y val="2.0617078775091405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6AA4-4125-B9E4-8E546F174C52}"/>
                </c:ext>
              </c:extLst>
            </c:dLbl>
            <c:dLbl>
              <c:idx val="6"/>
              <c:layout>
                <c:manualLayout>
                  <c:x val="8.0934633185297689E-3"/>
                  <c:y val="-2.0081795453560126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6AA4-4125-B9E4-8E546F174C52}"/>
                </c:ext>
              </c:extLst>
            </c:dLbl>
            <c:spPr>
              <a:solidFill>
                <a:schemeClr val="lt1"/>
              </a:solidFill>
              <a:ln>
                <a:solidFill>
                  <a:schemeClr val="dk1">
                    <a:lumMod val="25000"/>
                    <a:lumOff val="75000"/>
                  </a:scheme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ellipse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multiLvlStrRef>
              <c:f>'GRAPHIQUE PRESENTATION'!$A$13:$B$21</c:f>
              <c:multiLvlStrCache>
                <c:ptCount val="9"/>
                <c:lvl>
                  <c:pt idx="0">
                    <c:v>43 k</c:v>
                  </c:pt>
                  <c:pt idx="1">
                    <c:v>0 k</c:v>
                  </c:pt>
                  <c:pt idx="2">
                    <c:v>27 k</c:v>
                  </c:pt>
                  <c:pt idx="3">
                    <c:v>0 k</c:v>
                  </c:pt>
                  <c:pt idx="4">
                    <c:v>161 k</c:v>
                  </c:pt>
                  <c:pt idx="5">
                    <c:v>12 k</c:v>
                  </c:pt>
                  <c:pt idx="6">
                    <c:v>1 k</c:v>
                  </c:pt>
                  <c:pt idx="7">
                    <c:v>65 k</c:v>
                  </c:pt>
                  <c:pt idx="8">
                    <c:v>64 k</c:v>
                  </c:pt>
                </c:lvl>
                <c:lvl>
                  <c:pt idx="0">
                    <c:v>Entretien et réparation réseaux + analyse eau</c:v>
                  </c:pt>
                  <c:pt idx="1">
                    <c:v>Frais reversement SIAJ</c:v>
                  </c:pt>
                  <c:pt idx="2">
                    <c:v>Redevance agence de l'eau</c:v>
                  </c:pt>
                  <c:pt idx="3">
                    <c:v>Créances éteintes</c:v>
                  </c:pt>
                  <c:pt idx="4">
                    <c:v>Charges diverses de gestion courante</c:v>
                  </c:pt>
                  <c:pt idx="5">
                    <c:v>Intérêts emprunts</c:v>
                  </c:pt>
                  <c:pt idx="6">
                    <c:v>Autres charges exceptionnelles</c:v>
                  </c:pt>
                  <c:pt idx="7">
                    <c:v>Redevance pollution origine domestique</c:v>
                  </c:pt>
                  <c:pt idx="8">
                    <c:v>Opérations d'ordre</c:v>
                  </c:pt>
                </c:lvl>
              </c:multiLvlStrCache>
            </c:multiLvlStrRef>
          </c:cat>
          <c:val>
            <c:numRef>
              <c:f>'GRAPHIQUE PRESENTATION'!$C$13:$C$21</c:f>
              <c:numCache>
                <c:formatCode>0.00%</c:formatCode>
                <c:ptCount val="9"/>
                <c:pt idx="0">
                  <c:v>0.11583721303580029</c:v>
                </c:pt>
                <c:pt idx="1">
                  <c:v>0</c:v>
                </c:pt>
                <c:pt idx="2">
                  <c:v>7.3433402900412045E-2</c:v>
                </c:pt>
                <c:pt idx="3">
                  <c:v>0</c:v>
                </c:pt>
                <c:pt idx="4">
                  <c:v>0.42967838604377373</c:v>
                </c:pt>
                <c:pt idx="5">
                  <c:v>3.2019585808315938E-2</c:v>
                </c:pt>
                <c:pt idx="6">
                  <c:v>3.0208166104778722E-3</c:v>
                </c:pt>
                <c:pt idx="7">
                  <c:v>0.17476855568041955</c:v>
                </c:pt>
                <c:pt idx="8">
                  <c:v>0.17124203992080056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988-476B-B951-8CD058998F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egendEntry>
        <c:idx val="1"/>
        <c:delete val="1"/>
      </c:legendEntry>
      <c:legendEntry>
        <c:idx val="3"/>
        <c:delete val="1"/>
      </c:legendEntry>
      <c:layout>
        <c:manualLayout>
          <c:xMode val="edge"/>
          <c:yMode val="edge"/>
          <c:x val="0"/>
          <c:y val="3.4157343888878105E-3"/>
          <c:w val="0.31685830663226039"/>
          <c:h val="0.9965842656111122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2/26/2026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2/26/2026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2/26/2026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2/26/2026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2/26/2026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2/26/2026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2/26/2026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2/26/2026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2/26/2026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4.xml"/><Relationship Id="rId5" Type="http://schemas.openxmlformats.org/officeDocument/2006/relationships/image" Target="../media/image13.emf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5.xml"/><Relationship Id="rId4" Type="http://schemas.openxmlformats.org/officeDocument/2006/relationships/image" Target="../media/image14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">
            <a:extLst>
              <a:ext uri="{FF2B5EF4-FFF2-40B4-BE49-F238E27FC236}">
                <a16:creationId xmlns:a16="http://schemas.microsoft.com/office/drawing/2014/main" id="{9B0B8F0C-372D-04F4-F7B6-68AA75432B33}"/>
              </a:ext>
            </a:extLst>
          </p:cNvPr>
          <p:cNvSpPr/>
          <p:nvPr/>
        </p:nvSpPr>
        <p:spPr>
          <a:xfrm>
            <a:off x="-39098" y="-731"/>
            <a:ext cx="852600" cy="6858731"/>
          </a:xfrm>
          <a:prstGeom prst="rect">
            <a:avLst/>
          </a:prstGeom>
          <a:solidFill>
            <a:srgbClr val="B1D6DC"/>
          </a:solidFill>
          <a:ln w="12700">
            <a:miter lim="400000"/>
          </a:ln>
          <a:effectLst>
            <a:reflection stA="50000" endPos="40000" dir="5400000" sy="-100000" algn="bl" rotWithShape="0"/>
          </a:effectLst>
        </p:spPr>
        <p:txBody>
          <a:bodyPr lIns="50800" tIns="50800" rIns="50800" bIns="50800" anchor="ctr"/>
          <a:lstStyle/>
          <a:p>
            <a:pPr algn="ctr">
              <a:lnSpc>
                <a:spcPct val="80000"/>
              </a:lnSpc>
              <a:spcBef>
                <a:spcPts val="0"/>
              </a:spcBef>
              <a:defRPr sz="4000" cap="all">
                <a:solidFill>
                  <a:srgbClr val="FFFFFF"/>
                </a:solidFill>
                <a:latin typeface="DIN Condensed"/>
                <a:ea typeface="DIN Condensed"/>
                <a:cs typeface="DIN Condensed"/>
                <a:sym typeface="DIN Condensed"/>
              </a:defRPr>
            </a:pPr>
            <a:endParaRPr/>
          </a:p>
        </p:txBody>
      </p:sp>
      <p:pic>
        <p:nvPicPr>
          <p:cNvPr id="3" name="3 TRAITS BLANC.png" descr="3 TRAITS BLANC.png">
            <a:extLst>
              <a:ext uri="{FF2B5EF4-FFF2-40B4-BE49-F238E27FC236}">
                <a16:creationId xmlns:a16="http://schemas.microsoft.com/office/drawing/2014/main" id="{719FB7C3-7CB4-7204-809E-61C08741E2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0194" y="5033914"/>
            <a:ext cx="894791" cy="1824086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TITRE DE VOTRE PRESENTATION">
            <a:extLst>
              <a:ext uri="{FF2B5EF4-FFF2-40B4-BE49-F238E27FC236}">
                <a16:creationId xmlns:a16="http://schemas.microsoft.com/office/drawing/2014/main" id="{9AE6C4C6-5A7C-E676-74FA-9272B6BFC770}"/>
              </a:ext>
            </a:extLst>
          </p:cNvPr>
          <p:cNvSpPr txBox="1">
            <a:spLocks/>
          </p:cNvSpPr>
          <p:nvPr/>
        </p:nvSpPr>
        <p:spPr>
          <a:xfrm>
            <a:off x="1896475" y="1629145"/>
            <a:ext cx="8399049" cy="275367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182880" indent="-182880" algn="ctr" defTabSz="825500" rtl="0" eaLnBrk="1" latinLnBrk="0" hangingPunct="1">
              <a:lnSpc>
                <a:spcPct val="8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10700" kern="1200" cap="all">
                <a:solidFill>
                  <a:srgbClr val="003580"/>
                </a:solidFill>
                <a:latin typeface="Utendo Bold"/>
                <a:ea typeface="Utendo Bold"/>
                <a:cs typeface="Utendo Bold"/>
                <a:sym typeface="Utendo Bold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5500" dirty="0"/>
              <a:t>Comptes administratifs 2025</a:t>
            </a:r>
          </a:p>
        </p:txBody>
      </p:sp>
      <p:sp>
        <p:nvSpPr>
          <p:cNvPr id="5" name="DATE 01/01/2027">
            <a:extLst>
              <a:ext uri="{FF2B5EF4-FFF2-40B4-BE49-F238E27FC236}">
                <a16:creationId xmlns:a16="http://schemas.microsoft.com/office/drawing/2014/main" id="{8D5C955B-D414-9DE2-1F63-81D5F7D55FB4}"/>
              </a:ext>
            </a:extLst>
          </p:cNvPr>
          <p:cNvSpPr txBox="1"/>
          <p:nvPr/>
        </p:nvSpPr>
        <p:spPr>
          <a:xfrm>
            <a:off x="-1640541" y="147918"/>
            <a:ext cx="13429743" cy="8301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b">
            <a:normAutofit/>
          </a:bodyPr>
          <a:lstStyle>
            <a:lvl1pPr algn="r" defTabSz="647700">
              <a:lnSpc>
                <a:spcPct val="80000"/>
              </a:lnSpc>
              <a:spcBef>
                <a:spcPts val="0"/>
              </a:spcBef>
              <a:defRPr sz="3600" cap="all" spc="100">
                <a:solidFill>
                  <a:srgbClr val="CA1347"/>
                </a:solidFill>
                <a:latin typeface="Utendo Bold"/>
                <a:ea typeface="Utendo Bold"/>
                <a:cs typeface="Utendo Bold"/>
                <a:sym typeface="Utendo Bold"/>
              </a:defRPr>
            </a:lvl1pPr>
          </a:lstStyle>
          <a:p>
            <a:r>
              <a:rPr lang="fr-FR" sz="3000" dirty="0"/>
              <a:t>Conseil municipal – 2 mars 2026</a:t>
            </a:r>
            <a:endParaRPr sz="3000" dirty="0"/>
          </a:p>
        </p:txBody>
      </p:sp>
      <p:pic>
        <p:nvPicPr>
          <p:cNvPr id="6" name="LOGO-Officiel-VilledeLaMure.png" descr="LOGO-Officiel-VilledeLaMure.png">
            <a:extLst>
              <a:ext uri="{FF2B5EF4-FFF2-40B4-BE49-F238E27FC236}">
                <a16:creationId xmlns:a16="http://schemas.microsoft.com/office/drawing/2014/main" id="{149F7246-B9CB-E452-A4E6-9F7AEACE5C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8426" y="3429000"/>
            <a:ext cx="5050954" cy="3125932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Lignes géomophologiques.png" descr="Lignes géomophologiques.png">
            <a:extLst>
              <a:ext uri="{FF2B5EF4-FFF2-40B4-BE49-F238E27FC236}">
                <a16:creationId xmlns:a16="http://schemas.microsoft.com/office/drawing/2014/main" id="{3C7D676C-57F5-F834-B361-1C73976B8F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57279" y="4135948"/>
            <a:ext cx="3488509" cy="280273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7799605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idx="4294967295"/>
          </p:nvPr>
        </p:nvSpPr>
        <p:spPr>
          <a:xfrm>
            <a:off x="0" y="1298575"/>
            <a:ext cx="7315200" cy="4451350"/>
          </a:xfrm>
        </p:spPr>
        <p:txBody>
          <a:bodyPr>
            <a:normAutofit/>
          </a:bodyPr>
          <a:lstStyle/>
          <a:p>
            <a:pPr algn="ctr"/>
            <a:r>
              <a:rPr lang="fr-FR" sz="4800" b="1" dirty="0"/>
              <a:t>BUDGET GENERAL</a:t>
            </a:r>
            <a:br>
              <a:rPr lang="fr-FR" sz="4800" dirty="0"/>
            </a:br>
            <a:r>
              <a:rPr lang="fr-FR" sz="4800" dirty="0"/>
              <a:t>	</a:t>
            </a:r>
            <a:br>
              <a:rPr lang="fr-FR" sz="4800" dirty="0"/>
            </a:br>
            <a:r>
              <a:rPr lang="fr-FR" sz="4800" dirty="0"/>
              <a:t>	</a:t>
            </a:r>
            <a:br>
              <a:rPr lang="fr-FR" sz="4800" dirty="0"/>
            </a:br>
            <a:endParaRPr lang="fr-FR" sz="4800" dirty="0"/>
          </a:p>
        </p:txBody>
      </p:sp>
      <p:graphicFrame>
        <p:nvGraphicFramePr>
          <p:cNvPr id="8" name="Graphique 7">
            <a:extLst>
              <a:ext uri="{FF2B5EF4-FFF2-40B4-BE49-F238E27FC236}">
                <a16:creationId xmlns:a16="http://schemas.microsoft.com/office/drawing/2014/main" id="{366A0139-F8A8-49B3-9B90-9C4D085800A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14842940"/>
              </p:ext>
            </p:extLst>
          </p:nvPr>
        </p:nvGraphicFramePr>
        <p:xfrm>
          <a:off x="739641" y="1951085"/>
          <a:ext cx="10805228" cy="42367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ZoneTexte 8">
            <a:extLst>
              <a:ext uri="{FF2B5EF4-FFF2-40B4-BE49-F238E27FC236}">
                <a16:creationId xmlns:a16="http://schemas.microsoft.com/office/drawing/2014/main" id="{ECEBD88A-8677-49B4-B0A0-CB44B3707E03}"/>
              </a:ext>
            </a:extLst>
          </p:cNvPr>
          <p:cNvSpPr txBox="1"/>
          <p:nvPr/>
        </p:nvSpPr>
        <p:spPr>
          <a:xfrm>
            <a:off x="7436498" y="575941"/>
            <a:ext cx="3905077" cy="1015663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rgbClr val="002060"/>
                </a:solidFill>
                <a:latin typeface="Raleway" pitchFamily="2" charset="0"/>
              </a:rPr>
              <a:t>BP 2025 :    7 426 741  €   --     CA 2025 :	7 878 231 €   --   </a:t>
            </a:r>
            <a:r>
              <a:rPr lang="fr-FR" sz="2000" b="1" dirty="0">
                <a:solidFill>
                  <a:srgbClr val="002060"/>
                </a:solidFill>
                <a:latin typeface="Raleway" pitchFamily="2" charset="0"/>
              </a:rPr>
              <a:t>SOIT + 451 490 € de recettes</a:t>
            </a:r>
          </a:p>
        </p:txBody>
      </p:sp>
      <p:sp>
        <p:nvSpPr>
          <p:cNvPr id="3" name="Titre de la section">
            <a:extLst>
              <a:ext uri="{FF2B5EF4-FFF2-40B4-BE49-F238E27FC236}">
                <a16:creationId xmlns:a16="http://schemas.microsoft.com/office/drawing/2014/main" id="{518666A5-2A1F-6DFB-2FC0-ABB5FFBE1023}"/>
              </a:ext>
            </a:extLst>
          </p:cNvPr>
          <p:cNvSpPr txBox="1"/>
          <p:nvPr/>
        </p:nvSpPr>
        <p:spPr>
          <a:xfrm>
            <a:off x="959191" y="349150"/>
            <a:ext cx="11049033" cy="641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marL="1657350" indent="-1657350" defTabSz="647700">
              <a:spcBef>
                <a:spcPts val="0"/>
              </a:spcBef>
              <a:buSzPct val="100000"/>
              <a:buAutoNum type="arabicPeriod"/>
              <a:defRPr sz="7000">
                <a:solidFill>
                  <a:srgbClr val="9BC9CE"/>
                </a:solidFill>
              </a:defRPr>
            </a:lvl1pPr>
          </a:lstStyle>
          <a:p>
            <a:pPr marL="0" indent="0">
              <a:buNone/>
            </a:pPr>
            <a:r>
              <a:rPr lang="fr-FR" sz="3500" dirty="0">
                <a:latin typeface="Utendo" pitchFamily="2" charset="0"/>
              </a:rPr>
              <a:t>CA du budget général 2025</a:t>
            </a:r>
            <a:endParaRPr sz="3500" dirty="0">
              <a:latin typeface="Utendo" pitchFamily="2" charset="0"/>
            </a:endParaRPr>
          </a:p>
        </p:txBody>
      </p:sp>
      <p:pic>
        <p:nvPicPr>
          <p:cNvPr id="4" name="COIN Bordeaux Fuschia.png" descr="COIN Bordeaux Fuschia.png">
            <a:extLst>
              <a:ext uri="{FF2B5EF4-FFF2-40B4-BE49-F238E27FC236}">
                <a16:creationId xmlns:a16="http://schemas.microsoft.com/office/drawing/2014/main" id="{4CB24592-23B9-24FB-5F06-A8BAFFC238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989" y="219507"/>
            <a:ext cx="641202" cy="641202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Zone de texte 1">
            <a:extLst>
              <a:ext uri="{FF2B5EF4-FFF2-40B4-BE49-F238E27FC236}">
                <a16:creationId xmlns:a16="http://schemas.microsoft.com/office/drawing/2014/main" id="{75A7E78C-A2CB-2EA3-C15E-3ADCB63A8B51}"/>
              </a:ext>
            </a:extLst>
          </p:cNvPr>
          <p:cNvSpPr txBox="1"/>
          <p:nvPr/>
        </p:nvSpPr>
        <p:spPr>
          <a:xfrm>
            <a:off x="1056086" y="1085562"/>
            <a:ext cx="10488783" cy="5334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4100">
                <a:solidFill>
                  <a:srgbClr val="003580"/>
                </a:solidFill>
                <a:latin typeface="Raleway"/>
                <a:ea typeface="Raleway"/>
                <a:cs typeface="Raleway"/>
                <a:sym typeface="Raleway"/>
              </a:defRPr>
            </a:lvl1pPr>
          </a:lstStyle>
          <a:p>
            <a:r>
              <a:rPr lang="fr-FR" sz="2800" dirty="0"/>
              <a:t>Recettes fonctionnement</a:t>
            </a:r>
            <a:endParaRPr sz="2800" dirty="0"/>
          </a:p>
        </p:txBody>
      </p:sp>
      <p:pic>
        <p:nvPicPr>
          <p:cNvPr id="6" name="M BLEU ..png" descr="M BLEU ..png">
            <a:extLst>
              <a:ext uri="{FF2B5EF4-FFF2-40B4-BE49-F238E27FC236}">
                <a16:creationId xmlns:a16="http://schemas.microsoft.com/office/drawing/2014/main" id="{9D0FF9D6-83EE-39A6-396A-940EE694BF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93147" y="5607284"/>
            <a:ext cx="1115077" cy="111507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8357811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idx="4294967295"/>
          </p:nvPr>
        </p:nvSpPr>
        <p:spPr>
          <a:xfrm>
            <a:off x="0" y="1298575"/>
            <a:ext cx="7315200" cy="4451350"/>
          </a:xfrm>
        </p:spPr>
        <p:txBody>
          <a:bodyPr>
            <a:normAutofit/>
          </a:bodyPr>
          <a:lstStyle/>
          <a:p>
            <a:pPr algn="ctr"/>
            <a:r>
              <a:rPr lang="fr-FR" sz="4800" b="1" dirty="0"/>
              <a:t>BUDGET GENERAL</a:t>
            </a:r>
            <a:br>
              <a:rPr lang="fr-FR" sz="4800" dirty="0"/>
            </a:br>
            <a:r>
              <a:rPr lang="fr-FR" sz="4800" dirty="0"/>
              <a:t>	</a:t>
            </a:r>
            <a:br>
              <a:rPr lang="fr-FR" sz="4800" dirty="0"/>
            </a:br>
            <a:r>
              <a:rPr lang="fr-FR" sz="4800" dirty="0"/>
              <a:t>	</a:t>
            </a:r>
            <a:br>
              <a:rPr lang="fr-FR" sz="4800" dirty="0"/>
            </a:br>
            <a:endParaRPr lang="fr-FR" sz="4800" dirty="0"/>
          </a:p>
        </p:txBody>
      </p:sp>
      <p:graphicFrame>
        <p:nvGraphicFramePr>
          <p:cNvPr id="8" name="Graphique 7">
            <a:extLst>
              <a:ext uri="{FF2B5EF4-FFF2-40B4-BE49-F238E27FC236}">
                <a16:creationId xmlns:a16="http://schemas.microsoft.com/office/drawing/2014/main" id="{366A0139-F8A8-49B3-9B90-9C4D085800A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82779921"/>
              </p:ext>
            </p:extLst>
          </p:nvPr>
        </p:nvGraphicFramePr>
        <p:xfrm>
          <a:off x="739641" y="1951085"/>
          <a:ext cx="10805228" cy="42574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ZoneTexte 8">
            <a:extLst>
              <a:ext uri="{FF2B5EF4-FFF2-40B4-BE49-F238E27FC236}">
                <a16:creationId xmlns:a16="http://schemas.microsoft.com/office/drawing/2014/main" id="{ECEBD88A-8677-49B4-B0A0-CB44B3707E03}"/>
              </a:ext>
            </a:extLst>
          </p:cNvPr>
          <p:cNvSpPr txBox="1"/>
          <p:nvPr/>
        </p:nvSpPr>
        <p:spPr>
          <a:xfrm>
            <a:off x="7436498" y="575941"/>
            <a:ext cx="3905077" cy="1015663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000" dirty="0">
                <a:solidFill>
                  <a:srgbClr val="002060"/>
                </a:solidFill>
                <a:latin typeface="Raleway" pitchFamily="2" charset="0"/>
              </a:rPr>
              <a:t>BP 2025 :    7 787 811  €   --     CA 2025 :	7 762 691 €   --   </a:t>
            </a:r>
            <a:r>
              <a:rPr lang="fr-FR" sz="2000" b="1" dirty="0">
                <a:solidFill>
                  <a:srgbClr val="002060"/>
                </a:solidFill>
                <a:latin typeface="Raleway" pitchFamily="2" charset="0"/>
              </a:rPr>
              <a:t>SOIT:		  - 25 119 €</a:t>
            </a:r>
          </a:p>
        </p:txBody>
      </p:sp>
      <p:sp>
        <p:nvSpPr>
          <p:cNvPr id="3" name="Titre de la section">
            <a:extLst>
              <a:ext uri="{FF2B5EF4-FFF2-40B4-BE49-F238E27FC236}">
                <a16:creationId xmlns:a16="http://schemas.microsoft.com/office/drawing/2014/main" id="{518666A5-2A1F-6DFB-2FC0-ABB5FFBE1023}"/>
              </a:ext>
            </a:extLst>
          </p:cNvPr>
          <p:cNvSpPr txBox="1"/>
          <p:nvPr/>
        </p:nvSpPr>
        <p:spPr>
          <a:xfrm>
            <a:off x="959191" y="349150"/>
            <a:ext cx="11049033" cy="641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marL="1657350" indent="-1657350" defTabSz="647700">
              <a:spcBef>
                <a:spcPts val="0"/>
              </a:spcBef>
              <a:buSzPct val="100000"/>
              <a:buAutoNum type="arabicPeriod"/>
              <a:defRPr sz="7000">
                <a:solidFill>
                  <a:srgbClr val="9BC9CE"/>
                </a:solidFill>
              </a:defRPr>
            </a:lvl1pPr>
          </a:lstStyle>
          <a:p>
            <a:pPr marL="0" indent="0">
              <a:buNone/>
            </a:pPr>
            <a:r>
              <a:rPr lang="fr-FR" sz="3500" dirty="0">
                <a:latin typeface="Utendo" pitchFamily="2" charset="0"/>
              </a:rPr>
              <a:t>CA du budget général 2025</a:t>
            </a:r>
            <a:endParaRPr sz="3500" dirty="0">
              <a:latin typeface="Utendo" pitchFamily="2" charset="0"/>
            </a:endParaRPr>
          </a:p>
        </p:txBody>
      </p:sp>
      <p:pic>
        <p:nvPicPr>
          <p:cNvPr id="4" name="COIN Bordeaux Fuschia.png" descr="COIN Bordeaux Fuschia.png">
            <a:extLst>
              <a:ext uri="{FF2B5EF4-FFF2-40B4-BE49-F238E27FC236}">
                <a16:creationId xmlns:a16="http://schemas.microsoft.com/office/drawing/2014/main" id="{4CB24592-23B9-24FB-5F06-A8BAFFC238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989" y="219507"/>
            <a:ext cx="641202" cy="641202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Zone de texte 1">
            <a:extLst>
              <a:ext uri="{FF2B5EF4-FFF2-40B4-BE49-F238E27FC236}">
                <a16:creationId xmlns:a16="http://schemas.microsoft.com/office/drawing/2014/main" id="{75A7E78C-A2CB-2EA3-C15E-3ADCB63A8B51}"/>
              </a:ext>
            </a:extLst>
          </p:cNvPr>
          <p:cNvSpPr txBox="1"/>
          <p:nvPr/>
        </p:nvSpPr>
        <p:spPr>
          <a:xfrm>
            <a:off x="1056086" y="1085562"/>
            <a:ext cx="10488783" cy="5334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4100">
                <a:solidFill>
                  <a:srgbClr val="003580"/>
                </a:solidFill>
                <a:latin typeface="Raleway"/>
                <a:ea typeface="Raleway"/>
                <a:cs typeface="Raleway"/>
                <a:sym typeface="Raleway"/>
              </a:defRPr>
            </a:lvl1pPr>
          </a:lstStyle>
          <a:p>
            <a:r>
              <a:rPr lang="fr-FR" sz="2800" dirty="0"/>
              <a:t>Dépenses Fonctionnement</a:t>
            </a:r>
            <a:endParaRPr sz="2800" dirty="0"/>
          </a:p>
        </p:txBody>
      </p:sp>
      <p:pic>
        <p:nvPicPr>
          <p:cNvPr id="6" name="M BLEU ..png" descr="M BLEU ..png">
            <a:extLst>
              <a:ext uri="{FF2B5EF4-FFF2-40B4-BE49-F238E27FC236}">
                <a16:creationId xmlns:a16="http://schemas.microsoft.com/office/drawing/2014/main" id="{9D0FF9D6-83EE-39A6-396A-940EE694BF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93147" y="5607284"/>
            <a:ext cx="1115077" cy="111507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4240937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idx="4294967295"/>
          </p:nvPr>
        </p:nvSpPr>
        <p:spPr>
          <a:xfrm>
            <a:off x="0" y="1298575"/>
            <a:ext cx="7315200" cy="4451350"/>
          </a:xfrm>
        </p:spPr>
        <p:txBody>
          <a:bodyPr>
            <a:normAutofit/>
          </a:bodyPr>
          <a:lstStyle/>
          <a:p>
            <a:pPr algn="ctr"/>
            <a:r>
              <a:rPr lang="fr-FR" sz="4800" b="1" dirty="0"/>
              <a:t>BUDGET GENERAL</a:t>
            </a:r>
            <a:br>
              <a:rPr lang="fr-FR" sz="4800" dirty="0"/>
            </a:br>
            <a:r>
              <a:rPr lang="fr-FR" sz="4800" dirty="0"/>
              <a:t>	</a:t>
            </a:r>
            <a:br>
              <a:rPr lang="fr-FR" sz="4800" dirty="0"/>
            </a:br>
            <a:r>
              <a:rPr lang="fr-FR" sz="4800" dirty="0"/>
              <a:t>	</a:t>
            </a:r>
            <a:br>
              <a:rPr lang="fr-FR" sz="4800" dirty="0"/>
            </a:br>
            <a:endParaRPr lang="fr-FR" sz="4800" dirty="0"/>
          </a:p>
        </p:txBody>
      </p:sp>
      <p:graphicFrame>
        <p:nvGraphicFramePr>
          <p:cNvPr id="3" name="Graphique 2">
            <a:extLst>
              <a:ext uri="{FF2B5EF4-FFF2-40B4-BE49-F238E27FC236}">
                <a16:creationId xmlns:a16="http://schemas.microsoft.com/office/drawing/2014/main" id="{9EFCAA4F-6647-4199-876E-4DFA9012C54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89004713"/>
              </p:ext>
            </p:extLst>
          </p:nvPr>
        </p:nvGraphicFramePr>
        <p:xfrm>
          <a:off x="2010746" y="1925937"/>
          <a:ext cx="12735472" cy="49320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ZoneTexte 5">
            <a:extLst>
              <a:ext uri="{FF2B5EF4-FFF2-40B4-BE49-F238E27FC236}">
                <a16:creationId xmlns:a16="http://schemas.microsoft.com/office/drawing/2014/main" id="{34779657-91B5-1668-9E56-3485BB535627}"/>
              </a:ext>
            </a:extLst>
          </p:cNvPr>
          <p:cNvSpPr txBox="1"/>
          <p:nvPr/>
        </p:nvSpPr>
        <p:spPr>
          <a:xfrm>
            <a:off x="832906" y="5057479"/>
            <a:ext cx="666477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000" b="1" dirty="0">
                <a:latin typeface="Raleway" pitchFamily="2" charset="0"/>
              </a:rPr>
              <a:t>BP 2025 :  	</a:t>
            </a:r>
            <a:r>
              <a:rPr lang="fr-FR" sz="2000" b="1" dirty="0">
                <a:solidFill>
                  <a:srgbClr val="FF0000"/>
                </a:solidFill>
                <a:latin typeface="Raleway" pitchFamily="2" charset="0"/>
              </a:rPr>
              <a:t>1 907 834 </a:t>
            </a:r>
            <a:r>
              <a:rPr lang="fr-FR" sz="2000" b="1" dirty="0">
                <a:latin typeface="Raleway" pitchFamily="2" charset="0"/>
              </a:rPr>
              <a:t>€</a:t>
            </a:r>
          </a:p>
          <a:p>
            <a:r>
              <a:rPr lang="fr-FR" sz="2000" b="1" dirty="0">
                <a:latin typeface="Raleway" pitchFamily="2" charset="0"/>
              </a:rPr>
              <a:t>CA 2025 : 	</a:t>
            </a:r>
            <a:r>
              <a:rPr lang="fr-FR" sz="2000" b="1" dirty="0">
                <a:solidFill>
                  <a:srgbClr val="FF0000"/>
                </a:solidFill>
                <a:latin typeface="Raleway" pitchFamily="2" charset="0"/>
              </a:rPr>
              <a:t> 1 164 413 </a:t>
            </a:r>
            <a:r>
              <a:rPr lang="fr-FR" sz="2000" b="1" dirty="0">
                <a:latin typeface="Raleway" pitchFamily="2" charset="0"/>
              </a:rPr>
              <a:t>€</a:t>
            </a:r>
          </a:p>
          <a:p>
            <a:r>
              <a:rPr lang="fr-FR" sz="2000" b="1" dirty="0">
                <a:latin typeface="Raleway" pitchFamily="2" charset="0"/>
              </a:rPr>
              <a:t>RAR 2025 :	</a:t>
            </a:r>
            <a:r>
              <a:rPr lang="fr-FR" sz="2000" b="1" dirty="0">
                <a:solidFill>
                  <a:srgbClr val="FF0000"/>
                </a:solidFill>
                <a:latin typeface="Raleway" pitchFamily="2" charset="0"/>
              </a:rPr>
              <a:t>   490 709 </a:t>
            </a:r>
            <a:r>
              <a:rPr lang="fr-FR" sz="2000" b="1" dirty="0">
                <a:latin typeface="Raleway" pitchFamily="2" charset="0"/>
              </a:rPr>
              <a:t>€</a:t>
            </a:r>
          </a:p>
        </p:txBody>
      </p:sp>
      <p:sp>
        <p:nvSpPr>
          <p:cNvPr id="8" name="Titre de la section">
            <a:extLst>
              <a:ext uri="{FF2B5EF4-FFF2-40B4-BE49-F238E27FC236}">
                <a16:creationId xmlns:a16="http://schemas.microsoft.com/office/drawing/2014/main" id="{4F26554E-9F0A-A79F-59D7-6D43FD666751}"/>
              </a:ext>
            </a:extLst>
          </p:cNvPr>
          <p:cNvSpPr txBox="1"/>
          <p:nvPr/>
        </p:nvSpPr>
        <p:spPr>
          <a:xfrm>
            <a:off x="959191" y="349150"/>
            <a:ext cx="11049033" cy="641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marL="1657350" indent="-1657350" defTabSz="647700">
              <a:spcBef>
                <a:spcPts val="0"/>
              </a:spcBef>
              <a:buSzPct val="100000"/>
              <a:buAutoNum type="arabicPeriod"/>
              <a:defRPr sz="7000">
                <a:solidFill>
                  <a:srgbClr val="9BC9CE"/>
                </a:solidFill>
              </a:defRPr>
            </a:lvl1pPr>
          </a:lstStyle>
          <a:p>
            <a:pPr marL="0" indent="0">
              <a:buNone/>
            </a:pPr>
            <a:r>
              <a:rPr lang="fr-FR" sz="3500" dirty="0">
                <a:latin typeface="Utendo" pitchFamily="2" charset="0"/>
              </a:rPr>
              <a:t>CA du budget général 2025</a:t>
            </a:r>
            <a:endParaRPr sz="3500" dirty="0">
              <a:latin typeface="Utendo" pitchFamily="2" charset="0"/>
            </a:endParaRPr>
          </a:p>
        </p:txBody>
      </p:sp>
      <p:pic>
        <p:nvPicPr>
          <p:cNvPr id="9" name="COIN Bordeaux Fuschia.png" descr="COIN Bordeaux Fuschia.png">
            <a:extLst>
              <a:ext uri="{FF2B5EF4-FFF2-40B4-BE49-F238E27FC236}">
                <a16:creationId xmlns:a16="http://schemas.microsoft.com/office/drawing/2014/main" id="{9FAFD2F3-5A1C-78DE-8BBF-99450FDB95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989" y="219507"/>
            <a:ext cx="641202" cy="641202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Zone de texte 1">
            <a:extLst>
              <a:ext uri="{FF2B5EF4-FFF2-40B4-BE49-F238E27FC236}">
                <a16:creationId xmlns:a16="http://schemas.microsoft.com/office/drawing/2014/main" id="{8CCB7F76-408F-B7DA-7386-98B6C84EB997}"/>
              </a:ext>
            </a:extLst>
          </p:cNvPr>
          <p:cNvSpPr txBox="1"/>
          <p:nvPr/>
        </p:nvSpPr>
        <p:spPr>
          <a:xfrm>
            <a:off x="1056086" y="1085562"/>
            <a:ext cx="10488783" cy="5334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4100">
                <a:solidFill>
                  <a:srgbClr val="003580"/>
                </a:solidFill>
                <a:latin typeface="Raleway"/>
                <a:ea typeface="Raleway"/>
                <a:cs typeface="Raleway"/>
                <a:sym typeface="Raleway"/>
              </a:defRPr>
            </a:lvl1pPr>
          </a:lstStyle>
          <a:p>
            <a:r>
              <a:rPr lang="fr-FR" sz="2800" dirty="0"/>
              <a:t>Recettes subventions</a:t>
            </a:r>
            <a:endParaRPr sz="2800" dirty="0"/>
          </a:p>
        </p:txBody>
      </p:sp>
      <p:pic>
        <p:nvPicPr>
          <p:cNvPr id="11" name="M BLEU ..png" descr="M BLEU ..png">
            <a:extLst>
              <a:ext uri="{FF2B5EF4-FFF2-40B4-BE49-F238E27FC236}">
                <a16:creationId xmlns:a16="http://schemas.microsoft.com/office/drawing/2014/main" id="{65906532-8AD1-135E-F3D8-E8992D518B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93147" y="5607284"/>
            <a:ext cx="1115077" cy="1115077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356D4790-9E87-CE05-4A9E-C97278C366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0319" y="1925937"/>
            <a:ext cx="4393608" cy="1503063"/>
          </a:xfrm>
          <a:prstGeom prst="rect">
            <a:avLst/>
          </a:prstGeom>
        </p:spPr>
      </p:pic>
      <p:graphicFrame>
        <p:nvGraphicFramePr>
          <p:cNvPr id="13" name="Graphique 12">
            <a:extLst>
              <a:ext uri="{FF2B5EF4-FFF2-40B4-BE49-F238E27FC236}">
                <a16:creationId xmlns:a16="http://schemas.microsoft.com/office/drawing/2014/main" id="{483CE494-6E78-6785-0924-E5AEB290A8B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80306235"/>
              </p:ext>
            </p:extLst>
          </p:nvPr>
        </p:nvGraphicFramePr>
        <p:xfrm>
          <a:off x="4026812" y="1925937"/>
          <a:ext cx="7734869" cy="46299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9598427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idx="4294967295"/>
          </p:nvPr>
        </p:nvSpPr>
        <p:spPr>
          <a:xfrm>
            <a:off x="0" y="1298575"/>
            <a:ext cx="7315200" cy="4451350"/>
          </a:xfrm>
        </p:spPr>
        <p:txBody>
          <a:bodyPr>
            <a:normAutofit/>
          </a:bodyPr>
          <a:lstStyle/>
          <a:p>
            <a:pPr algn="ctr"/>
            <a:r>
              <a:rPr lang="fr-FR" sz="4800" b="1" dirty="0"/>
              <a:t>BUDGET GENERAL</a:t>
            </a:r>
            <a:br>
              <a:rPr lang="fr-FR" sz="4800" dirty="0"/>
            </a:br>
            <a:r>
              <a:rPr lang="fr-FR" sz="4800" dirty="0"/>
              <a:t>	</a:t>
            </a:r>
            <a:br>
              <a:rPr lang="fr-FR" sz="4800" dirty="0"/>
            </a:br>
            <a:r>
              <a:rPr lang="fr-FR" sz="4800" dirty="0"/>
              <a:t>	</a:t>
            </a:r>
            <a:br>
              <a:rPr lang="fr-FR" sz="4800" dirty="0"/>
            </a:br>
            <a:endParaRPr lang="fr-FR" sz="4800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790B937A-4E0F-9DD2-E97E-216B2E460D81}"/>
              </a:ext>
            </a:extLst>
          </p:cNvPr>
          <p:cNvSpPr txBox="1"/>
          <p:nvPr/>
        </p:nvSpPr>
        <p:spPr>
          <a:xfrm>
            <a:off x="1360715" y="4959260"/>
            <a:ext cx="352697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000" b="1" dirty="0">
                <a:latin typeface="Raleway" pitchFamily="2" charset="0"/>
              </a:rPr>
              <a:t>BP 2025:	   </a:t>
            </a:r>
            <a:r>
              <a:rPr lang="fr-FR" sz="2000" b="1" dirty="0">
                <a:solidFill>
                  <a:srgbClr val="FF0000"/>
                </a:solidFill>
                <a:latin typeface="Raleway" pitchFamily="2" charset="0"/>
              </a:rPr>
              <a:t>4 979 155 €</a:t>
            </a:r>
          </a:p>
          <a:p>
            <a:r>
              <a:rPr lang="fr-FR" sz="2000" b="1" dirty="0">
                <a:latin typeface="Raleway" pitchFamily="2" charset="0"/>
              </a:rPr>
              <a:t>CA 2025:       </a:t>
            </a:r>
            <a:r>
              <a:rPr lang="fr-FR" sz="2000" b="1" dirty="0">
                <a:solidFill>
                  <a:srgbClr val="FF0000"/>
                </a:solidFill>
                <a:latin typeface="Raleway" pitchFamily="2" charset="0"/>
              </a:rPr>
              <a:t>3 079 776 €</a:t>
            </a:r>
          </a:p>
          <a:p>
            <a:r>
              <a:rPr lang="fr-FR" sz="2000" b="1" dirty="0">
                <a:latin typeface="Raleway" pitchFamily="2" charset="0"/>
              </a:rPr>
              <a:t>RAR 2025:     </a:t>
            </a:r>
            <a:r>
              <a:rPr lang="fr-FR" sz="2000" b="1" dirty="0">
                <a:solidFill>
                  <a:srgbClr val="FF0000"/>
                </a:solidFill>
                <a:latin typeface="Raleway" pitchFamily="2" charset="0"/>
              </a:rPr>
              <a:t>1 874 308 €</a:t>
            </a:r>
          </a:p>
        </p:txBody>
      </p:sp>
      <p:sp>
        <p:nvSpPr>
          <p:cNvPr id="4" name="Titre de la section">
            <a:extLst>
              <a:ext uri="{FF2B5EF4-FFF2-40B4-BE49-F238E27FC236}">
                <a16:creationId xmlns:a16="http://schemas.microsoft.com/office/drawing/2014/main" id="{4EE3E70F-0118-8C90-0E9D-4CB110BD3740}"/>
              </a:ext>
            </a:extLst>
          </p:cNvPr>
          <p:cNvSpPr txBox="1"/>
          <p:nvPr/>
        </p:nvSpPr>
        <p:spPr>
          <a:xfrm>
            <a:off x="959191" y="349150"/>
            <a:ext cx="11049033" cy="641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marL="1657350" indent="-1657350" defTabSz="647700">
              <a:spcBef>
                <a:spcPts val="0"/>
              </a:spcBef>
              <a:buSzPct val="100000"/>
              <a:buAutoNum type="arabicPeriod"/>
              <a:defRPr sz="7000">
                <a:solidFill>
                  <a:srgbClr val="9BC9CE"/>
                </a:solidFill>
              </a:defRPr>
            </a:lvl1pPr>
          </a:lstStyle>
          <a:p>
            <a:pPr marL="0" indent="0">
              <a:buNone/>
            </a:pPr>
            <a:r>
              <a:rPr lang="fr-FR" sz="3500" dirty="0">
                <a:latin typeface="Utendo" pitchFamily="2" charset="0"/>
              </a:rPr>
              <a:t>CA du budget général 2025</a:t>
            </a:r>
            <a:endParaRPr sz="3500" dirty="0">
              <a:latin typeface="Utendo" pitchFamily="2" charset="0"/>
            </a:endParaRPr>
          </a:p>
        </p:txBody>
      </p:sp>
      <p:pic>
        <p:nvPicPr>
          <p:cNvPr id="6" name="COIN Bordeaux Fuschia.png" descr="COIN Bordeaux Fuschia.png">
            <a:extLst>
              <a:ext uri="{FF2B5EF4-FFF2-40B4-BE49-F238E27FC236}">
                <a16:creationId xmlns:a16="http://schemas.microsoft.com/office/drawing/2014/main" id="{FA55C50D-02EA-8304-0D8D-A11F5192F5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989" y="219507"/>
            <a:ext cx="641202" cy="641202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Zone de texte 1">
            <a:extLst>
              <a:ext uri="{FF2B5EF4-FFF2-40B4-BE49-F238E27FC236}">
                <a16:creationId xmlns:a16="http://schemas.microsoft.com/office/drawing/2014/main" id="{ABF097E8-6B45-D0C7-F88A-39E116A33BAF}"/>
              </a:ext>
            </a:extLst>
          </p:cNvPr>
          <p:cNvSpPr txBox="1"/>
          <p:nvPr/>
        </p:nvSpPr>
        <p:spPr>
          <a:xfrm>
            <a:off x="1056086" y="1085562"/>
            <a:ext cx="10488783" cy="5334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4100">
                <a:solidFill>
                  <a:srgbClr val="003580"/>
                </a:solidFill>
                <a:latin typeface="Raleway"/>
                <a:ea typeface="Raleway"/>
                <a:cs typeface="Raleway"/>
                <a:sym typeface="Raleway"/>
              </a:defRPr>
            </a:lvl1pPr>
          </a:lstStyle>
          <a:p>
            <a:r>
              <a:rPr lang="fr-FR" sz="2800" dirty="0"/>
              <a:t>Dépenses investissement</a:t>
            </a:r>
            <a:endParaRPr sz="2800" dirty="0"/>
          </a:p>
        </p:txBody>
      </p:sp>
      <p:pic>
        <p:nvPicPr>
          <p:cNvPr id="9" name="M BLEU ..png" descr="M BLEU ..png">
            <a:extLst>
              <a:ext uri="{FF2B5EF4-FFF2-40B4-BE49-F238E27FC236}">
                <a16:creationId xmlns:a16="http://schemas.microsoft.com/office/drawing/2014/main" id="{AC353665-AE85-013F-C57B-68C640825C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98247" y="5513195"/>
            <a:ext cx="1115077" cy="1115077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4F14936B-0D98-5892-612C-340DCC15DB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6121" y="1927265"/>
            <a:ext cx="4736160" cy="1834355"/>
          </a:xfrm>
          <a:prstGeom prst="rect">
            <a:avLst/>
          </a:prstGeom>
        </p:spPr>
      </p:pic>
      <p:graphicFrame>
        <p:nvGraphicFramePr>
          <p:cNvPr id="11" name="Graphique 10">
            <a:extLst>
              <a:ext uri="{FF2B5EF4-FFF2-40B4-BE49-F238E27FC236}">
                <a16:creationId xmlns:a16="http://schemas.microsoft.com/office/drawing/2014/main" id="{B309464F-6756-7C4C-0CC2-3425526C8AD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38618729"/>
              </p:ext>
            </p:extLst>
          </p:nvPr>
        </p:nvGraphicFramePr>
        <p:xfrm>
          <a:off x="5253134" y="840955"/>
          <a:ext cx="7183648" cy="53665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257962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3295A244-EF85-4FE3-932F-85EA501239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3034392"/>
              </p:ext>
            </p:extLst>
          </p:nvPr>
        </p:nvGraphicFramePr>
        <p:xfrm>
          <a:off x="2355563" y="5903552"/>
          <a:ext cx="7285981" cy="7315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79901">
                  <a:extLst>
                    <a:ext uri="{9D8B030D-6E8A-4147-A177-3AD203B41FA5}">
                      <a16:colId xmlns:a16="http://schemas.microsoft.com/office/drawing/2014/main" val="208248771"/>
                    </a:ext>
                  </a:extLst>
                </a:gridCol>
                <a:gridCol w="688181">
                  <a:extLst>
                    <a:ext uri="{9D8B030D-6E8A-4147-A177-3AD203B41FA5}">
                      <a16:colId xmlns:a16="http://schemas.microsoft.com/office/drawing/2014/main" val="558614918"/>
                    </a:ext>
                  </a:extLst>
                </a:gridCol>
                <a:gridCol w="626282">
                  <a:extLst>
                    <a:ext uri="{9D8B030D-6E8A-4147-A177-3AD203B41FA5}">
                      <a16:colId xmlns:a16="http://schemas.microsoft.com/office/drawing/2014/main" val="2397296278"/>
                    </a:ext>
                  </a:extLst>
                </a:gridCol>
                <a:gridCol w="640846">
                  <a:extLst>
                    <a:ext uri="{9D8B030D-6E8A-4147-A177-3AD203B41FA5}">
                      <a16:colId xmlns:a16="http://schemas.microsoft.com/office/drawing/2014/main" val="477485595"/>
                    </a:ext>
                  </a:extLst>
                </a:gridCol>
                <a:gridCol w="873880">
                  <a:extLst>
                    <a:ext uri="{9D8B030D-6E8A-4147-A177-3AD203B41FA5}">
                      <a16:colId xmlns:a16="http://schemas.microsoft.com/office/drawing/2014/main" val="1915330270"/>
                    </a:ext>
                  </a:extLst>
                </a:gridCol>
                <a:gridCol w="1776891">
                  <a:extLst>
                    <a:ext uri="{9D8B030D-6E8A-4147-A177-3AD203B41FA5}">
                      <a16:colId xmlns:a16="http://schemas.microsoft.com/office/drawing/2014/main" val="133046866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</a:rPr>
                        <a:t>Rappel 2023</a:t>
                      </a:r>
                    </a:p>
                  </a:txBody>
                  <a:tcPr marL="0" marR="0" marT="0" marB="0" anchor="b">
                    <a:solidFill>
                      <a:srgbClr val="9BC9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Raleway" pitchFamily="2" charset="0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0" marR="0" marT="0" marB="0" anchor="b">
                    <a:solidFill>
                      <a:srgbClr val="9BC9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Raleway" pitchFamily="2" charset="0"/>
                          <a:ea typeface="+mn-ea"/>
                          <a:cs typeface="+mn-cs"/>
                        </a:rPr>
                        <a:t>25</a:t>
                      </a:r>
                    </a:p>
                  </a:txBody>
                  <a:tcPr marL="0" marR="0" marT="0" marB="0" anchor="b">
                    <a:solidFill>
                      <a:srgbClr val="9BC9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Raleway" pitchFamily="2" charset="0"/>
                          <a:ea typeface="+mn-ea"/>
                          <a:cs typeface="+mn-cs"/>
                        </a:rPr>
                        <a:t>75</a:t>
                      </a:r>
                    </a:p>
                  </a:txBody>
                  <a:tcPr marL="0" marR="0" marT="0" marB="0" anchor="b">
                    <a:solidFill>
                      <a:srgbClr val="9BC9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Raleway" pitchFamily="2" charset="0"/>
                          <a:ea typeface="+mn-ea"/>
                          <a:cs typeface="+mn-cs"/>
                        </a:rPr>
                        <a:t>102</a:t>
                      </a:r>
                    </a:p>
                  </a:txBody>
                  <a:tcPr marL="0" marR="0" marT="0" marB="0" anchor="b">
                    <a:solidFill>
                      <a:srgbClr val="9BC9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Raleway" pitchFamily="2" charset="0"/>
                          <a:ea typeface="+mn-ea"/>
                          <a:cs typeface="+mn-cs"/>
                        </a:rPr>
                        <a:t>76,29</a:t>
                      </a:r>
                    </a:p>
                  </a:txBody>
                  <a:tcPr marL="0" marR="0" marT="0" marB="0" anchor="b">
                    <a:solidFill>
                      <a:srgbClr val="9BC9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6072772"/>
                  </a:ext>
                </a:extLst>
              </a:tr>
              <a:tr h="167807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</a:rPr>
                        <a:t>Rappel 2022</a:t>
                      </a:r>
                    </a:p>
                  </a:txBody>
                  <a:tcPr marL="0" marR="0" marT="0" marB="0" anchor="b">
                    <a:solidFill>
                      <a:srgbClr val="9BC9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Raleway" pitchFamily="2" charset="0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0" marR="0" marT="0" marB="0" anchor="b">
                    <a:solidFill>
                      <a:srgbClr val="9BC9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Raleway" pitchFamily="2" charset="0"/>
                          <a:ea typeface="+mn-ea"/>
                          <a:cs typeface="+mn-cs"/>
                        </a:rPr>
                        <a:t>24</a:t>
                      </a:r>
                    </a:p>
                  </a:txBody>
                  <a:tcPr marL="0" marR="0" marT="0" marB="0" anchor="b">
                    <a:solidFill>
                      <a:srgbClr val="9BC9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Raleway" pitchFamily="2" charset="0"/>
                          <a:ea typeface="+mn-ea"/>
                          <a:cs typeface="+mn-cs"/>
                        </a:rPr>
                        <a:t>69</a:t>
                      </a:r>
                    </a:p>
                  </a:txBody>
                  <a:tcPr marL="0" marR="0" marT="0" marB="0" anchor="b">
                    <a:solidFill>
                      <a:srgbClr val="9BC9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Raleway" pitchFamily="2" charset="0"/>
                          <a:ea typeface="+mn-ea"/>
                          <a:cs typeface="+mn-cs"/>
                        </a:rPr>
                        <a:t>97</a:t>
                      </a:r>
                    </a:p>
                  </a:txBody>
                  <a:tcPr marL="0" marR="0" marT="0" marB="0" anchor="b">
                    <a:solidFill>
                      <a:srgbClr val="9BC9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Raleway" pitchFamily="2" charset="0"/>
                          <a:ea typeface="+mn-ea"/>
                          <a:cs typeface="+mn-cs"/>
                        </a:rPr>
                        <a:t>75,81</a:t>
                      </a:r>
                    </a:p>
                  </a:txBody>
                  <a:tcPr marL="0" marR="0" marT="0" marB="0" anchor="b">
                    <a:solidFill>
                      <a:srgbClr val="9BC9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1834158"/>
                  </a:ext>
                </a:extLst>
              </a:tr>
              <a:tr h="167807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</a:rPr>
                        <a:t>Rappel 2021</a:t>
                      </a:r>
                    </a:p>
                  </a:txBody>
                  <a:tcPr marL="0" marR="0" marT="0" marB="0" anchor="b">
                    <a:solidFill>
                      <a:srgbClr val="9BC9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Raleway" pitchFamily="2" charset="0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0" marR="0" marT="0" marB="0" anchor="b">
                    <a:solidFill>
                      <a:srgbClr val="9BC9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Raleway" pitchFamily="2" charset="0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0" marR="0" marT="0" marB="0" anchor="b">
                    <a:solidFill>
                      <a:srgbClr val="9BC9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Raleway" pitchFamily="2" charset="0"/>
                          <a:ea typeface="+mn-ea"/>
                          <a:cs typeface="+mn-cs"/>
                        </a:rPr>
                        <a:t>75</a:t>
                      </a:r>
                    </a:p>
                  </a:txBody>
                  <a:tcPr marL="0" marR="0" marT="0" marB="0" anchor="b">
                    <a:solidFill>
                      <a:srgbClr val="9BC9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Raleway" pitchFamily="2" charset="0"/>
                          <a:ea typeface="+mn-ea"/>
                          <a:cs typeface="+mn-cs"/>
                        </a:rPr>
                        <a:t>98</a:t>
                      </a:r>
                    </a:p>
                  </a:txBody>
                  <a:tcPr marL="0" marR="0" marT="0" marB="0" anchor="b">
                    <a:solidFill>
                      <a:srgbClr val="9BC9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Raleway" pitchFamily="2" charset="0"/>
                          <a:ea typeface="+mn-ea"/>
                          <a:cs typeface="+mn-cs"/>
                        </a:rPr>
                        <a:t>76,43</a:t>
                      </a:r>
                    </a:p>
                  </a:txBody>
                  <a:tcPr marL="0" marR="0" marT="0" marB="0" anchor="b">
                    <a:solidFill>
                      <a:srgbClr val="9BC9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8219386"/>
                  </a:ext>
                </a:extLst>
              </a:tr>
            </a:tbl>
          </a:graphicData>
        </a:graphic>
      </p:graphicFrame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98B0A666-5865-128A-C4B4-D024B4C0DC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531618"/>
              </p:ext>
            </p:extLst>
          </p:nvPr>
        </p:nvGraphicFramePr>
        <p:xfrm>
          <a:off x="1094858" y="1586243"/>
          <a:ext cx="10002284" cy="4053840"/>
        </p:xfrm>
        <a:graphic>
          <a:graphicData uri="http://schemas.openxmlformats.org/drawingml/2006/table">
            <a:tbl>
              <a:tblPr/>
              <a:tblGrid>
                <a:gridCol w="4672269">
                  <a:extLst>
                    <a:ext uri="{9D8B030D-6E8A-4147-A177-3AD203B41FA5}">
                      <a16:colId xmlns:a16="http://schemas.microsoft.com/office/drawing/2014/main" val="553696736"/>
                    </a:ext>
                  </a:extLst>
                </a:gridCol>
                <a:gridCol w="294852">
                  <a:extLst>
                    <a:ext uri="{9D8B030D-6E8A-4147-A177-3AD203B41FA5}">
                      <a16:colId xmlns:a16="http://schemas.microsoft.com/office/drawing/2014/main" val="3735816151"/>
                    </a:ext>
                  </a:extLst>
                </a:gridCol>
                <a:gridCol w="430937">
                  <a:extLst>
                    <a:ext uri="{9D8B030D-6E8A-4147-A177-3AD203B41FA5}">
                      <a16:colId xmlns:a16="http://schemas.microsoft.com/office/drawing/2014/main" val="2001053467"/>
                    </a:ext>
                  </a:extLst>
                </a:gridCol>
                <a:gridCol w="430937">
                  <a:extLst>
                    <a:ext uri="{9D8B030D-6E8A-4147-A177-3AD203B41FA5}">
                      <a16:colId xmlns:a16="http://schemas.microsoft.com/office/drawing/2014/main" val="1194193666"/>
                    </a:ext>
                  </a:extLst>
                </a:gridCol>
                <a:gridCol w="884556">
                  <a:extLst>
                    <a:ext uri="{9D8B030D-6E8A-4147-A177-3AD203B41FA5}">
                      <a16:colId xmlns:a16="http://schemas.microsoft.com/office/drawing/2014/main" val="4084668675"/>
                    </a:ext>
                  </a:extLst>
                </a:gridCol>
                <a:gridCol w="3288733">
                  <a:extLst>
                    <a:ext uri="{9D8B030D-6E8A-4147-A177-3AD203B41FA5}">
                      <a16:colId xmlns:a16="http://schemas.microsoft.com/office/drawing/2014/main" val="2521195880"/>
                    </a:ext>
                  </a:extLst>
                </a:gridCol>
              </a:tblGrid>
              <a:tr h="204896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r-F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  <a:ea typeface="+mn-ea"/>
                          <a:cs typeface="+mn-cs"/>
                        </a:rPr>
                        <a:t>2025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r-F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  <a:ea typeface="+mn-ea"/>
                          <a:cs typeface="+mn-cs"/>
                        </a:rPr>
                        <a:t>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r-F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  <a:ea typeface="+mn-ea"/>
                          <a:cs typeface="+mn-cs"/>
                        </a:rPr>
                        <a:t>B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r-FR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  <a:ea typeface="+mn-ea"/>
                          <a:cs typeface="+mn-cs"/>
                        </a:rPr>
                        <a:t>C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r-FR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  <a:ea typeface="+mn-ea"/>
                          <a:cs typeface="+mn-cs"/>
                        </a:rPr>
                        <a:t>TOTAL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r-F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  <a:ea typeface="+mn-ea"/>
                          <a:cs typeface="+mn-cs"/>
                        </a:rPr>
                        <a:t>EQUIVALENT TEMPS PLEIN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55318076"/>
                  </a:ext>
                </a:extLst>
              </a:tr>
              <a:tr h="204896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fr-F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  <a:ea typeface="+mn-ea"/>
                          <a:cs typeface="+mn-cs"/>
                        </a:rPr>
                        <a:t>Administration générale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</a:rPr>
                        <a:t>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</a:rPr>
                        <a:t>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</a:rPr>
                        <a:t>15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</a:rPr>
                        <a:t>14,71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4472481"/>
                  </a:ext>
                </a:extLst>
              </a:tr>
              <a:tr h="204896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fr-F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  <a:ea typeface="+mn-ea"/>
                          <a:cs typeface="+mn-cs"/>
                        </a:rPr>
                        <a:t>Action sociale, petite enfance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</a:rPr>
                        <a:t>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</a:rPr>
                        <a:t>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</a:rPr>
                        <a:t>13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</a:rPr>
                        <a:t>10,76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7784938"/>
                  </a:ext>
                </a:extLst>
              </a:tr>
              <a:tr h="204896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fr-F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  <a:ea typeface="+mn-ea"/>
                          <a:cs typeface="+mn-cs"/>
                        </a:rPr>
                        <a:t>Scolaire Jeunesse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</a:rPr>
                        <a:t>18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</a:rPr>
                        <a:t>19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</a:rPr>
                        <a:t>12,33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2743921"/>
                  </a:ext>
                </a:extLst>
              </a:tr>
              <a:tr h="204896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  <a:ea typeface="+mn-ea"/>
                          <a:cs typeface="+mn-cs"/>
                        </a:rPr>
                        <a:t>Culture et animation</a:t>
                      </a:r>
                      <a:endParaRPr lang="fr-FR" sz="1400" dirty="0">
                        <a:latin typeface="Raleway" pitchFamily="2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r-FR" sz="1400" dirty="0">
                          <a:latin typeface="Raleway" pitchFamily="2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r-FR" sz="1400" dirty="0">
                          <a:latin typeface="Raleway" pitchFamily="2" charset="0"/>
                        </a:rPr>
                        <a:t>10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r-FR" sz="1400" dirty="0">
                          <a:latin typeface="Raleway" pitchFamily="2" charset="0"/>
                        </a:rPr>
                        <a:t>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r-FR" sz="1400" dirty="0">
                          <a:latin typeface="Raleway" pitchFamily="2" charset="0"/>
                        </a:rPr>
                        <a:t>15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400" dirty="0">
                          <a:latin typeface="Raleway" pitchFamily="2" charset="0"/>
                        </a:rPr>
                        <a:t>10,91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8194609"/>
                  </a:ext>
                </a:extLst>
              </a:tr>
              <a:tr h="204896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fr-F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  <a:ea typeface="+mn-ea"/>
                          <a:cs typeface="+mn-cs"/>
                        </a:rPr>
                        <a:t>Sécurité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598288"/>
                  </a:ext>
                </a:extLst>
              </a:tr>
              <a:tr h="204896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fr-F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  <a:ea typeface="+mn-ea"/>
                          <a:cs typeface="+mn-cs"/>
                        </a:rPr>
                        <a:t>Services techniques, H&amp;P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</a:rPr>
                        <a:t>40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</a:rPr>
                        <a:t>40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</a:rPr>
                        <a:t>35,98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5066341"/>
                  </a:ext>
                </a:extLst>
              </a:tr>
              <a:tr h="204896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fr-F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  <a:ea typeface="+mn-ea"/>
                          <a:cs typeface="+mn-cs"/>
                        </a:rPr>
                        <a:t>Sport et Jeunesse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</a:rPr>
                        <a:t>1,46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4400437"/>
                  </a:ext>
                </a:extLst>
              </a:tr>
              <a:tr h="204896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fr-FR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  <a:ea typeface="+mn-ea"/>
                          <a:cs typeface="+mn-cs"/>
                        </a:rPr>
                        <a:t>Total 2025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</a:rPr>
                        <a:t>23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</a:rPr>
                        <a:t>81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</a:rPr>
                        <a:t>106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</a:rPr>
                        <a:t>88,15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16163269"/>
                  </a:ext>
                </a:extLst>
              </a:tr>
              <a:tr h="204896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endParaRPr lang="fr-FR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Raleway" pitchFamily="2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fr-FR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Raleway" pitchFamily="2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2228329"/>
                  </a:ext>
                </a:extLst>
              </a:tr>
              <a:tr h="204896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endParaRPr lang="fr-FR" sz="1400" b="0" i="0" u="none" strike="noStrike" kern="1200">
                        <a:solidFill>
                          <a:srgbClr val="000000"/>
                        </a:solidFill>
                        <a:effectLst/>
                        <a:latin typeface="Raleway" pitchFamily="2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fr-FR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Raleway" pitchFamily="2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fr-FR" sz="1400" b="0" i="0" u="none" strike="noStrike" kern="1200">
                        <a:solidFill>
                          <a:srgbClr val="000000"/>
                        </a:solidFill>
                        <a:effectLst/>
                        <a:latin typeface="Raleway" pitchFamily="2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fr-FR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Raleway" pitchFamily="2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fr-FR" sz="1400" b="0" i="0" u="none" strike="noStrike" kern="1200">
                        <a:solidFill>
                          <a:srgbClr val="000000"/>
                        </a:solidFill>
                        <a:effectLst/>
                        <a:latin typeface="Raleway" pitchFamily="2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fr-FR" sz="1400" b="0" i="0" u="none" strike="noStrike" kern="1200">
                        <a:solidFill>
                          <a:srgbClr val="000000"/>
                        </a:solidFill>
                        <a:effectLst/>
                        <a:latin typeface="Raleway" pitchFamily="2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15416053"/>
                  </a:ext>
                </a:extLst>
              </a:tr>
              <a:tr h="204896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r-F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  <a:ea typeface="+mn-ea"/>
                          <a:cs typeface="+mn-cs"/>
                        </a:rPr>
                        <a:t>2024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r-F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  <a:ea typeface="+mn-ea"/>
                          <a:cs typeface="+mn-cs"/>
                        </a:rPr>
                        <a:t>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r-F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  <a:ea typeface="+mn-ea"/>
                          <a:cs typeface="+mn-cs"/>
                        </a:rPr>
                        <a:t>B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r-FR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  <a:ea typeface="+mn-ea"/>
                          <a:cs typeface="+mn-cs"/>
                        </a:rPr>
                        <a:t>C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r-FR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  <a:ea typeface="+mn-ea"/>
                          <a:cs typeface="+mn-cs"/>
                        </a:rPr>
                        <a:t>TOTAL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r-F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  <a:ea typeface="+mn-ea"/>
                          <a:cs typeface="+mn-cs"/>
                        </a:rPr>
                        <a:t>EQUIVALENT TEMPS PLEIN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18071"/>
                  </a:ext>
                </a:extLst>
              </a:tr>
              <a:tr h="204896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fr-F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  <a:ea typeface="+mn-ea"/>
                          <a:cs typeface="+mn-cs"/>
                        </a:rPr>
                        <a:t>Administration générale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r-F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r-F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r-F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r-F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r-F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  <a:ea typeface="+mn-ea"/>
                          <a:cs typeface="+mn-cs"/>
                        </a:rPr>
                        <a:t>10,48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191404"/>
                  </a:ext>
                </a:extLst>
              </a:tr>
              <a:tr h="204896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fr-F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  <a:ea typeface="+mn-ea"/>
                          <a:cs typeface="+mn-cs"/>
                        </a:rPr>
                        <a:t>Action sociale, petite enfance, scolaire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r-F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r-F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r-F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r-F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  <a:ea typeface="+mn-ea"/>
                          <a:cs typeface="+mn-cs"/>
                        </a:rPr>
                        <a:t>29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r-F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  <a:ea typeface="+mn-ea"/>
                          <a:cs typeface="+mn-cs"/>
                        </a:rPr>
                        <a:t>15,91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2150157"/>
                  </a:ext>
                </a:extLst>
              </a:tr>
              <a:tr h="204896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fr-F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  <a:ea typeface="+mn-ea"/>
                          <a:cs typeface="+mn-cs"/>
                        </a:rPr>
                        <a:t>Culture et animation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r-F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r-F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r-F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r-F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  <a:ea typeface="+mn-ea"/>
                          <a:cs typeface="+mn-cs"/>
                        </a:rPr>
                        <a:t>17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r-F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  <a:ea typeface="+mn-ea"/>
                          <a:cs typeface="+mn-cs"/>
                        </a:rPr>
                        <a:t>11,58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0511617"/>
                  </a:ext>
                </a:extLst>
              </a:tr>
              <a:tr h="204896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fr-F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  <a:ea typeface="+mn-ea"/>
                          <a:cs typeface="+mn-cs"/>
                        </a:rPr>
                        <a:t>Sécurité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r-F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r-F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r-FR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r-F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r-F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  <a:ea typeface="+mn-ea"/>
                          <a:cs typeface="+mn-cs"/>
                        </a:rPr>
                        <a:t>3,74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2951059"/>
                  </a:ext>
                </a:extLst>
              </a:tr>
              <a:tr h="204896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fr-F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  <a:ea typeface="+mn-ea"/>
                          <a:cs typeface="+mn-cs"/>
                        </a:rPr>
                        <a:t>Services techniques, H&amp;P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r-F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r-F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r-F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  <a:ea typeface="+mn-ea"/>
                          <a:cs typeface="+mn-cs"/>
                        </a:rPr>
                        <a:t>32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r-F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  <a:ea typeface="+mn-ea"/>
                          <a:cs typeface="+mn-cs"/>
                        </a:rPr>
                        <a:t>32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r-F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  <a:ea typeface="+mn-ea"/>
                          <a:cs typeface="+mn-cs"/>
                        </a:rPr>
                        <a:t>31,63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2107146"/>
                  </a:ext>
                </a:extLst>
              </a:tr>
              <a:tr h="204896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fr-F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  <a:ea typeface="+mn-ea"/>
                          <a:cs typeface="+mn-cs"/>
                        </a:rPr>
                        <a:t>Sport et Jeunesse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r-F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r-F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r-F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r-F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r-F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  <a:ea typeface="+mn-ea"/>
                          <a:cs typeface="+mn-cs"/>
                        </a:rPr>
                        <a:t>2,95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8862169"/>
                  </a:ext>
                </a:extLst>
              </a:tr>
              <a:tr h="204896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fr-FR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  <a:ea typeface="+mn-ea"/>
                          <a:cs typeface="+mn-cs"/>
                        </a:rPr>
                        <a:t>Total 2024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r-FR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r-FR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  <a:ea typeface="+mn-ea"/>
                          <a:cs typeface="+mn-cs"/>
                        </a:rPr>
                        <a:t>24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r-FR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  <a:ea typeface="+mn-ea"/>
                          <a:cs typeface="+mn-cs"/>
                        </a:rPr>
                        <a:t>72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r-FR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  <a:ea typeface="+mn-ea"/>
                          <a:cs typeface="+mn-cs"/>
                        </a:rPr>
                        <a:t>99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r-FR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  <a:ea typeface="+mn-ea"/>
                          <a:cs typeface="+mn-cs"/>
                        </a:rPr>
                        <a:t>76,29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82206566"/>
                  </a:ext>
                </a:extLst>
              </a:tr>
            </a:tbl>
          </a:graphicData>
        </a:graphic>
      </p:graphicFrame>
      <p:sp>
        <p:nvSpPr>
          <p:cNvPr id="3" name="Titre de la section">
            <a:extLst>
              <a:ext uri="{FF2B5EF4-FFF2-40B4-BE49-F238E27FC236}">
                <a16:creationId xmlns:a16="http://schemas.microsoft.com/office/drawing/2014/main" id="{1F7B53A7-5620-B487-BC83-79912D2C9FCE}"/>
              </a:ext>
            </a:extLst>
          </p:cNvPr>
          <p:cNvSpPr txBox="1"/>
          <p:nvPr/>
        </p:nvSpPr>
        <p:spPr>
          <a:xfrm>
            <a:off x="959191" y="349150"/>
            <a:ext cx="11049033" cy="641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marL="1657350" indent="-1657350" defTabSz="647700">
              <a:spcBef>
                <a:spcPts val="0"/>
              </a:spcBef>
              <a:buSzPct val="100000"/>
              <a:buAutoNum type="arabicPeriod"/>
              <a:defRPr sz="7000">
                <a:solidFill>
                  <a:srgbClr val="9BC9CE"/>
                </a:solidFill>
              </a:defRPr>
            </a:lvl1pPr>
          </a:lstStyle>
          <a:p>
            <a:pPr marL="0" indent="0">
              <a:buNone/>
            </a:pPr>
            <a:r>
              <a:rPr lang="fr-FR" sz="3500" dirty="0">
                <a:latin typeface="Utendo" pitchFamily="2" charset="0"/>
              </a:rPr>
              <a:t>CA du budget général 2025</a:t>
            </a:r>
            <a:endParaRPr sz="3500" dirty="0">
              <a:latin typeface="Utendo" pitchFamily="2" charset="0"/>
            </a:endParaRPr>
          </a:p>
        </p:txBody>
      </p:sp>
      <p:pic>
        <p:nvPicPr>
          <p:cNvPr id="5" name="COIN Bordeaux Fuschia.png" descr="COIN Bordeaux Fuschia.png">
            <a:extLst>
              <a:ext uri="{FF2B5EF4-FFF2-40B4-BE49-F238E27FC236}">
                <a16:creationId xmlns:a16="http://schemas.microsoft.com/office/drawing/2014/main" id="{FEEED209-9711-551F-9FBD-31C1065068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989" y="219507"/>
            <a:ext cx="641202" cy="641202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Zone de texte 1">
            <a:extLst>
              <a:ext uri="{FF2B5EF4-FFF2-40B4-BE49-F238E27FC236}">
                <a16:creationId xmlns:a16="http://schemas.microsoft.com/office/drawing/2014/main" id="{570CB5C9-508E-3FE6-D29B-8C231A1269DB}"/>
              </a:ext>
            </a:extLst>
          </p:cNvPr>
          <p:cNvSpPr txBox="1"/>
          <p:nvPr/>
        </p:nvSpPr>
        <p:spPr>
          <a:xfrm>
            <a:off x="1056086" y="1085562"/>
            <a:ext cx="10488783" cy="5334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4100">
                <a:solidFill>
                  <a:srgbClr val="003580"/>
                </a:solidFill>
                <a:latin typeface="Raleway"/>
                <a:ea typeface="Raleway"/>
                <a:cs typeface="Raleway"/>
                <a:sym typeface="Raleway"/>
              </a:defRPr>
            </a:lvl1pPr>
          </a:lstStyle>
          <a:p>
            <a:r>
              <a:rPr lang="fr-FR" sz="2800" dirty="0"/>
              <a:t>Effectifs</a:t>
            </a:r>
            <a:endParaRPr sz="2800" dirty="0"/>
          </a:p>
        </p:txBody>
      </p:sp>
      <p:pic>
        <p:nvPicPr>
          <p:cNvPr id="8" name="M BLEU ..png" descr="M BLEU ..png">
            <a:extLst>
              <a:ext uri="{FF2B5EF4-FFF2-40B4-BE49-F238E27FC236}">
                <a16:creationId xmlns:a16="http://schemas.microsoft.com/office/drawing/2014/main" id="{827D844F-80FD-4E4D-5D31-B843EEE054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3147" y="5607284"/>
            <a:ext cx="1115077" cy="111507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1294150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9D44BE2F-2E29-8FB4-55AA-5AEE4B11F9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0824950"/>
              </p:ext>
            </p:extLst>
          </p:nvPr>
        </p:nvGraphicFramePr>
        <p:xfrm>
          <a:off x="959191" y="1840375"/>
          <a:ext cx="9933954" cy="4001132"/>
        </p:xfrm>
        <a:graphic>
          <a:graphicData uri="http://schemas.openxmlformats.org/drawingml/2006/table">
            <a:tbl>
              <a:tblPr/>
              <a:tblGrid>
                <a:gridCol w="1655659">
                  <a:extLst>
                    <a:ext uri="{9D8B030D-6E8A-4147-A177-3AD203B41FA5}">
                      <a16:colId xmlns:a16="http://schemas.microsoft.com/office/drawing/2014/main" val="1215502119"/>
                    </a:ext>
                  </a:extLst>
                </a:gridCol>
                <a:gridCol w="1655659">
                  <a:extLst>
                    <a:ext uri="{9D8B030D-6E8A-4147-A177-3AD203B41FA5}">
                      <a16:colId xmlns:a16="http://schemas.microsoft.com/office/drawing/2014/main" val="2026211096"/>
                    </a:ext>
                  </a:extLst>
                </a:gridCol>
                <a:gridCol w="1655659">
                  <a:extLst>
                    <a:ext uri="{9D8B030D-6E8A-4147-A177-3AD203B41FA5}">
                      <a16:colId xmlns:a16="http://schemas.microsoft.com/office/drawing/2014/main" val="1283604510"/>
                    </a:ext>
                  </a:extLst>
                </a:gridCol>
                <a:gridCol w="1655659">
                  <a:extLst>
                    <a:ext uri="{9D8B030D-6E8A-4147-A177-3AD203B41FA5}">
                      <a16:colId xmlns:a16="http://schemas.microsoft.com/office/drawing/2014/main" val="2544851556"/>
                    </a:ext>
                  </a:extLst>
                </a:gridCol>
                <a:gridCol w="1655659">
                  <a:extLst>
                    <a:ext uri="{9D8B030D-6E8A-4147-A177-3AD203B41FA5}">
                      <a16:colId xmlns:a16="http://schemas.microsoft.com/office/drawing/2014/main" val="453571617"/>
                    </a:ext>
                  </a:extLst>
                </a:gridCol>
                <a:gridCol w="1655659">
                  <a:extLst>
                    <a:ext uri="{9D8B030D-6E8A-4147-A177-3AD203B41FA5}">
                      <a16:colId xmlns:a16="http://schemas.microsoft.com/office/drawing/2014/main" val="894174424"/>
                    </a:ext>
                  </a:extLst>
                </a:gridCol>
              </a:tblGrid>
              <a:tr h="254252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Raleway" pitchFamily="2" charset="0"/>
                        </a:rPr>
                        <a:t>DETTE hors ligne de trésorerie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9649129"/>
                  </a:ext>
                </a:extLst>
              </a:tr>
              <a:tr h="279677">
                <a:tc>
                  <a:txBody>
                    <a:bodyPr/>
                    <a:lstStyle/>
                    <a:p>
                      <a:pPr algn="r" fontAlgn="ctr"/>
                      <a:r>
                        <a:rPr lang="fr-FR" sz="1400" b="1" i="0" u="none" strike="noStrike" dirty="0">
                          <a:solidFill>
                            <a:srgbClr val="0070C0"/>
                          </a:solidFill>
                          <a:effectLst/>
                          <a:latin typeface="Raleway" pitchFamily="2" charset="0"/>
                        </a:rPr>
                        <a:t>Désignation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F5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>
                          <a:solidFill>
                            <a:srgbClr val="0070C0"/>
                          </a:solidFill>
                          <a:effectLst/>
                          <a:latin typeface="Raleway" pitchFamily="2" charset="0"/>
                        </a:rPr>
                        <a:t>2021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F5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>
                          <a:solidFill>
                            <a:srgbClr val="0070C0"/>
                          </a:solidFill>
                          <a:effectLst/>
                          <a:latin typeface="Raleway" pitchFamily="2" charset="0"/>
                        </a:rPr>
                        <a:t>2022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F5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>
                          <a:solidFill>
                            <a:srgbClr val="0070C0"/>
                          </a:solidFill>
                          <a:effectLst/>
                          <a:latin typeface="Raleway" pitchFamily="2" charset="0"/>
                        </a:rPr>
                        <a:t>2023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F5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>
                          <a:solidFill>
                            <a:srgbClr val="0070C0"/>
                          </a:solidFill>
                          <a:effectLst/>
                          <a:latin typeface="Raleway" pitchFamily="2" charset="0"/>
                        </a:rPr>
                        <a:t>2024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F5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>
                          <a:solidFill>
                            <a:srgbClr val="0070C0"/>
                          </a:solidFill>
                          <a:effectLst/>
                          <a:latin typeface="Raleway" pitchFamily="2" charset="0"/>
                        </a:rPr>
                        <a:t>2025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F5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2554191"/>
                  </a:ext>
                </a:extLst>
              </a:tr>
              <a:tr h="559354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>
                          <a:solidFill>
                            <a:srgbClr val="0070C0"/>
                          </a:solidFill>
                          <a:effectLst/>
                          <a:latin typeface="Raleway" pitchFamily="2" charset="0"/>
                        </a:rPr>
                        <a:t>Encours de la dette  au 01/01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9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400" b="1" i="0" u="none" strike="noStrike" dirty="0">
                          <a:solidFill>
                            <a:srgbClr val="0070C0"/>
                          </a:solidFill>
                          <a:effectLst/>
                          <a:latin typeface="Raleway" pitchFamily="2" charset="0"/>
                        </a:rPr>
                        <a:t>3 316 064 €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400" b="1" i="0" u="none" strike="noStrike">
                          <a:solidFill>
                            <a:srgbClr val="0070C0"/>
                          </a:solidFill>
                          <a:effectLst/>
                          <a:latin typeface="Raleway" pitchFamily="2" charset="0"/>
                        </a:rPr>
                        <a:t>2 932 598 €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400" b="1" i="0" u="none" strike="noStrike" dirty="0">
                          <a:solidFill>
                            <a:srgbClr val="0070C0"/>
                          </a:solidFill>
                          <a:effectLst/>
                          <a:latin typeface="Raleway" pitchFamily="2" charset="0"/>
                        </a:rPr>
                        <a:t>2 535 356 €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400" b="1" i="0" u="none" strike="noStrike" dirty="0">
                          <a:solidFill>
                            <a:srgbClr val="0070C0"/>
                          </a:solidFill>
                          <a:effectLst/>
                          <a:latin typeface="Raleway" pitchFamily="2" charset="0"/>
                        </a:rPr>
                        <a:t>2 123 692 €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400" b="1" i="0" u="none" strike="noStrike" dirty="0">
                          <a:solidFill>
                            <a:srgbClr val="0070C0"/>
                          </a:solidFill>
                          <a:effectLst/>
                          <a:latin typeface="Raleway" pitchFamily="2" charset="0"/>
                        </a:rPr>
                        <a:t>3 696 927 €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9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9942522"/>
                  </a:ext>
                </a:extLst>
              </a:tr>
              <a:tr h="646914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>
                          <a:solidFill>
                            <a:srgbClr val="0070C0"/>
                          </a:solidFill>
                          <a:effectLst/>
                          <a:latin typeface="Raleway" pitchFamily="2" charset="0"/>
                        </a:rPr>
                        <a:t>Annuités de la dette capital 1641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9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400" b="1" i="0" u="none" strike="noStrike" dirty="0">
                          <a:solidFill>
                            <a:srgbClr val="0070C0"/>
                          </a:solidFill>
                          <a:effectLst/>
                          <a:latin typeface="Raleway" pitchFamily="2" charset="0"/>
                        </a:rPr>
                        <a:t>383 465 €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400" b="1" i="0" u="none" strike="noStrike" dirty="0">
                          <a:solidFill>
                            <a:srgbClr val="0070C0"/>
                          </a:solidFill>
                          <a:effectLst/>
                          <a:latin typeface="Raleway" pitchFamily="2" charset="0"/>
                        </a:rPr>
                        <a:t>397 241 €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400" b="1" i="0" u="none" strike="noStrike" dirty="0">
                          <a:solidFill>
                            <a:srgbClr val="0070C0"/>
                          </a:solidFill>
                          <a:effectLst/>
                          <a:latin typeface="Raleway" pitchFamily="2" charset="0"/>
                        </a:rPr>
                        <a:t>411 664 €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400" b="1" i="0" u="none" strike="noStrike" dirty="0">
                          <a:solidFill>
                            <a:srgbClr val="0070C0"/>
                          </a:solidFill>
                          <a:effectLst/>
                          <a:latin typeface="Raleway" pitchFamily="2" charset="0"/>
                        </a:rPr>
                        <a:t>426 766 €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400" b="1" i="0" u="none" strike="noStrike" dirty="0">
                          <a:solidFill>
                            <a:srgbClr val="0070C0"/>
                          </a:solidFill>
                          <a:effectLst/>
                          <a:latin typeface="Raleway" pitchFamily="2" charset="0"/>
                        </a:rPr>
                        <a:t>342 406 €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9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3552187"/>
                  </a:ext>
                </a:extLst>
              </a:tr>
              <a:tr h="431275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>
                          <a:solidFill>
                            <a:srgbClr val="0070C0"/>
                          </a:solidFill>
                          <a:effectLst/>
                          <a:latin typeface="Raleway" pitchFamily="2" charset="0"/>
                        </a:rPr>
                        <a:t>Annuités intérêt 66111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9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400" b="1" i="0" u="none" strike="noStrike" dirty="0">
                          <a:solidFill>
                            <a:srgbClr val="0070C0"/>
                          </a:solidFill>
                          <a:effectLst/>
                          <a:latin typeface="Raleway" pitchFamily="2" charset="0"/>
                        </a:rPr>
                        <a:t>68 058 €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400" b="1" i="0" u="none" strike="noStrike" dirty="0">
                          <a:solidFill>
                            <a:srgbClr val="0070C0"/>
                          </a:solidFill>
                          <a:effectLst/>
                          <a:latin typeface="Raleway" pitchFamily="2" charset="0"/>
                        </a:rPr>
                        <a:t>58 727 €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400" b="1" i="0" u="none" strike="noStrike" dirty="0">
                          <a:solidFill>
                            <a:srgbClr val="0070C0"/>
                          </a:solidFill>
                          <a:effectLst/>
                          <a:latin typeface="Raleway" pitchFamily="2" charset="0"/>
                        </a:rPr>
                        <a:t>48 983 €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400" b="1" i="0" u="none" strike="noStrike" dirty="0">
                          <a:solidFill>
                            <a:srgbClr val="0070C0"/>
                          </a:solidFill>
                          <a:effectLst/>
                          <a:latin typeface="Raleway" pitchFamily="2" charset="0"/>
                        </a:rPr>
                        <a:t>38 879 €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400" b="1" i="0" u="none" strike="noStrike" dirty="0">
                          <a:solidFill>
                            <a:srgbClr val="0070C0"/>
                          </a:solidFill>
                          <a:effectLst/>
                          <a:latin typeface="Raleway" pitchFamily="2" charset="0"/>
                        </a:rPr>
                        <a:t>86 469 €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9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8451154"/>
                  </a:ext>
                </a:extLst>
              </a:tr>
              <a:tr h="279677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Raleway" pitchFamily="2" charset="0"/>
                        </a:rPr>
                        <a:t>Total annuités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9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400" b="1" i="0" u="none" strike="noStrike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Raleway" pitchFamily="2" charset="0"/>
                        </a:rPr>
                        <a:t>451 523 €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400" b="1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Raleway" pitchFamily="2" charset="0"/>
                        </a:rPr>
                        <a:t>455 968 €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400" b="1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Raleway" pitchFamily="2" charset="0"/>
                        </a:rPr>
                        <a:t>460 647 €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400" b="1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Raleway" pitchFamily="2" charset="0"/>
                        </a:rPr>
                        <a:t>465 645 €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400" b="1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Raleway" pitchFamily="2" charset="0"/>
                        </a:rPr>
                        <a:t>428 875 €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9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6530539"/>
                  </a:ext>
                </a:extLst>
              </a:tr>
              <a:tr h="431275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1" u="none" strike="noStrike" dirty="0">
                          <a:solidFill>
                            <a:srgbClr val="7030A0"/>
                          </a:solidFill>
                          <a:effectLst/>
                          <a:latin typeface="Raleway" pitchFamily="2" charset="0"/>
                        </a:rPr>
                        <a:t>Nombre habitants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9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1" u="none" strike="noStrike" dirty="0">
                          <a:solidFill>
                            <a:srgbClr val="7030A0"/>
                          </a:solidFill>
                          <a:effectLst/>
                          <a:latin typeface="Raleway" pitchFamily="2" charset="0"/>
                        </a:rPr>
                        <a:t>5138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1" u="none" strike="noStrike" dirty="0">
                          <a:solidFill>
                            <a:srgbClr val="7030A0"/>
                          </a:solidFill>
                          <a:effectLst/>
                          <a:latin typeface="Raleway" pitchFamily="2" charset="0"/>
                        </a:rPr>
                        <a:t>5109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1" u="none" strike="noStrike" dirty="0">
                          <a:solidFill>
                            <a:srgbClr val="7030A0"/>
                          </a:solidFill>
                          <a:effectLst/>
                          <a:latin typeface="Raleway" pitchFamily="2" charset="0"/>
                        </a:rPr>
                        <a:t>5109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1" u="none" strike="noStrike" dirty="0">
                          <a:solidFill>
                            <a:srgbClr val="7030A0"/>
                          </a:solidFill>
                          <a:effectLst/>
                          <a:latin typeface="Raleway" pitchFamily="2" charset="0"/>
                        </a:rPr>
                        <a:t>5109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1" u="none" strike="noStrike" dirty="0">
                          <a:solidFill>
                            <a:srgbClr val="7030A0"/>
                          </a:solidFill>
                          <a:effectLst/>
                          <a:latin typeface="Raleway" pitchFamily="2" charset="0"/>
                        </a:rPr>
                        <a:t>5133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9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0621812"/>
                  </a:ext>
                </a:extLst>
              </a:tr>
              <a:tr h="559354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>
                          <a:solidFill>
                            <a:srgbClr val="0070C0"/>
                          </a:solidFill>
                          <a:effectLst/>
                          <a:latin typeface="Raleway" pitchFamily="2" charset="0"/>
                        </a:rPr>
                        <a:t>Soit annuités par habitant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9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400" b="1" i="0" u="none" strike="noStrike" dirty="0">
                          <a:solidFill>
                            <a:srgbClr val="0070C0"/>
                          </a:solidFill>
                          <a:effectLst/>
                          <a:latin typeface="Raleway" pitchFamily="2" charset="0"/>
                        </a:rPr>
                        <a:t>87,88 €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400" b="1" i="0" u="none" strike="noStrike" dirty="0">
                          <a:solidFill>
                            <a:srgbClr val="0070C0"/>
                          </a:solidFill>
                          <a:effectLst/>
                          <a:latin typeface="Raleway" pitchFamily="2" charset="0"/>
                        </a:rPr>
                        <a:t>89,25 €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400" b="1" i="0" u="none" strike="noStrike" dirty="0">
                          <a:solidFill>
                            <a:srgbClr val="0070C0"/>
                          </a:solidFill>
                          <a:effectLst/>
                          <a:latin typeface="Raleway" pitchFamily="2" charset="0"/>
                        </a:rPr>
                        <a:t>90,16 €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400" b="1" i="0" u="none" strike="noStrike" dirty="0">
                          <a:solidFill>
                            <a:srgbClr val="0070C0"/>
                          </a:solidFill>
                          <a:effectLst/>
                          <a:latin typeface="Raleway" pitchFamily="2" charset="0"/>
                        </a:rPr>
                        <a:t>91,14 €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400" b="1" i="0" u="none" strike="noStrike" dirty="0">
                          <a:solidFill>
                            <a:srgbClr val="0070C0"/>
                          </a:solidFill>
                          <a:effectLst/>
                          <a:latin typeface="Raleway" pitchFamily="2" charset="0"/>
                        </a:rPr>
                        <a:t>84 €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9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7343189"/>
                  </a:ext>
                </a:extLst>
              </a:tr>
              <a:tr h="559354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>
                          <a:solidFill>
                            <a:srgbClr val="0070C0"/>
                          </a:solidFill>
                          <a:effectLst/>
                          <a:latin typeface="Raleway" pitchFamily="2" charset="0"/>
                        </a:rPr>
                        <a:t>Encours de la dette/habitants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9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400" b="1" i="0" u="none" strike="noStrike" dirty="0">
                          <a:solidFill>
                            <a:srgbClr val="0070C0"/>
                          </a:solidFill>
                          <a:effectLst/>
                          <a:latin typeface="Raleway" pitchFamily="2" charset="0"/>
                        </a:rPr>
                        <a:t>645,40 €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400" b="1" i="0" u="none" strike="noStrike" dirty="0">
                          <a:solidFill>
                            <a:srgbClr val="0070C0"/>
                          </a:solidFill>
                          <a:effectLst/>
                          <a:latin typeface="Raleway" pitchFamily="2" charset="0"/>
                        </a:rPr>
                        <a:t>574,01 €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400" b="1" i="0" u="none" strike="noStrike" dirty="0">
                          <a:solidFill>
                            <a:srgbClr val="0070C0"/>
                          </a:solidFill>
                          <a:effectLst/>
                          <a:latin typeface="Raleway" pitchFamily="2" charset="0"/>
                        </a:rPr>
                        <a:t>496,25 €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400" b="1" i="0" u="none" strike="noStrike" dirty="0">
                          <a:solidFill>
                            <a:srgbClr val="0070C0"/>
                          </a:solidFill>
                          <a:effectLst/>
                          <a:latin typeface="Raleway" pitchFamily="2" charset="0"/>
                        </a:rPr>
                        <a:t>415,68 €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400" b="1" i="0" u="none" strike="noStrike" dirty="0">
                          <a:solidFill>
                            <a:srgbClr val="0070C0"/>
                          </a:solidFill>
                          <a:effectLst/>
                          <a:latin typeface="Raleway" pitchFamily="2" charset="0"/>
                        </a:rPr>
                        <a:t>720 €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9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7879014"/>
                  </a:ext>
                </a:extLst>
              </a:tr>
            </a:tbl>
          </a:graphicData>
        </a:graphic>
      </p:graphicFrame>
      <p:sp>
        <p:nvSpPr>
          <p:cNvPr id="4" name="Titre de la section">
            <a:extLst>
              <a:ext uri="{FF2B5EF4-FFF2-40B4-BE49-F238E27FC236}">
                <a16:creationId xmlns:a16="http://schemas.microsoft.com/office/drawing/2014/main" id="{985A2BCA-5E02-1A87-DFED-DB9521697DEF}"/>
              </a:ext>
            </a:extLst>
          </p:cNvPr>
          <p:cNvSpPr txBox="1"/>
          <p:nvPr/>
        </p:nvSpPr>
        <p:spPr>
          <a:xfrm>
            <a:off x="959191" y="349150"/>
            <a:ext cx="11049033" cy="641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marL="1657350" indent="-1657350" defTabSz="647700">
              <a:spcBef>
                <a:spcPts val="0"/>
              </a:spcBef>
              <a:buSzPct val="100000"/>
              <a:buAutoNum type="arabicPeriod"/>
              <a:defRPr sz="7000">
                <a:solidFill>
                  <a:srgbClr val="9BC9CE"/>
                </a:solidFill>
              </a:defRPr>
            </a:lvl1pPr>
          </a:lstStyle>
          <a:p>
            <a:pPr marL="0" indent="0">
              <a:buNone/>
            </a:pPr>
            <a:r>
              <a:rPr lang="fr-FR" sz="3500" dirty="0">
                <a:latin typeface="Utendo" pitchFamily="2" charset="0"/>
              </a:rPr>
              <a:t>CA du budget général 2025</a:t>
            </a:r>
            <a:endParaRPr sz="3500" dirty="0">
              <a:latin typeface="Utendo" pitchFamily="2" charset="0"/>
            </a:endParaRPr>
          </a:p>
        </p:txBody>
      </p:sp>
      <p:pic>
        <p:nvPicPr>
          <p:cNvPr id="5" name="COIN Bordeaux Fuschia.png" descr="COIN Bordeaux Fuschia.png">
            <a:extLst>
              <a:ext uri="{FF2B5EF4-FFF2-40B4-BE49-F238E27FC236}">
                <a16:creationId xmlns:a16="http://schemas.microsoft.com/office/drawing/2014/main" id="{CD68BB03-2367-7992-50E0-42872E6ADE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989" y="219507"/>
            <a:ext cx="641202" cy="641202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Zone de texte 1">
            <a:extLst>
              <a:ext uri="{FF2B5EF4-FFF2-40B4-BE49-F238E27FC236}">
                <a16:creationId xmlns:a16="http://schemas.microsoft.com/office/drawing/2014/main" id="{99F24B50-9C17-1FEF-9318-71053855AFFB}"/>
              </a:ext>
            </a:extLst>
          </p:cNvPr>
          <p:cNvSpPr txBox="1"/>
          <p:nvPr/>
        </p:nvSpPr>
        <p:spPr>
          <a:xfrm>
            <a:off x="1056086" y="1085562"/>
            <a:ext cx="10488783" cy="5334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4100">
                <a:solidFill>
                  <a:srgbClr val="003580"/>
                </a:solidFill>
                <a:latin typeface="Raleway"/>
                <a:ea typeface="Raleway"/>
                <a:cs typeface="Raleway"/>
                <a:sym typeface="Raleway"/>
              </a:defRPr>
            </a:lvl1pPr>
          </a:lstStyle>
          <a:p>
            <a:r>
              <a:rPr lang="fr-FR" sz="2800" dirty="0"/>
              <a:t>Endettement</a:t>
            </a:r>
            <a:endParaRPr sz="2800" dirty="0"/>
          </a:p>
        </p:txBody>
      </p:sp>
      <p:pic>
        <p:nvPicPr>
          <p:cNvPr id="7" name="M BLEU ..png" descr="M BLEU ..png">
            <a:extLst>
              <a:ext uri="{FF2B5EF4-FFF2-40B4-BE49-F238E27FC236}">
                <a16:creationId xmlns:a16="http://schemas.microsoft.com/office/drawing/2014/main" id="{359B08C0-6112-721F-F8D6-3C3E45FC54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3147" y="5607284"/>
            <a:ext cx="1115077" cy="111507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1893834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de la section">
            <a:extLst>
              <a:ext uri="{FF2B5EF4-FFF2-40B4-BE49-F238E27FC236}">
                <a16:creationId xmlns:a16="http://schemas.microsoft.com/office/drawing/2014/main" id="{CA286A95-57AA-C3CF-A17E-49ADCF00508A}"/>
              </a:ext>
            </a:extLst>
          </p:cNvPr>
          <p:cNvSpPr txBox="1"/>
          <p:nvPr/>
        </p:nvSpPr>
        <p:spPr>
          <a:xfrm>
            <a:off x="959191" y="349150"/>
            <a:ext cx="11049033" cy="641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marL="1657350" indent="-1657350" defTabSz="647700">
              <a:spcBef>
                <a:spcPts val="0"/>
              </a:spcBef>
              <a:buSzPct val="100000"/>
              <a:buAutoNum type="arabicPeriod"/>
              <a:defRPr sz="7000">
                <a:solidFill>
                  <a:srgbClr val="9BC9CE"/>
                </a:solidFill>
              </a:defRPr>
            </a:lvl1pPr>
          </a:lstStyle>
          <a:p>
            <a:pPr marL="0" indent="0">
              <a:buNone/>
            </a:pPr>
            <a:r>
              <a:rPr lang="fr-FR" sz="3500" dirty="0">
                <a:latin typeface="Utendo" pitchFamily="2" charset="0"/>
              </a:rPr>
              <a:t>CA du budget général 2025</a:t>
            </a:r>
            <a:endParaRPr sz="3500" dirty="0">
              <a:latin typeface="Utendo" pitchFamily="2" charset="0"/>
            </a:endParaRPr>
          </a:p>
        </p:txBody>
      </p:sp>
      <p:pic>
        <p:nvPicPr>
          <p:cNvPr id="5" name="COIN Bordeaux Fuschia.png" descr="COIN Bordeaux Fuschia.png">
            <a:extLst>
              <a:ext uri="{FF2B5EF4-FFF2-40B4-BE49-F238E27FC236}">
                <a16:creationId xmlns:a16="http://schemas.microsoft.com/office/drawing/2014/main" id="{07ED7C49-D6C4-9C0E-FCC0-8704080A88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989" y="219507"/>
            <a:ext cx="641202" cy="641202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Zone de texte 1">
            <a:extLst>
              <a:ext uri="{FF2B5EF4-FFF2-40B4-BE49-F238E27FC236}">
                <a16:creationId xmlns:a16="http://schemas.microsoft.com/office/drawing/2014/main" id="{6AADCFD7-F0F6-2C6F-C9DC-AFB551586469}"/>
              </a:ext>
            </a:extLst>
          </p:cNvPr>
          <p:cNvSpPr txBox="1"/>
          <p:nvPr/>
        </p:nvSpPr>
        <p:spPr>
          <a:xfrm>
            <a:off x="1056086" y="1085562"/>
            <a:ext cx="10488783" cy="5334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4100">
                <a:solidFill>
                  <a:srgbClr val="003580"/>
                </a:solidFill>
                <a:latin typeface="Raleway"/>
                <a:ea typeface="Raleway"/>
                <a:cs typeface="Raleway"/>
                <a:sym typeface="Raleway"/>
              </a:defRPr>
            </a:lvl1pPr>
          </a:lstStyle>
          <a:p>
            <a:r>
              <a:rPr lang="fr-FR" sz="2800" dirty="0"/>
              <a:t>Epargne brute / Epargne nette</a:t>
            </a:r>
            <a:endParaRPr sz="2800" dirty="0"/>
          </a:p>
        </p:txBody>
      </p:sp>
      <p:pic>
        <p:nvPicPr>
          <p:cNvPr id="8" name="M BLEU ..png" descr="M BLEU ..png">
            <a:extLst>
              <a:ext uri="{FF2B5EF4-FFF2-40B4-BE49-F238E27FC236}">
                <a16:creationId xmlns:a16="http://schemas.microsoft.com/office/drawing/2014/main" id="{02EB2781-86AC-FA54-CA0B-C9FD8A361B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3147" y="5607284"/>
            <a:ext cx="1115077" cy="1115077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A0833526-DB87-07FA-B7B9-29D66B5570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1479396"/>
              </p:ext>
            </p:extLst>
          </p:nvPr>
        </p:nvGraphicFramePr>
        <p:xfrm>
          <a:off x="638589" y="1938020"/>
          <a:ext cx="10906280" cy="429795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99778">
                  <a:extLst>
                    <a:ext uri="{9D8B030D-6E8A-4147-A177-3AD203B41FA5}">
                      <a16:colId xmlns:a16="http://schemas.microsoft.com/office/drawing/2014/main" val="2654734685"/>
                    </a:ext>
                  </a:extLst>
                </a:gridCol>
                <a:gridCol w="1081614">
                  <a:extLst>
                    <a:ext uri="{9D8B030D-6E8A-4147-A177-3AD203B41FA5}">
                      <a16:colId xmlns:a16="http://schemas.microsoft.com/office/drawing/2014/main" val="1205691489"/>
                    </a:ext>
                  </a:extLst>
                </a:gridCol>
                <a:gridCol w="1081614">
                  <a:extLst>
                    <a:ext uri="{9D8B030D-6E8A-4147-A177-3AD203B41FA5}">
                      <a16:colId xmlns:a16="http://schemas.microsoft.com/office/drawing/2014/main" val="2386122682"/>
                    </a:ext>
                  </a:extLst>
                </a:gridCol>
                <a:gridCol w="1081614">
                  <a:extLst>
                    <a:ext uri="{9D8B030D-6E8A-4147-A177-3AD203B41FA5}">
                      <a16:colId xmlns:a16="http://schemas.microsoft.com/office/drawing/2014/main" val="495747652"/>
                    </a:ext>
                  </a:extLst>
                </a:gridCol>
                <a:gridCol w="1081614">
                  <a:extLst>
                    <a:ext uri="{9D8B030D-6E8A-4147-A177-3AD203B41FA5}">
                      <a16:colId xmlns:a16="http://schemas.microsoft.com/office/drawing/2014/main" val="317273633"/>
                    </a:ext>
                  </a:extLst>
                </a:gridCol>
                <a:gridCol w="1081614">
                  <a:extLst>
                    <a:ext uri="{9D8B030D-6E8A-4147-A177-3AD203B41FA5}">
                      <a16:colId xmlns:a16="http://schemas.microsoft.com/office/drawing/2014/main" val="3572815489"/>
                    </a:ext>
                  </a:extLst>
                </a:gridCol>
                <a:gridCol w="1246862">
                  <a:extLst>
                    <a:ext uri="{9D8B030D-6E8A-4147-A177-3AD203B41FA5}">
                      <a16:colId xmlns:a16="http://schemas.microsoft.com/office/drawing/2014/main" val="3099623511"/>
                    </a:ext>
                  </a:extLst>
                </a:gridCol>
                <a:gridCol w="1051570">
                  <a:extLst>
                    <a:ext uri="{9D8B030D-6E8A-4147-A177-3AD203B41FA5}">
                      <a16:colId xmlns:a16="http://schemas.microsoft.com/office/drawing/2014/main" val="2560014892"/>
                    </a:ext>
                  </a:extLst>
                </a:gridCol>
              </a:tblGrid>
              <a:tr h="1289388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fr-FR" sz="1600" u="none" strike="noStrike" dirty="0">
                          <a:effectLst/>
                        </a:rPr>
                        <a:t> 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r-FR" sz="1600" u="none" strike="noStrike" dirty="0">
                          <a:effectLst/>
                        </a:rPr>
                        <a:t>2019</a:t>
                      </a:r>
                      <a:endParaRPr lang="fr-F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r-FR" sz="1600" u="none" strike="noStrike" dirty="0">
                          <a:effectLst/>
                        </a:rPr>
                        <a:t>2020</a:t>
                      </a:r>
                      <a:endParaRPr lang="fr-F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r-FR" sz="1600" u="none" strike="noStrike" dirty="0">
                          <a:effectLst/>
                        </a:rPr>
                        <a:t>2021</a:t>
                      </a:r>
                      <a:endParaRPr lang="fr-F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r-FR" sz="1600" u="none" strike="noStrike" dirty="0">
                          <a:effectLst/>
                        </a:rPr>
                        <a:t>2022</a:t>
                      </a:r>
                      <a:endParaRPr lang="fr-F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r-FR" sz="1600" u="none" strike="noStrike" dirty="0">
                          <a:effectLst/>
                        </a:rPr>
                        <a:t>2023</a:t>
                      </a:r>
                      <a:endParaRPr lang="fr-F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r-FR" sz="1600" u="none" strike="noStrike" dirty="0">
                          <a:effectLst/>
                        </a:rPr>
                        <a:t>2024</a:t>
                      </a:r>
                      <a:endParaRPr lang="fr-F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r-FR" sz="1600" b="1" u="none" strike="noStrike" dirty="0">
                          <a:effectLst/>
                        </a:rPr>
                        <a:t>2025</a:t>
                      </a:r>
                      <a:endParaRPr lang="fr-F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3957952"/>
                  </a:ext>
                </a:extLst>
              </a:tr>
              <a:tr h="601715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fr-FR" sz="1400" b="1" u="none" strike="noStrike" dirty="0">
                          <a:effectLst/>
                        </a:rPr>
                        <a:t>Recettes Réelles de Fonctionnement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fr-FR" sz="1400" u="none" strike="noStrike">
                          <a:effectLst/>
                        </a:rPr>
                        <a:t>6 431 573 €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fr-FR" sz="1400" u="none" strike="noStrike">
                          <a:effectLst/>
                        </a:rPr>
                        <a:t>6 351 723 €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fr-FR" sz="1400" u="none" strike="noStrike">
                          <a:effectLst/>
                        </a:rPr>
                        <a:t>7 021 258 €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fr-FR" sz="1400" u="none" strike="noStrike" dirty="0">
                          <a:effectLst/>
                        </a:rPr>
                        <a:t>6 940 812 €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fr-FR" sz="1400" u="none" strike="noStrike">
                          <a:effectLst/>
                        </a:rPr>
                        <a:t>7 371 893 €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fr-FR" sz="1400" u="none" strike="noStrike" dirty="0">
                          <a:effectLst/>
                        </a:rPr>
                        <a:t>7 330 342 €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fr-FR" sz="1400" b="1" u="none" strike="noStrike">
                          <a:effectLst/>
                        </a:rPr>
                        <a:t>7 650 785 €</a:t>
                      </a:r>
                      <a:endParaRPr lang="fr-FR" sz="1400" b="1" i="0" u="none" strike="noStrike">
                        <a:solidFill>
                          <a:srgbClr val="C6591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043617"/>
                  </a:ext>
                </a:extLst>
              </a:tr>
              <a:tr h="687672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fr-FR" sz="1400" b="1" u="none" strike="noStrike" dirty="0">
                          <a:effectLst/>
                        </a:rPr>
                        <a:t>Dépenses Réelles de Fonctionnement </a:t>
                      </a:r>
                    </a:p>
                    <a:p>
                      <a:pPr algn="l" fontAlgn="ctr">
                        <a:buNone/>
                      </a:pPr>
                      <a:r>
                        <a:rPr lang="fr-FR" sz="1400" b="1" u="none" strike="noStrike" dirty="0">
                          <a:effectLst/>
                        </a:rPr>
                        <a:t>(y compris intérêts de la dette) 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fr-FR" sz="1400" u="none" strike="noStrike">
                          <a:effectLst/>
                        </a:rPr>
                        <a:t>5 458 324 €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fr-FR" sz="1400" u="none" strike="noStrike">
                          <a:effectLst/>
                        </a:rPr>
                        <a:t>5 263 727 €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fr-FR" sz="1400" u="none" strike="noStrike">
                          <a:effectLst/>
                        </a:rPr>
                        <a:t>5 452 617 €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fr-FR" sz="1400" u="none" strike="noStrike">
                          <a:effectLst/>
                        </a:rPr>
                        <a:t>5 733 919 €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fr-FR" sz="1400" u="none" strike="noStrike">
                          <a:effectLst/>
                        </a:rPr>
                        <a:t>6 033 468 €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fr-FR" sz="1400" u="none" strike="noStrike">
                          <a:effectLst/>
                        </a:rPr>
                        <a:t>6 361 215 €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fr-FR" sz="1400" b="1" u="none" strike="noStrike" dirty="0">
                          <a:effectLst/>
                        </a:rPr>
                        <a:t>6 647 388 €</a:t>
                      </a:r>
                      <a:endParaRPr lang="fr-FR" sz="1400" b="1" i="0" u="none" strike="noStrike" dirty="0">
                        <a:solidFill>
                          <a:srgbClr val="C6591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5246634"/>
                  </a:ext>
                </a:extLst>
              </a:tr>
              <a:tr h="687672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fr-FR" sz="1400" b="1" u="none" strike="noStrike" dirty="0">
                          <a:effectLst/>
                        </a:rPr>
                        <a:t>Epargne Brute (RRF-DRF)</a:t>
                      </a:r>
                    </a:p>
                    <a:p>
                      <a:pPr algn="l" fontAlgn="ctr">
                        <a:buNone/>
                      </a:pPr>
                      <a:r>
                        <a:rPr lang="fr-FR" sz="1400" b="1" u="none" strike="noStrike" dirty="0">
                          <a:effectLst/>
                        </a:rPr>
                        <a:t> (y compris intérêts de la dette )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fr-FR" sz="1400" u="none" strike="noStrike">
                          <a:effectLst/>
                        </a:rPr>
                        <a:t>973 249 €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fr-FR" sz="1400" u="none" strike="noStrike">
                          <a:effectLst/>
                        </a:rPr>
                        <a:t>1 087 996 €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fr-FR" sz="1400" u="none" strike="noStrike">
                          <a:effectLst/>
                        </a:rPr>
                        <a:t>1 568 641 €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fr-FR" sz="1400" u="none" strike="noStrike">
                          <a:effectLst/>
                        </a:rPr>
                        <a:t>1 206 893 €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fr-FR" sz="1400" u="none" strike="noStrike">
                          <a:effectLst/>
                        </a:rPr>
                        <a:t>1 338 425 €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fr-FR" sz="1400" u="none" strike="noStrike">
                          <a:effectLst/>
                        </a:rPr>
                        <a:t>969 127 €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fr-FR" sz="1400" b="1" u="none" strike="noStrike" dirty="0">
                          <a:effectLst/>
                        </a:rPr>
                        <a:t>1 003 397 €</a:t>
                      </a:r>
                      <a:endParaRPr lang="fr-FR" sz="1400" b="1" i="0" u="none" strike="noStrike" dirty="0">
                        <a:solidFill>
                          <a:srgbClr val="C6591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3378022"/>
                  </a:ext>
                </a:extLst>
              </a:tr>
              <a:tr h="1031507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fr-FR" sz="1400" b="1" u="none" strike="noStrike" dirty="0">
                          <a:effectLst/>
                        </a:rPr>
                        <a:t>Epargne nette (épargne brute- remboursement de la dette en capital annuité)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fr-FR" sz="1400" u="none" strike="noStrike">
                          <a:effectLst/>
                        </a:rPr>
                        <a:t>616 012 €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fr-FR" sz="1400" u="none" strike="noStrike">
                          <a:effectLst/>
                        </a:rPr>
                        <a:t>717 686 €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fr-FR" sz="1400" u="none" strike="noStrike">
                          <a:effectLst/>
                        </a:rPr>
                        <a:t>1 185 174 €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fr-FR" sz="1400" u="none" strike="noStrike">
                          <a:effectLst/>
                        </a:rPr>
                        <a:t>809 652 €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fr-FR" sz="1400" u="none" strike="noStrike">
                          <a:effectLst/>
                        </a:rPr>
                        <a:t>926 760 €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fr-FR" sz="1400" u="none" strike="noStrike">
                          <a:effectLst/>
                        </a:rPr>
                        <a:t>542 361 €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fr-FR" sz="1400" b="1" u="none" strike="noStrike" dirty="0">
                          <a:effectLst/>
                        </a:rPr>
                        <a:t>660 991 €</a:t>
                      </a:r>
                      <a:endParaRPr lang="fr-FR" sz="1400" b="1" i="0" u="none" strike="noStrike" dirty="0">
                        <a:solidFill>
                          <a:srgbClr val="C6591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46623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830417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de la section">
            <a:extLst>
              <a:ext uri="{FF2B5EF4-FFF2-40B4-BE49-F238E27FC236}">
                <a16:creationId xmlns:a16="http://schemas.microsoft.com/office/drawing/2014/main" id="{4FD5AE33-29C0-1BBC-E557-9C2849B221BF}"/>
              </a:ext>
            </a:extLst>
          </p:cNvPr>
          <p:cNvSpPr txBox="1"/>
          <p:nvPr/>
        </p:nvSpPr>
        <p:spPr>
          <a:xfrm>
            <a:off x="959191" y="349150"/>
            <a:ext cx="11049033" cy="641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marL="1657350" indent="-1657350" defTabSz="647700">
              <a:spcBef>
                <a:spcPts val="0"/>
              </a:spcBef>
              <a:buSzPct val="100000"/>
              <a:buAutoNum type="arabicPeriod"/>
              <a:defRPr sz="7000">
                <a:solidFill>
                  <a:srgbClr val="9BC9CE"/>
                </a:solidFill>
              </a:defRPr>
            </a:lvl1pPr>
          </a:lstStyle>
          <a:p>
            <a:pPr marL="0" indent="0">
              <a:buNone/>
            </a:pPr>
            <a:r>
              <a:rPr lang="fr-FR" sz="3500" dirty="0">
                <a:latin typeface="Utendo" pitchFamily="2" charset="0"/>
              </a:rPr>
              <a:t>CA du budget général 2025</a:t>
            </a:r>
            <a:endParaRPr sz="3500" dirty="0">
              <a:latin typeface="Utendo" pitchFamily="2" charset="0"/>
            </a:endParaRPr>
          </a:p>
        </p:txBody>
      </p:sp>
      <p:pic>
        <p:nvPicPr>
          <p:cNvPr id="6" name="COIN Bordeaux Fuschia.png" descr="COIN Bordeaux Fuschia.png">
            <a:extLst>
              <a:ext uri="{FF2B5EF4-FFF2-40B4-BE49-F238E27FC236}">
                <a16:creationId xmlns:a16="http://schemas.microsoft.com/office/drawing/2014/main" id="{D1C9BA86-D459-6B10-8AFF-5B811C3D53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989" y="219507"/>
            <a:ext cx="641202" cy="641202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Zone de texte 1">
            <a:extLst>
              <a:ext uri="{FF2B5EF4-FFF2-40B4-BE49-F238E27FC236}">
                <a16:creationId xmlns:a16="http://schemas.microsoft.com/office/drawing/2014/main" id="{B9976946-C0DF-47DD-29A1-B6BF4B2FF62D}"/>
              </a:ext>
            </a:extLst>
          </p:cNvPr>
          <p:cNvSpPr txBox="1"/>
          <p:nvPr/>
        </p:nvSpPr>
        <p:spPr>
          <a:xfrm>
            <a:off x="1056086" y="1085562"/>
            <a:ext cx="10488783" cy="5334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4100">
                <a:solidFill>
                  <a:srgbClr val="003580"/>
                </a:solidFill>
                <a:latin typeface="Raleway"/>
                <a:ea typeface="Raleway"/>
                <a:cs typeface="Raleway"/>
                <a:sym typeface="Raleway"/>
              </a:defRPr>
            </a:lvl1pPr>
          </a:lstStyle>
          <a:p>
            <a:r>
              <a:rPr lang="fr-FR" sz="2800" dirty="0"/>
              <a:t>RATIOS</a:t>
            </a:r>
            <a:endParaRPr sz="2800" dirty="0"/>
          </a:p>
        </p:txBody>
      </p:sp>
      <p:pic>
        <p:nvPicPr>
          <p:cNvPr id="8" name="M BLEU ..png" descr="M BLEU ..png">
            <a:extLst>
              <a:ext uri="{FF2B5EF4-FFF2-40B4-BE49-F238E27FC236}">
                <a16:creationId xmlns:a16="http://schemas.microsoft.com/office/drawing/2014/main" id="{BBB49DB0-198C-7162-F587-D8C9F61F55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3147" y="5607284"/>
            <a:ext cx="1115077" cy="1115077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9" name="Tableau 8">
            <a:extLst>
              <a:ext uri="{FF2B5EF4-FFF2-40B4-BE49-F238E27FC236}">
                <a16:creationId xmlns:a16="http://schemas.microsoft.com/office/drawing/2014/main" id="{9C8E77BD-0287-32CE-37D7-E5B2D80B78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8404100"/>
              </p:ext>
            </p:extLst>
          </p:nvPr>
        </p:nvGraphicFramePr>
        <p:xfrm>
          <a:off x="661380" y="1861019"/>
          <a:ext cx="10695781" cy="4374955"/>
        </p:xfrm>
        <a:graphic>
          <a:graphicData uri="http://schemas.openxmlformats.org/drawingml/2006/table">
            <a:tbl>
              <a:tblPr/>
              <a:tblGrid>
                <a:gridCol w="5709808">
                  <a:extLst>
                    <a:ext uri="{9D8B030D-6E8A-4147-A177-3AD203B41FA5}">
                      <a16:colId xmlns:a16="http://schemas.microsoft.com/office/drawing/2014/main" val="3649272774"/>
                    </a:ext>
                  </a:extLst>
                </a:gridCol>
                <a:gridCol w="909849">
                  <a:extLst>
                    <a:ext uri="{9D8B030D-6E8A-4147-A177-3AD203B41FA5}">
                      <a16:colId xmlns:a16="http://schemas.microsoft.com/office/drawing/2014/main" val="921899812"/>
                    </a:ext>
                  </a:extLst>
                </a:gridCol>
                <a:gridCol w="909849">
                  <a:extLst>
                    <a:ext uri="{9D8B030D-6E8A-4147-A177-3AD203B41FA5}">
                      <a16:colId xmlns:a16="http://schemas.microsoft.com/office/drawing/2014/main" val="2817564642"/>
                    </a:ext>
                  </a:extLst>
                </a:gridCol>
                <a:gridCol w="909849">
                  <a:extLst>
                    <a:ext uri="{9D8B030D-6E8A-4147-A177-3AD203B41FA5}">
                      <a16:colId xmlns:a16="http://schemas.microsoft.com/office/drawing/2014/main" val="3618004242"/>
                    </a:ext>
                  </a:extLst>
                </a:gridCol>
                <a:gridCol w="909849">
                  <a:extLst>
                    <a:ext uri="{9D8B030D-6E8A-4147-A177-3AD203B41FA5}">
                      <a16:colId xmlns:a16="http://schemas.microsoft.com/office/drawing/2014/main" val="4106978760"/>
                    </a:ext>
                  </a:extLst>
                </a:gridCol>
                <a:gridCol w="1346577">
                  <a:extLst>
                    <a:ext uri="{9D8B030D-6E8A-4147-A177-3AD203B41FA5}">
                      <a16:colId xmlns:a16="http://schemas.microsoft.com/office/drawing/2014/main" val="3368490882"/>
                    </a:ext>
                  </a:extLst>
                </a:gridCol>
              </a:tblGrid>
              <a:tr h="252468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2022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2023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2024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2025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65155916"/>
                  </a:ext>
                </a:extLst>
              </a:tr>
              <a:tr h="408963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Dépenses réelles de fonctionnement par habitant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CD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1 061 €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CD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1 122 €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CD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1 181 €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CD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1 244 €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CD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1 290 €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C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4031452"/>
                  </a:ext>
                </a:extLst>
              </a:tr>
              <a:tr h="408963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Produits des impositions directes par habitant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3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514 €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3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557 €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3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575 €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3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589 €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3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589 €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3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8226463"/>
                  </a:ext>
                </a:extLst>
              </a:tr>
              <a:tr h="408963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Recettes réelles de fonctionnement par habitant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0">
                      <a:fgClr>
                        <a:srgbClr val="90D353"/>
                      </a:fgClr>
                      <a:bgClr>
                        <a:srgbClr val="A7FD59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1 367 €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0">
                      <a:fgClr>
                        <a:srgbClr val="90D353"/>
                      </a:fgClr>
                      <a:bgClr>
                        <a:srgbClr val="A7FD59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1 359 €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0">
                      <a:fgClr>
                        <a:srgbClr val="90D353"/>
                      </a:fgClr>
                      <a:bgClr>
                        <a:srgbClr val="A7FD59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1 443 €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0">
                      <a:fgClr>
                        <a:srgbClr val="90D353"/>
                      </a:fgClr>
                      <a:bgClr>
                        <a:srgbClr val="A7FD59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1 434 €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0">
                      <a:fgClr>
                        <a:srgbClr val="90D353"/>
                      </a:fgClr>
                      <a:bgClr>
                        <a:srgbClr val="A7FD59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1 485 €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0">
                      <a:fgClr>
                        <a:srgbClr val="90D353"/>
                      </a:fgClr>
                      <a:bgClr>
                        <a:srgbClr val="A7FD59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647424482"/>
                  </a:ext>
                </a:extLst>
              </a:tr>
              <a:tr h="408963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Dépenses équipement brut par habitant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F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431 €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F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452 €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F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158 €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F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599 €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F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598 €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3137529"/>
                  </a:ext>
                </a:extLst>
              </a:tr>
              <a:tr h="408963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Dette par habitant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75">
                      <a:fgClr>
                        <a:srgbClr val="C2D5F9"/>
                      </a:fgClr>
                      <a:bgClr>
                        <a:srgbClr val="CCCC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645 €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75">
                      <a:fgClr>
                        <a:srgbClr val="C2D5F9"/>
                      </a:fgClr>
                      <a:bgClr>
                        <a:srgbClr val="CCCC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574 €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75">
                      <a:fgClr>
                        <a:srgbClr val="C2D5F9"/>
                      </a:fgClr>
                      <a:bgClr>
                        <a:srgbClr val="CCCC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496 €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75">
                      <a:fgClr>
                        <a:srgbClr val="C2D5F9"/>
                      </a:fgClr>
                      <a:bgClr>
                        <a:srgbClr val="CCCC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415 €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75">
                      <a:fgClr>
                        <a:srgbClr val="C2D5F9"/>
                      </a:fgClr>
                      <a:bgClr>
                        <a:srgbClr val="CCCC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849 €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75">
                      <a:fgClr>
                        <a:srgbClr val="C2D5F9"/>
                      </a:fgClr>
                      <a:bgClr>
                        <a:srgbClr val="CCCCFF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49145594"/>
                  </a:ext>
                </a:extLst>
              </a:tr>
              <a:tr h="408963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DGF par habitant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211 €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216 €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224 €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231 €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250 €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9485706"/>
                  </a:ext>
                </a:extLst>
              </a:tr>
              <a:tr h="408963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Dépenses de personnel/DRF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75">
                      <a:fgClr>
                        <a:srgbClr val="DDFEB9"/>
                      </a:fgClr>
                      <a:bgClr>
                        <a:srgbClr val="CCFF99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51,83 %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75">
                      <a:fgClr>
                        <a:srgbClr val="DDFEB9"/>
                      </a:fgClr>
                      <a:bgClr>
                        <a:srgbClr val="CCFF99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51,55 %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75">
                      <a:fgClr>
                        <a:srgbClr val="DDFEB9"/>
                      </a:fgClr>
                      <a:bgClr>
                        <a:srgbClr val="CCFF99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52,50 %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75">
                      <a:fgClr>
                        <a:srgbClr val="DDFEB9"/>
                      </a:fgClr>
                      <a:bgClr>
                        <a:srgbClr val="CCFF99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52,46 %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75">
                      <a:fgClr>
                        <a:srgbClr val="DDFEB9"/>
                      </a:fgClr>
                      <a:bgClr>
                        <a:srgbClr val="CCFF99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53,93 %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75">
                      <a:fgClr>
                        <a:srgbClr val="DDFEB9"/>
                      </a:fgClr>
                      <a:bgClr>
                        <a:srgbClr val="CCFF99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304313079"/>
                  </a:ext>
                </a:extLst>
              </a:tr>
              <a:tr h="44182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Marge d'autofinancement courant MAC : </a:t>
                      </a:r>
                      <a:r>
                        <a:rPr lang="fr-FR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DRF+Remboursement</a:t>
                      </a:r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dette/RRF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BB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83,12 %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BB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88,33 %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BB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87,43 %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BB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92,60 %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BB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91,36 %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B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8754512"/>
                  </a:ext>
                </a:extLst>
              </a:tr>
              <a:tr h="408963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Dépenses équipement brut/RRF = taux équipement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31,50 %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33,24 %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10,98 %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41,78 %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40,25 %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9595474"/>
                  </a:ext>
                </a:extLst>
              </a:tr>
              <a:tr h="408963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Dette/RRF = Taux d'endettement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91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47,23 %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91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42,25 %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91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34,39 %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91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28,97 %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91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57,20 %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91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69423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757134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6DC7E1-A372-F3EB-4A62-A95AAFDEF1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de la section">
            <a:extLst>
              <a:ext uri="{FF2B5EF4-FFF2-40B4-BE49-F238E27FC236}">
                <a16:creationId xmlns:a16="http://schemas.microsoft.com/office/drawing/2014/main" id="{E6DC922C-2946-5C3C-DCA1-ECBBEFA32E11}"/>
              </a:ext>
            </a:extLst>
          </p:cNvPr>
          <p:cNvSpPr txBox="1"/>
          <p:nvPr/>
        </p:nvSpPr>
        <p:spPr>
          <a:xfrm>
            <a:off x="959191" y="349150"/>
            <a:ext cx="11049033" cy="641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marL="1657350" indent="-1657350" defTabSz="647700">
              <a:spcBef>
                <a:spcPts val="0"/>
              </a:spcBef>
              <a:buSzPct val="100000"/>
              <a:buAutoNum type="arabicPeriod"/>
              <a:defRPr sz="7000">
                <a:solidFill>
                  <a:srgbClr val="9BC9CE"/>
                </a:solidFill>
              </a:defRPr>
            </a:lvl1pPr>
          </a:lstStyle>
          <a:p>
            <a:pPr marL="0" indent="0">
              <a:buNone/>
            </a:pPr>
            <a:r>
              <a:rPr lang="fr-FR" sz="3500" dirty="0">
                <a:latin typeface="Utendo" pitchFamily="2" charset="0"/>
              </a:rPr>
              <a:t>CA du budget général 2025</a:t>
            </a:r>
            <a:endParaRPr sz="3500" dirty="0">
              <a:latin typeface="Utendo" pitchFamily="2" charset="0"/>
            </a:endParaRPr>
          </a:p>
        </p:txBody>
      </p:sp>
      <p:pic>
        <p:nvPicPr>
          <p:cNvPr id="6" name="COIN Bordeaux Fuschia.png" descr="COIN Bordeaux Fuschia.png">
            <a:extLst>
              <a:ext uri="{FF2B5EF4-FFF2-40B4-BE49-F238E27FC236}">
                <a16:creationId xmlns:a16="http://schemas.microsoft.com/office/drawing/2014/main" id="{E455C7D9-2E33-C6A2-3EA3-46BC7F294F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989" y="219507"/>
            <a:ext cx="641202" cy="641202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Zone de texte 1">
            <a:extLst>
              <a:ext uri="{FF2B5EF4-FFF2-40B4-BE49-F238E27FC236}">
                <a16:creationId xmlns:a16="http://schemas.microsoft.com/office/drawing/2014/main" id="{61533ADA-644B-663D-CF37-D048C203C187}"/>
              </a:ext>
            </a:extLst>
          </p:cNvPr>
          <p:cNvSpPr txBox="1"/>
          <p:nvPr/>
        </p:nvSpPr>
        <p:spPr>
          <a:xfrm>
            <a:off x="1056086" y="1085562"/>
            <a:ext cx="10488783" cy="5334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4100">
                <a:solidFill>
                  <a:srgbClr val="003580"/>
                </a:solidFill>
                <a:latin typeface="Raleway"/>
                <a:ea typeface="Raleway"/>
                <a:cs typeface="Raleway"/>
                <a:sym typeface="Raleway"/>
              </a:defRPr>
            </a:lvl1pPr>
          </a:lstStyle>
          <a:p>
            <a:r>
              <a:rPr lang="fr-FR" sz="2800" dirty="0"/>
              <a:t>Etat des marchés notifiés</a:t>
            </a:r>
            <a:endParaRPr sz="2800" dirty="0"/>
          </a:p>
        </p:txBody>
      </p:sp>
      <p:pic>
        <p:nvPicPr>
          <p:cNvPr id="8" name="M BLEU ..png" descr="M BLEU ..png">
            <a:extLst>
              <a:ext uri="{FF2B5EF4-FFF2-40B4-BE49-F238E27FC236}">
                <a16:creationId xmlns:a16="http://schemas.microsoft.com/office/drawing/2014/main" id="{2DBC3801-644D-5DA5-8EF4-4B570000E0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3147" y="5607284"/>
            <a:ext cx="1115077" cy="1115077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EA03FF27-6F11-FDBF-B6AC-FF05554D7D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2134357"/>
              </p:ext>
            </p:extLst>
          </p:nvPr>
        </p:nvGraphicFramePr>
        <p:xfrm>
          <a:off x="959191" y="2080727"/>
          <a:ext cx="10245103" cy="3961258"/>
        </p:xfrm>
        <a:graphic>
          <a:graphicData uri="http://schemas.openxmlformats.org/drawingml/2006/table">
            <a:tbl>
              <a:tblPr/>
              <a:tblGrid>
                <a:gridCol w="1915217">
                  <a:extLst>
                    <a:ext uri="{9D8B030D-6E8A-4147-A177-3AD203B41FA5}">
                      <a16:colId xmlns:a16="http://schemas.microsoft.com/office/drawing/2014/main" val="155060745"/>
                    </a:ext>
                  </a:extLst>
                </a:gridCol>
                <a:gridCol w="2794119">
                  <a:extLst>
                    <a:ext uri="{9D8B030D-6E8A-4147-A177-3AD203B41FA5}">
                      <a16:colId xmlns:a16="http://schemas.microsoft.com/office/drawing/2014/main" val="2000472844"/>
                    </a:ext>
                  </a:extLst>
                </a:gridCol>
                <a:gridCol w="2715411">
                  <a:extLst>
                    <a:ext uri="{9D8B030D-6E8A-4147-A177-3AD203B41FA5}">
                      <a16:colId xmlns:a16="http://schemas.microsoft.com/office/drawing/2014/main" val="1564021024"/>
                    </a:ext>
                  </a:extLst>
                </a:gridCol>
                <a:gridCol w="957610">
                  <a:extLst>
                    <a:ext uri="{9D8B030D-6E8A-4147-A177-3AD203B41FA5}">
                      <a16:colId xmlns:a16="http://schemas.microsoft.com/office/drawing/2014/main" val="2056698936"/>
                    </a:ext>
                  </a:extLst>
                </a:gridCol>
                <a:gridCol w="1862746">
                  <a:extLst>
                    <a:ext uri="{9D8B030D-6E8A-4147-A177-3AD203B41FA5}">
                      <a16:colId xmlns:a16="http://schemas.microsoft.com/office/drawing/2014/main" val="3621388138"/>
                    </a:ext>
                  </a:extLst>
                </a:gridCol>
              </a:tblGrid>
              <a:tr h="602474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LIBELLE DU MARCHE</a:t>
                      </a:r>
                    </a:p>
                  </a:txBody>
                  <a:tcPr marL="7025" marR="7025" marT="70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ATTRIBUTAIRE</a:t>
                      </a:r>
                    </a:p>
                  </a:txBody>
                  <a:tcPr marL="7025" marR="7025" marT="70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MONTANT NOTIFIE (TTC)</a:t>
                      </a:r>
                    </a:p>
                  </a:txBody>
                  <a:tcPr marL="7025" marR="7025" marT="70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Dates de notification</a:t>
                      </a:r>
                    </a:p>
                  </a:txBody>
                  <a:tcPr marL="7025" marR="7025" marT="70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Commentaires</a:t>
                      </a:r>
                    </a:p>
                  </a:txBody>
                  <a:tcPr marL="7025" marR="7025" marT="70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2867462"/>
                  </a:ext>
                </a:extLst>
              </a:tr>
              <a:tr h="602474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AMO - LA HALLE</a:t>
                      </a:r>
                    </a:p>
                  </a:txBody>
                  <a:tcPr marL="7025" marR="7025" marT="70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Virginie GONDRAND - Mandataire du groupement *</a:t>
                      </a:r>
                    </a:p>
                  </a:txBody>
                  <a:tcPr marL="7025" marR="7025" marT="70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105 053,62 €</a:t>
                      </a:r>
                    </a:p>
                  </a:txBody>
                  <a:tcPr marL="7025" marR="7025" marT="70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03/04/2025</a:t>
                      </a:r>
                    </a:p>
                  </a:txBody>
                  <a:tcPr marL="7025" marR="7025" marT="70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 intégration du montant de l'avenant signé le 16/01/2026</a:t>
                      </a:r>
                    </a:p>
                  </a:txBody>
                  <a:tcPr marL="7025" marR="7025" marT="70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791019"/>
                  </a:ext>
                </a:extLst>
              </a:tr>
              <a:tr h="617533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PUMPTRACK</a:t>
                      </a:r>
                    </a:p>
                    <a:p>
                      <a:pPr algn="ctr" fontAlgn="b">
                        <a:buNone/>
                      </a:pPr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25" marR="7025" marT="70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BIKE SOLUTIONS - Mandataire du groupement</a:t>
                      </a:r>
                    </a:p>
                  </a:txBody>
                  <a:tcPr marL="7025" marR="7025" marT="70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199 974,72 €</a:t>
                      </a:r>
                    </a:p>
                  </a:txBody>
                  <a:tcPr marL="7025" marR="7025" marT="70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20/06/2025</a:t>
                      </a:r>
                    </a:p>
                  </a:txBody>
                  <a:tcPr marL="7025" marR="7025" marT="70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 intégration du montant de l'avenant signé le 18/07/2025</a:t>
                      </a:r>
                    </a:p>
                  </a:txBody>
                  <a:tcPr marL="7025" marR="7025" marT="70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7961420"/>
                  </a:ext>
                </a:extLst>
              </a:tr>
              <a:tr h="602474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Réseau Chaleur Théâtre école</a:t>
                      </a:r>
                    </a:p>
                    <a:p>
                      <a:pPr algn="ctr" fontAlgn="b">
                        <a:buNone/>
                      </a:pPr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25" marR="7025" marT="70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FORESTENER - Mandataire du groupement</a:t>
                      </a:r>
                    </a:p>
                  </a:txBody>
                  <a:tcPr marL="7025" marR="7025" marT="70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R1 (consommation) : </a:t>
                      </a:r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65,41€</a:t>
                      </a:r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/ MWh livré         R2 (part forfaitaire annuelle) : </a:t>
                      </a:r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44 040,00€</a:t>
                      </a:r>
                    </a:p>
                  </a:txBody>
                  <a:tcPr marL="7025" marR="7025" marT="70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07/11/2025</a:t>
                      </a:r>
                    </a:p>
                  </a:txBody>
                  <a:tcPr marL="7025" marR="7025" marT="70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25" marR="7025" marT="70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0090003"/>
                  </a:ext>
                </a:extLst>
              </a:tr>
              <a:tr h="91877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Restauration scolaire, multi-accueil et centre-aéré</a:t>
                      </a:r>
                    </a:p>
                  </a:txBody>
                  <a:tcPr marL="7025" marR="7025" marT="70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GUILLAUD TRAITEUR</a:t>
                      </a:r>
                    </a:p>
                  </a:txBody>
                  <a:tcPr marL="7025" marR="7025" marT="70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Accord cadre à bons de cde</a:t>
                      </a:r>
                    </a:p>
                  </a:txBody>
                  <a:tcPr marL="7025" marR="7025" marT="70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07/06/2024</a:t>
                      </a:r>
                    </a:p>
                  </a:txBody>
                  <a:tcPr marL="7025" marR="7025" marT="70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Avenants modificatifs au</a:t>
                      </a:r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01/09/2025 puis au 12/01/2026</a:t>
                      </a:r>
                    </a:p>
                  </a:txBody>
                  <a:tcPr marL="7025" marR="7025" marT="70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0858550"/>
                  </a:ext>
                </a:extLst>
              </a:tr>
              <a:tr h="617533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VRD</a:t>
                      </a:r>
                    </a:p>
                  </a:txBody>
                  <a:tcPr marL="7025" marR="7025" marT="70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EIFFAGE</a:t>
                      </a:r>
                    </a:p>
                  </a:txBody>
                  <a:tcPr marL="7025" marR="7025" marT="70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Accord cadre à bons de cde</a:t>
                      </a:r>
                    </a:p>
                  </a:txBody>
                  <a:tcPr marL="7025" marR="7025" marT="70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07/10/2025</a:t>
                      </a:r>
                    </a:p>
                  </a:txBody>
                  <a:tcPr marL="7025" marR="7025" marT="70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Reconduction du marché initial notifié au 7/10/2024</a:t>
                      </a:r>
                    </a:p>
                  </a:txBody>
                  <a:tcPr marL="7025" marR="7025" marT="70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08877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238225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850FAD-2F68-1057-7FA1-7AF419200F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">
            <a:extLst>
              <a:ext uri="{FF2B5EF4-FFF2-40B4-BE49-F238E27FC236}">
                <a16:creationId xmlns:a16="http://schemas.microsoft.com/office/drawing/2014/main" id="{7197CC81-B2F0-8D72-99AD-F220EFD3B328}"/>
              </a:ext>
            </a:extLst>
          </p:cNvPr>
          <p:cNvSpPr/>
          <p:nvPr/>
        </p:nvSpPr>
        <p:spPr>
          <a:xfrm>
            <a:off x="-39098" y="-731"/>
            <a:ext cx="852600" cy="6858731"/>
          </a:xfrm>
          <a:prstGeom prst="rect">
            <a:avLst/>
          </a:prstGeom>
          <a:solidFill>
            <a:srgbClr val="B1D6DC"/>
          </a:solidFill>
          <a:ln w="12700">
            <a:miter lim="400000"/>
          </a:ln>
          <a:effectLst>
            <a:reflection stA="50000" endPos="40000" dir="5400000" sy="-100000" algn="bl" rotWithShape="0"/>
          </a:effectLst>
        </p:spPr>
        <p:txBody>
          <a:bodyPr lIns="50800" tIns="50800" rIns="50800" bIns="50800" anchor="ctr"/>
          <a:lstStyle/>
          <a:p>
            <a:pPr algn="ctr">
              <a:lnSpc>
                <a:spcPct val="80000"/>
              </a:lnSpc>
              <a:spcBef>
                <a:spcPts val="0"/>
              </a:spcBef>
              <a:defRPr sz="4000" cap="all">
                <a:solidFill>
                  <a:srgbClr val="FFFFFF"/>
                </a:solidFill>
                <a:latin typeface="DIN Condensed"/>
                <a:ea typeface="DIN Condensed"/>
                <a:cs typeface="DIN Condensed"/>
                <a:sym typeface="DIN Condensed"/>
              </a:defRPr>
            </a:pPr>
            <a:endParaRPr/>
          </a:p>
        </p:txBody>
      </p:sp>
      <p:pic>
        <p:nvPicPr>
          <p:cNvPr id="3" name="3 TRAITS BLANC.png" descr="3 TRAITS BLANC.png">
            <a:extLst>
              <a:ext uri="{FF2B5EF4-FFF2-40B4-BE49-F238E27FC236}">
                <a16:creationId xmlns:a16="http://schemas.microsoft.com/office/drawing/2014/main" id="{76E113FE-6E89-8259-33B0-D56AE8311F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0194" y="5033914"/>
            <a:ext cx="894791" cy="1824086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TITRE DE VOTRE PRESENTATION">
            <a:extLst>
              <a:ext uri="{FF2B5EF4-FFF2-40B4-BE49-F238E27FC236}">
                <a16:creationId xmlns:a16="http://schemas.microsoft.com/office/drawing/2014/main" id="{A31B9366-17B7-162E-A3E0-5C38AF12F45A}"/>
              </a:ext>
            </a:extLst>
          </p:cNvPr>
          <p:cNvSpPr txBox="1">
            <a:spLocks/>
          </p:cNvSpPr>
          <p:nvPr/>
        </p:nvSpPr>
        <p:spPr>
          <a:xfrm>
            <a:off x="2254378" y="2405638"/>
            <a:ext cx="8399049" cy="275367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182880" indent="-182880" algn="ctr" defTabSz="825500" rtl="0" eaLnBrk="1" latinLnBrk="0" hangingPunct="1">
              <a:lnSpc>
                <a:spcPct val="8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10700" kern="1200" cap="all">
                <a:solidFill>
                  <a:srgbClr val="003580"/>
                </a:solidFill>
                <a:latin typeface="Utendo Bold"/>
                <a:ea typeface="Utendo Bold"/>
                <a:cs typeface="Utendo Bold"/>
                <a:sym typeface="Utendo Bold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5500" dirty="0"/>
              <a:t>CA budget eau 2025</a:t>
            </a:r>
          </a:p>
        </p:txBody>
      </p:sp>
      <p:sp>
        <p:nvSpPr>
          <p:cNvPr id="5" name="DATE 01/01/2027">
            <a:extLst>
              <a:ext uri="{FF2B5EF4-FFF2-40B4-BE49-F238E27FC236}">
                <a16:creationId xmlns:a16="http://schemas.microsoft.com/office/drawing/2014/main" id="{8422D5D8-EE12-9390-E50D-90B464D790C7}"/>
              </a:ext>
            </a:extLst>
          </p:cNvPr>
          <p:cNvSpPr txBox="1"/>
          <p:nvPr/>
        </p:nvSpPr>
        <p:spPr>
          <a:xfrm>
            <a:off x="-1640541" y="147918"/>
            <a:ext cx="13429743" cy="8301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b">
            <a:normAutofit/>
          </a:bodyPr>
          <a:lstStyle>
            <a:lvl1pPr algn="r" defTabSz="647700">
              <a:lnSpc>
                <a:spcPct val="80000"/>
              </a:lnSpc>
              <a:spcBef>
                <a:spcPts val="0"/>
              </a:spcBef>
              <a:defRPr sz="3600" cap="all" spc="100">
                <a:solidFill>
                  <a:srgbClr val="CA1347"/>
                </a:solidFill>
                <a:latin typeface="Utendo Bold"/>
                <a:ea typeface="Utendo Bold"/>
                <a:cs typeface="Utendo Bold"/>
                <a:sym typeface="Utendo Bold"/>
              </a:defRPr>
            </a:lvl1pPr>
          </a:lstStyle>
          <a:p>
            <a:r>
              <a:rPr lang="fr-FR" sz="3000" dirty="0"/>
              <a:t>Conseil municipal – 2 mars 2026</a:t>
            </a:r>
            <a:endParaRPr sz="3000" dirty="0"/>
          </a:p>
        </p:txBody>
      </p:sp>
      <p:pic>
        <p:nvPicPr>
          <p:cNvPr id="6" name="LOGO-Officiel-VilledeLaMure.png" descr="LOGO-Officiel-VilledeLaMure.png">
            <a:extLst>
              <a:ext uri="{FF2B5EF4-FFF2-40B4-BE49-F238E27FC236}">
                <a16:creationId xmlns:a16="http://schemas.microsoft.com/office/drawing/2014/main" id="{8F99E1C9-D89C-6ECB-88CF-B7A67D63D7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8426" y="3429000"/>
            <a:ext cx="5050954" cy="3125932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Lignes géomophologiques.png" descr="Lignes géomophologiques.png">
            <a:extLst>
              <a:ext uri="{FF2B5EF4-FFF2-40B4-BE49-F238E27FC236}">
                <a16:creationId xmlns:a16="http://schemas.microsoft.com/office/drawing/2014/main" id="{7BE04EE0-62E6-3C1C-9ED6-0992DB87C0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57279" y="4135948"/>
            <a:ext cx="3488509" cy="280273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499637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80BF1E-B0A2-6392-DFB9-610241C94C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">
            <a:extLst>
              <a:ext uri="{FF2B5EF4-FFF2-40B4-BE49-F238E27FC236}">
                <a16:creationId xmlns:a16="http://schemas.microsoft.com/office/drawing/2014/main" id="{AEDCBA0A-D764-1328-DA9B-6F4E3E924AE1}"/>
              </a:ext>
            </a:extLst>
          </p:cNvPr>
          <p:cNvSpPr/>
          <p:nvPr/>
        </p:nvSpPr>
        <p:spPr>
          <a:xfrm>
            <a:off x="-39098" y="-731"/>
            <a:ext cx="852600" cy="6858731"/>
          </a:xfrm>
          <a:prstGeom prst="rect">
            <a:avLst/>
          </a:prstGeom>
          <a:solidFill>
            <a:srgbClr val="B1D6DC"/>
          </a:solidFill>
          <a:ln w="12700">
            <a:miter lim="400000"/>
          </a:ln>
          <a:effectLst>
            <a:reflection stA="50000" endPos="40000" dir="5400000" sy="-100000" algn="bl" rotWithShape="0"/>
          </a:effectLst>
        </p:spPr>
        <p:txBody>
          <a:bodyPr lIns="50800" tIns="50800" rIns="50800" bIns="50800" anchor="ctr"/>
          <a:lstStyle/>
          <a:p>
            <a:pPr algn="ctr">
              <a:lnSpc>
                <a:spcPct val="80000"/>
              </a:lnSpc>
              <a:spcBef>
                <a:spcPts val="0"/>
              </a:spcBef>
              <a:defRPr sz="4000" cap="all">
                <a:solidFill>
                  <a:srgbClr val="FFFFFF"/>
                </a:solidFill>
                <a:latin typeface="DIN Condensed"/>
                <a:ea typeface="DIN Condensed"/>
                <a:cs typeface="DIN Condensed"/>
                <a:sym typeface="DIN Condensed"/>
              </a:defRPr>
            </a:pPr>
            <a:endParaRPr/>
          </a:p>
        </p:txBody>
      </p:sp>
      <p:pic>
        <p:nvPicPr>
          <p:cNvPr id="3" name="3 TRAITS BLANC.png" descr="3 TRAITS BLANC.png">
            <a:extLst>
              <a:ext uri="{FF2B5EF4-FFF2-40B4-BE49-F238E27FC236}">
                <a16:creationId xmlns:a16="http://schemas.microsoft.com/office/drawing/2014/main" id="{E66C3A74-9AF0-8774-CAAF-677CB3EF5B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0194" y="5033914"/>
            <a:ext cx="894791" cy="1824086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TITRE DE VOTRE PRESENTATION">
            <a:extLst>
              <a:ext uri="{FF2B5EF4-FFF2-40B4-BE49-F238E27FC236}">
                <a16:creationId xmlns:a16="http://schemas.microsoft.com/office/drawing/2014/main" id="{209BB10D-9D8B-B968-01FD-8877CFDA70D5}"/>
              </a:ext>
            </a:extLst>
          </p:cNvPr>
          <p:cNvSpPr txBox="1">
            <a:spLocks/>
          </p:cNvSpPr>
          <p:nvPr/>
        </p:nvSpPr>
        <p:spPr>
          <a:xfrm>
            <a:off x="1896475" y="1629145"/>
            <a:ext cx="8399049" cy="275367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182880" indent="-182880" algn="ctr" defTabSz="825500" rtl="0" eaLnBrk="1" latinLnBrk="0" hangingPunct="1">
              <a:lnSpc>
                <a:spcPct val="8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10700" kern="1200" cap="all">
                <a:solidFill>
                  <a:srgbClr val="003580"/>
                </a:solidFill>
                <a:latin typeface="Utendo Bold"/>
                <a:ea typeface="Utendo Bold"/>
                <a:cs typeface="Utendo Bold"/>
                <a:sym typeface="Utendo Bold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5500" dirty="0"/>
              <a:t>Résultats des comptes de gestion 2025</a:t>
            </a:r>
          </a:p>
        </p:txBody>
      </p:sp>
      <p:sp>
        <p:nvSpPr>
          <p:cNvPr id="5" name="DATE 01/01/2027">
            <a:extLst>
              <a:ext uri="{FF2B5EF4-FFF2-40B4-BE49-F238E27FC236}">
                <a16:creationId xmlns:a16="http://schemas.microsoft.com/office/drawing/2014/main" id="{7BEC36C5-BDFF-3A74-4A52-206FD9E0588A}"/>
              </a:ext>
            </a:extLst>
          </p:cNvPr>
          <p:cNvSpPr txBox="1"/>
          <p:nvPr/>
        </p:nvSpPr>
        <p:spPr>
          <a:xfrm>
            <a:off x="-1640541" y="147918"/>
            <a:ext cx="13429743" cy="8301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b">
            <a:normAutofit/>
          </a:bodyPr>
          <a:lstStyle>
            <a:lvl1pPr algn="r" defTabSz="647700">
              <a:lnSpc>
                <a:spcPct val="80000"/>
              </a:lnSpc>
              <a:spcBef>
                <a:spcPts val="0"/>
              </a:spcBef>
              <a:defRPr sz="3600" cap="all" spc="100">
                <a:solidFill>
                  <a:srgbClr val="CA1347"/>
                </a:solidFill>
                <a:latin typeface="Utendo Bold"/>
                <a:ea typeface="Utendo Bold"/>
                <a:cs typeface="Utendo Bold"/>
                <a:sym typeface="Utendo Bold"/>
              </a:defRPr>
            </a:lvl1pPr>
          </a:lstStyle>
          <a:p>
            <a:r>
              <a:rPr lang="fr-FR" sz="3000" dirty="0"/>
              <a:t>Conseil municipal – 2 mars 2026</a:t>
            </a:r>
            <a:endParaRPr sz="3000" dirty="0"/>
          </a:p>
        </p:txBody>
      </p:sp>
      <p:pic>
        <p:nvPicPr>
          <p:cNvPr id="6" name="LOGO-Officiel-VilledeLaMure.png" descr="LOGO-Officiel-VilledeLaMure.png">
            <a:extLst>
              <a:ext uri="{FF2B5EF4-FFF2-40B4-BE49-F238E27FC236}">
                <a16:creationId xmlns:a16="http://schemas.microsoft.com/office/drawing/2014/main" id="{484AE03D-AD00-A45C-8568-4782A80E5A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8426" y="3429000"/>
            <a:ext cx="5050954" cy="3125932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Lignes géomophologiques.png" descr="Lignes géomophologiques.png">
            <a:extLst>
              <a:ext uri="{FF2B5EF4-FFF2-40B4-BE49-F238E27FC236}">
                <a16:creationId xmlns:a16="http://schemas.microsoft.com/office/drawing/2014/main" id="{BE744EEE-F51B-B770-5312-0D864E3923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57279" y="4135948"/>
            <a:ext cx="3488509" cy="280273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635439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au 4">
            <a:extLst>
              <a:ext uri="{FF2B5EF4-FFF2-40B4-BE49-F238E27FC236}">
                <a16:creationId xmlns:a16="http://schemas.microsoft.com/office/drawing/2014/main" id="{83C2F12B-1D7D-4CFB-B112-5D62FC7B23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3515661"/>
              </p:ext>
            </p:extLst>
          </p:nvPr>
        </p:nvGraphicFramePr>
        <p:xfrm>
          <a:off x="1579957" y="1746329"/>
          <a:ext cx="9441039" cy="4026109"/>
        </p:xfrm>
        <a:graphic>
          <a:graphicData uri="http://schemas.openxmlformats.org/drawingml/2006/table">
            <a:tbl>
              <a:tblPr/>
              <a:tblGrid>
                <a:gridCol w="3878817">
                  <a:extLst>
                    <a:ext uri="{9D8B030D-6E8A-4147-A177-3AD203B41FA5}">
                      <a16:colId xmlns:a16="http://schemas.microsoft.com/office/drawing/2014/main" val="858049065"/>
                    </a:ext>
                  </a:extLst>
                </a:gridCol>
                <a:gridCol w="2781111">
                  <a:extLst>
                    <a:ext uri="{9D8B030D-6E8A-4147-A177-3AD203B41FA5}">
                      <a16:colId xmlns:a16="http://schemas.microsoft.com/office/drawing/2014/main" val="1624715985"/>
                    </a:ext>
                  </a:extLst>
                </a:gridCol>
                <a:gridCol w="2781111">
                  <a:extLst>
                    <a:ext uri="{9D8B030D-6E8A-4147-A177-3AD203B41FA5}">
                      <a16:colId xmlns:a16="http://schemas.microsoft.com/office/drawing/2014/main" val="1437178804"/>
                    </a:ext>
                  </a:extLst>
                </a:gridCol>
              </a:tblGrid>
              <a:tr h="598015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</a:rPr>
                        <a:t>NATURE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F5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</a:rPr>
                        <a:t>FONCTIONNEMENT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F5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</a:rPr>
                        <a:t>INVESTISSEMENT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F5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8143746"/>
                  </a:ext>
                </a:extLst>
              </a:tr>
              <a:tr h="329787">
                <a:tc>
                  <a:txBody>
                    <a:bodyPr/>
                    <a:lstStyle/>
                    <a:p>
                      <a:pPr algn="l" fontAlgn="ctr"/>
                      <a:r>
                        <a:rPr lang="fr-FR" sz="1800" b="0" i="0" u="none" strike="noStrike" dirty="0">
                          <a:solidFill>
                            <a:srgbClr val="366092"/>
                          </a:solidFill>
                          <a:effectLst/>
                          <a:latin typeface="Raleway" pitchFamily="2" charset="0"/>
                        </a:rPr>
                        <a:t>RECETTES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C9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800" b="0" i="0" u="none" strike="noStrike" dirty="0">
                          <a:solidFill>
                            <a:srgbClr val="366092"/>
                          </a:solidFill>
                          <a:effectLst/>
                          <a:latin typeface="Raleway" pitchFamily="2" charset="0"/>
                        </a:rPr>
                        <a:t>480 936 €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800" b="0" i="0" u="none" strike="noStrike" dirty="0">
                          <a:solidFill>
                            <a:srgbClr val="366092"/>
                          </a:solidFill>
                          <a:effectLst/>
                          <a:latin typeface="Raleway" pitchFamily="2" charset="0"/>
                        </a:rPr>
                        <a:t>66 838 €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3779542"/>
                  </a:ext>
                </a:extLst>
              </a:tr>
              <a:tr h="329787">
                <a:tc>
                  <a:txBody>
                    <a:bodyPr/>
                    <a:lstStyle/>
                    <a:p>
                      <a:pPr algn="l" fontAlgn="ctr"/>
                      <a:r>
                        <a:rPr lang="fr-FR" sz="1800" b="0" i="0" u="none" strike="noStrike" dirty="0">
                          <a:solidFill>
                            <a:srgbClr val="366092"/>
                          </a:solidFill>
                          <a:effectLst/>
                          <a:latin typeface="Raleway" pitchFamily="2" charset="0"/>
                        </a:rPr>
                        <a:t>DEPENSES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C9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800" b="0" i="0" u="none" strike="noStrike" dirty="0">
                          <a:solidFill>
                            <a:srgbClr val="366092"/>
                          </a:solidFill>
                          <a:effectLst/>
                          <a:latin typeface="Raleway" pitchFamily="2" charset="0"/>
                        </a:rPr>
                        <a:t>373 741 €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800" b="0" i="0" u="none" strike="noStrike" dirty="0">
                          <a:solidFill>
                            <a:srgbClr val="366092"/>
                          </a:solidFill>
                          <a:effectLst/>
                          <a:latin typeface="Raleway" pitchFamily="2" charset="0"/>
                        </a:rPr>
                        <a:t>88 789 €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9951710"/>
                  </a:ext>
                </a:extLst>
              </a:tr>
              <a:tr h="439024">
                <a:tc>
                  <a:txBody>
                    <a:bodyPr/>
                    <a:lstStyle/>
                    <a:p>
                      <a:pPr algn="l" fontAlgn="ctr"/>
                      <a:r>
                        <a:rPr lang="fr-FR" sz="1800" b="0" i="0" u="none" strike="noStrike" dirty="0">
                          <a:solidFill>
                            <a:srgbClr val="366092"/>
                          </a:solidFill>
                          <a:effectLst/>
                          <a:latin typeface="Raleway" pitchFamily="2" charset="0"/>
                        </a:rPr>
                        <a:t>RESULTAT DE L'EXERCICE 2025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800" b="0" i="0" u="none" strike="noStrike" dirty="0">
                          <a:solidFill>
                            <a:srgbClr val="366092"/>
                          </a:solidFill>
                          <a:effectLst/>
                          <a:latin typeface="Raleway" pitchFamily="2" charset="0"/>
                        </a:rPr>
                        <a:t>107 195 €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800" b="0" i="0" u="none" strike="noStrike" dirty="0">
                          <a:solidFill>
                            <a:srgbClr val="366092"/>
                          </a:solidFill>
                          <a:effectLst/>
                          <a:latin typeface="Raleway" pitchFamily="2" charset="0"/>
                        </a:rPr>
                        <a:t>- 21 951 €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7136558"/>
                  </a:ext>
                </a:extLst>
              </a:tr>
              <a:tr h="305054">
                <a:tc>
                  <a:txBody>
                    <a:bodyPr/>
                    <a:lstStyle/>
                    <a:p>
                      <a:pPr algn="l" fontAlgn="ctr"/>
                      <a:r>
                        <a:rPr lang="fr-FR" sz="1800" b="0" i="0" u="none" strike="noStrike" dirty="0">
                          <a:solidFill>
                            <a:srgbClr val="366092"/>
                          </a:solidFill>
                          <a:effectLst/>
                          <a:latin typeface="Raleway" pitchFamily="2" charset="0"/>
                        </a:rPr>
                        <a:t>REPORT DE L'EXERCICE 2024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C9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800" b="0" i="0" u="none" strike="noStrike" dirty="0">
                          <a:solidFill>
                            <a:srgbClr val="366092"/>
                          </a:solidFill>
                          <a:effectLst/>
                          <a:latin typeface="Raleway" pitchFamily="2" charset="0"/>
                        </a:rPr>
                        <a:t>127 297 €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800" b="0" i="0" u="none" strike="noStrike" dirty="0">
                          <a:solidFill>
                            <a:srgbClr val="366092"/>
                          </a:solidFill>
                          <a:effectLst/>
                          <a:latin typeface="Raleway" pitchFamily="2" charset="0"/>
                        </a:rPr>
                        <a:t> 246 866 €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8407629"/>
                  </a:ext>
                </a:extLst>
              </a:tr>
              <a:tr h="305054">
                <a:tc>
                  <a:txBody>
                    <a:bodyPr/>
                    <a:lstStyle/>
                    <a:p>
                      <a:pPr algn="l" fontAlgn="ctr"/>
                      <a:r>
                        <a:rPr lang="fr-FR" sz="1800" b="0" i="0" u="none" strike="noStrike" dirty="0">
                          <a:solidFill>
                            <a:srgbClr val="366092"/>
                          </a:solidFill>
                          <a:effectLst/>
                          <a:latin typeface="Raleway" pitchFamily="2" charset="0"/>
                        </a:rPr>
                        <a:t>RESULTAT FINAL AVANT RAR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800" b="0" i="0" u="none" strike="noStrike" dirty="0">
                          <a:solidFill>
                            <a:srgbClr val="366092"/>
                          </a:solidFill>
                          <a:effectLst/>
                          <a:latin typeface="Raleway" pitchFamily="2" charset="0"/>
                        </a:rPr>
                        <a:t>234 492 €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800" b="0" i="0" u="none" strike="noStrike" dirty="0">
                          <a:solidFill>
                            <a:srgbClr val="366092"/>
                          </a:solidFill>
                          <a:effectLst/>
                          <a:latin typeface="Raleway" pitchFamily="2" charset="0"/>
                        </a:rPr>
                        <a:t>224 915 €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2467160"/>
                  </a:ext>
                </a:extLst>
              </a:tr>
              <a:tr h="296810">
                <a:tc>
                  <a:txBody>
                    <a:bodyPr/>
                    <a:lstStyle/>
                    <a:p>
                      <a:pPr algn="l" fontAlgn="ctr"/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0151162"/>
                  </a:ext>
                </a:extLst>
              </a:tr>
              <a:tr h="253471">
                <a:tc>
                  <a:txBody>
                    <a:bodyPr/>
                    <a:lstStyle/>
                    <a:p>
                      <a:pPr algn="l" fontAlgn="ctr"/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</a:rPr>
                        <a:t>RESULTAT FINAL AVANT RAR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C9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</a:rPr>
                        <a:t>234 492 €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</a:rPr>
                        <a:t>224 915 €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2678806"/>
                  </a:ext>
                </a:extLst>
              </a:tr>
              <a:tr h="253471">
                <a:tc>
                  <a:txBody>
                    <a:bodyPr/>
                    <a:lstStyle/>
                    <a:p>
                      <a:pPr algn="l" fontAlgn="ctr"/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</a:rPr>
                        <a:t>RESTES A REALISER RECETTES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C9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</a:rPr>
                        <a:t>0 €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</a:rPr>
                        <a:t>0 €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8691498"/>
                  </a:ext>
                </a:extLst>
              </a:tr>
              <a:tr h="288564">
                <a:tc>
                  <a:txBody>
                    <a:bodyPr/>
                    <a:lstStyle/>
                    <a:p>
                      <a:pPr algn="l" fontAlgn="ctr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</a:rPr>
                        <a:t>RESTES A REALISER DEPENSES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C9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</a:rPr>
                        <a:t>0 €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</a:rPr>
                        <a:t>222 186 €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0866283"/>
                  </a:ext>
                </a:extLst>
              </a:tr>
              <a:tr h="288564">
                <a:tc>
                  <a:txBody>
                    <a:bodyPr/>
                    <a:lstStyle/>
                    <a:p>
                      <a:pPr algn="l" fontAlgn="ctr"/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</a:rPr>
                        <a:t>RESULTAT DE CLOTURE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C9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</a:rPr>
                        <a:t>234 492 €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</a:rPr>
                        <a:t>2 729 €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8850787"/>
                  </a:ext>
                </a:extLst>
              </a:tr>
              <a:tr h="296810">
                <a:tc>
                  <a:txBody>
                    <a:bodyPr/>
                    <a:lstStyle/>
                    <a:p>
                      <a:pPr algn="l" fontAlgn="ctr"/>
                      <a:r>
                        <a:rPr lang="fr-FR" sz="1800" b="1" i="0" u="none" strike="noStrike">
                          <a:solidFill>
                            <a:srgbClr val="366092"/>
                          </a:solidFill>
                          <a:effectLst/>
                          <a:latin typeface="Raleway" pitchFamily="2" charset="0"/>
                        </a:rPr>
                        <a:t>TOTAL CUMULE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1800" b="1" i="0" u="none" strike="noStrike" dirty="0">
                          <a:solidFill>
                            <a:srgbClr val="366092"/>
                          </a:solidFill>
                          <a:effectLst/>
                          <a:latin typeface="Raleway" pitchFamily="2" charset="0"/>
                        </a:rPr>
                        <a:t>237 221 €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6012559"/>
                  </a:ext>
                </a:extLst>
              </a:tr>
            </a:tbl>
          </a:graphicData>
        </a:graphic>
      </p:graphicFrame>
      <p:sp>
        <p:nvSpPr>
          <p:cNvPr id="2" name="Titre de la section">
            <a:extLst>
              <a:ext uri="{FF2B5EF4-FFF2-40B4-BE49-F238E27FC236}">
                <a16:creationId xmlns:a16="http://schemas.microsoft.com/office/drawing/2014/main" id="{F2209834-90B4-0E47-5E86-78F58EC32C51}"/>
              </a:ext>
            </a:extLst>
          </p:cNvPr>
          <p:cNvSpPr txBox="1"/>
          <p:nvPr/>
        </p:nvSpPr>
        <p:spPr>
          <a:xfrm>
            <a:off x="959191" y="349150"/>
            <a:ext cx="11049033" cy="641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marL="1657350" indent="-1657350" defTabSz="647700">
              <a:spcBef>
                <a:spcPts val="0"/>
              </a:spcBef>
              <a:buSzPct val="100000"/>
              <a:buAutoNum type="arabicPeriod"/>
              <a:defRPr sz="7000">
                <a:solidFill>
                  <a:srgbClr val="9BC9CE"/>
                </a:solidFill>
              </a:defRPr>
            </a:lvl1pPr>
          </a:lstStyle>
          <a:p>
            <a:pPr marL="0" indent="0">
              <a:buNone/>
            </a:pPr>
            <a:r>
              <a:rPr lang="fr-FR" sz="3500" dirty="0">
                <a:latin typeface="Utendo" pitchFamily="2" charset="0"/>
              </a:rPr>
              <a:t>CA du budget eau 2025</a:t>
            </a:r>
            <a:endParaRPr sz="3500" dirty="0">
              <a:latin typeface="Utendo" pitchFamily="2" charset="0"/>
            </a:endParaRPr>
          </a:p>
        </p:txBody>
      </p:sp>
      <p:pic>
        <p:nvPicPr>
          <p:cNvPr id="3" name="COIN Bordeaux Fuschia.png" descr="COIN Bordeaux Fuschia.png">
            <a:extLst>
              <a:ext uri="{FF2B5EF4-FFF2-40B4-BE49-F238E27FC236}">
                <a16:creationId xmlns:a16="http://schemas.microsoft.com/office/drawing/2014/main" id="{073B14A5-DA93-CD79-7909-EA3BD96C0F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989" y="219507"/>
            <a:ext cx="641202" cy="641202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Zone de texte 1">
            <a:extLst>
              <a:ext uri="{FF2B5EF4-FFF2-40B4-BE49-F238E27FC236}">
                <a16:creationId xmlns:a16="http://schemas.microsoft.com/office/drawing/2014/main" id="{F1DAF466-3C7E-3C22-C395-21855E41BAC1}"/>
              </a:ext>
            </a:extLst>
          </p:cNvPr>
          <p:cNvSpPr txBox="1"/>
          <p:nvPr/>
        </p:nvSpPr>
        <p:spPr>
          <a:xfrm>
            <a:off x="1056086" y="1085562"/>
            <a:ext cx="10488783" cy="5334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4100">
                <a:solidFill>
                  <a:srgbClr val="003580"/>
                </a:solidFill>
                <a:latin typeface="Raleway"/>
                <a:ea typeface="Raleway"/>
                <a:cs typeface="Raleway"/>
                <a:sym typeface="Raleway"/>
              </a:defRPr>
            </a:lvl1pPr>
          </a:lstStyle>
          <a:p>
            <a:r>
              <a:rPr lang="fr-FR" sz="2800" dirty="0"/>
              <a:t>Tableau général</a:t>
            </a:r>
            <a:endParaRPr sz="2800" dirty="0"/>
          </a:p>
        </p:txBody>
      </p:sp>
      <p:pic>
        <p:nvPicPr>
          <p:cNvPr id="6" name="M BLEU ..png" descr="M BLEU ..png">
            <a:extLst>
              <a:ext uri="{FF2B5EF4-FFF2-40B4-BE49-F238E27FC236}">
                <a16:creationId xmlns:a16="http://schemas.microsoft.com/office/drawing/2014/main" id="{69EED1A9-2F90-9649-B4FD-AC1084CD3F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3147" y="5607284"/>
            <a:ext cx="1115077" cy="111507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0365541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idx="4294967295"/>
          </p:nvPr>
        </p:nvSpPr>
        <p:spPr>
          <a:xfrm>
            <a:off x="0" y="1298575"/>
            <a:ext cx="7315200" cy="4451350"/>
          </a:xfrm>
        </p:spPr>
        <p:txBody>
          <a:bodyPr>
            <a:normAutofit/>
          </a:bodyPr>
          <a:lstStyle/>
          <a:p>
            <a:pPr algn="ctr"/>
            <a:r>
              <a:rPr lang="fr-FR" sz="4800" b="1" dirty="0"/>
              <a:t>BUDGET GENERAL</a:t>
            </a:r>
            <a:br>
              <a:rPr lang="fr-FR" sz="4800" dirty="0"/>
            </a:br>
            <a:r>
              <a:rPr lang="fr-FR" sz="4800" dirty="0"/>
              <a:t>	</a:t>
            </a:r>
            <a:br>
              <a:rPr lang="fr-FR" sz="4800" dirty="0"/>
            </a:br>
            <a:r>
              <a:rPr lang="fr-FR" sz="4800" dirty="0"/>
              <a:t>	</a:t>
            </a:r>
            <a:br>
              <a:rPr lang="fr-FR" sz="4800" dirty="0"/>
            </a:br>
            <a:endParaRPr lang="fr-FR" sz="4800" dirty="0"/>
          </a:p>
        </p:txBody>
      </p:sp>
      <p:graphicFrame>
        <p:nvGraphicFramePr>
          <p:cNvPr id="8" name="Graphique 7">
            <a:extLst>
              <a:ext uri="{FF2B5EF4-FFF2-40B4-BE49-F238E27FC236}">
                <a16:creationId xmlns:a16="http://schemas.microsoft.com/office/drawing/2014/main" id="{366A0139-F8A8-49B3-9B90-9C4D085800A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07141257"/>
              </p:ext>
            </p:extLst>
          </p:nvPr>
        </p:nvGraphicFramePr>
        <p:xfrm>
          <a:off x="527681" y="1870709"/>
          <a:ext cx="11136153" cy="41706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ZoneTexte 8">
            <a:extLst>
              <a:ext uri="{FF2B5EF4-FFF2-40B4-BE49-F238E27FC236}">
                <a16:creationId xmlns:a16="http://schemas.microsoft.com/office/drawing/2014/main" id="{E8EFA645-491A-4EFF-91D3-E9BBE4444349}"/>
              </a:ext>
            </a:extLst>
          </p:cNvPr>
          <p:cNvSpPr txBox="1"/>
          <p:nvPr/>
        </p:nvSpPr>
        <p:spPr>
          <a:xfrm>
            <a:off x="8292382" y="860709"/>
            <a:ext cx="3252486" cy="92333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rgbClr val="002060"/>
                </a:solidFill>
                <a:latin typeface="Raleway" pitchFamily="2" charset="0"/>
              </a:rPr>
              <a:t>	BP 2025 : 457 000 € </a:t>
            </a:r>
          </a:p>
          <a:p>
            <a:pPr algn="ctr"/>
            <a:r>
              <a:rPr lang="fr-FR" dirty="0">
                <a:solidFill>
                  <a:srgbClr val="002060"/>
                </a:solidFill>
                <a:latin typeface="Raleway" pitchFamily="2" charset="0"/>
              </a:rPr>
              <a:t> CA 2025 :   480 936 € </a:t>
            </a:r>
          </a:p>
          <a:p>
            <a:pPr algn="ctr"/>
            <a:r>
              <a:rPr lang="fr-FR" dirty="0">
                <a:solidFill>
                  <a:srgbClr val="002060"/>
                </a:solidFill>
                <a:latin typeface="Raleway" pitchFamily="2" charset="0"/>
              </a:rPr>
              <a:t> </a:t>
            </a:r>
            <a:r>
              <a:rPr lang="fr-FR" b="1" dirty="0">
                <a:solidFill>
                  <a:srgbClr val="002060"/>
                </a:solidFill>
                <a:latin typeface="Raleway" pitchFamily="2" charset="0"/>
              </a:rPr>
              <a:t>SOIT  23 936€ de recettes</a:t>
            </a:r>
          </a:p>
        </p:txBody>
      </p:sp>
      <p:sp>
        <p:nvSpPr>
          <p:cNvPr id="3" name="Titre de la section">
            <a:extLst>
              <a:ext uri="{FF2B5EF4-FFF2-40B4-BE49-F238E27FC236}">
                <a16:creationId xmlns:a16="http://schemas.microsoft.com/office/drawing/2014/main" id="{F142BEC1-506F-050C-FFF0-A4989CF4E58E}"/>
              </a:ext>
            </a:extLst>
          </p:cNvPr>
          <p:cNvSpPr txBox="1"/>
          <p:nvPr/>
        </p:nvSpPr>
        <p:spPr>
          <a:xfrm>
            <a:off x="959191" y="349150"/>
            <a:ext cx="11049033" cy="641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marL="1657350" indent="-1657350" defTabSz="647700">
              <a:spcBef>
                <a:spcPts val="0"/>
              </a:spcBef>
              <a:buSzPct val="100000"/>
              <a:buAutoNum type="arabicPeriod"/>
              <a:defRPr sz="7000">
                <a:solidFill>
                  <a:srgbClr val="9BC9CE"/>
                </a:solidFill>
              </a:defRPr>
            </a:lvl1pPr>
          </a:lstStyle>
          <a:p>
            <a:pPr marL="0" indent="0">
              <a:buNone/>
            </a:pPr>
            <a:r>
              <a:rPr lang="fr-FR" sz="3500" dirty="0">
                <a:latin typeface="Utendo" pitchFamily="2" charset="0"/>
              </a:rPr>
              <a:t>CA du budget eau 2025</a:t>
            </a:r>
            <a:endParaRPr sz="3500" dirty="0">
              <a:latin typeface="Utendo" pitchFamily="2" charset="0"/>
            </a:endParaRPr>
          </a:p>
        </p:txBody>
      </p:sp>
      <p:pic>
        <p:nvPicPr>
          <p:cNvPr id="4" name="COIN Bordeaux Fuschia.png" descr="COIN Bordeaux Fuschia.png">
            <a:extLst>
              <a:ext uri="{FF2B5EF4-FFF2-40B4-BE49-F238E27FC236}">
                <a16:creationId xmlns:a16="http://schemas.microsoft.com/office/drawing/2014/main" id="{ED47F57E-3FF8-9B58-A13F-F956832B40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989" y="219507"/>
            <a:ext cx="641202" cy="641202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Zone de texte 1">
            <a:extLst>
              <a:ext uri="{FF2B5EF4-FFF2-40B4-BE49-F238E27FC236}">
                <a16:creationId xmlns:a16="http://schemas.microsoft.com/office/drawing/2014/main" id="{5D766190-376C-B4BE-34FE-3988FC68F98C}"/>
              </a:ext>
            </a:extLst>
          </p:cNvPr>
          <p:cNvSpPr txBox="1"/>
          <p:nvPr/>
        </p:nvSpPr>
        <p:spPr>
          <a:xfrm>
            <a:off x="1056086" y="1085562"/>
            <a:ext cx="10488783" cy="5334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4100">
                <a:solidFill>
                  <a:srgbClr val="003580"/>
                </a:solidFill>
                <a:latin typeface="Raleway"/>
                <a:ea typeface="Raleway"/>
                <a:cs typeface="Raleway"/>
                <a:sym typeface="Raleway"/>
              </a:defRPr>
            </a:lvl1pPr>
          </a:lstStyle>
          <a:p>
            <a:r>
              <a:rPr lang="fr-FR" sz="2800" dirty="0"/>
              <a:t>Recettes fonctionnement</a:t>
            </a:r>
            <a:endParaRPr sz="2800" dirty="0"/>
          </a:p>
        </p:txBody>
      </p:sp>
      <p:pic>
        <p:nvPicPr>
          <p:cNvPr id="6" name="M BLEU ..png" descr="M BLEU ..png">
            <a:extLst>
              <a:ext uri="{FF2B5EF4-FFF2-40B4-BE49-F238E27FC236}">
                <a16:creationId xmlns:a16="http://schemas.microsoft.com/office/drawing/2014/main" id="{59B9B40B-05DD-04D9-8523-50A826A784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87330" y="5629483"/>
            <a:ext cx="1115077" cy="111507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0767770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idx="4294967295"/>
          </p:nvPr>
        </p:nvSpPr>
        <p:spPr>
          <a:xfrm>
            <a:off x="0" y="1298575"/>
            <a:ext cx="7315200" cy="4451350"/>
          </a:xfrm>
        </p:spPr>
        <p:txBody>
          <a:bodyPr>
            <a:normAutofit/>
          </a:bodyPr>
          <a:lstStyle/>
          <a:p>
            <a:pPr algn="ctr"/>
            <a:r>
              <a:rPr lang="fr-FR" sz="4800" b="1" dirty="0"/>
              <a:t>BUDGET GENERAL</a:t>
            </a:r>
            <a:br>
              <a:rPr lang="fr-FR" sz="4800" dirty="0"/>
            </a:br>
            <a:r>
              <a:rPr lang="fr-FR" sz="4800" dirty="0"/>
              <a:t>	</a:t>
            </a:r>
            <a:br>
              <a:rPr lang="fr-FR" sz="4800" dirty="0"/>
            </a:br>
            <a:r>
              <a:rPr lang="fr-FR" sz="4800" dirty="0"/>
              <a:t>	</a:t>
            </a:r>
            <a:br>
              <a:rPr lang="fr-FR" sz="4800" dirty="0"/>
            </a:br>
            <a:endParaRPr lang="fr-FR" sz="4800" dirty="0"/>
          </a:p>
        </p:txBody>
      </p:sp>
      <p:graphicFrame>
        <p:nvGraphicFramePr>
          <p:cNvPr id="8" name="Graphique 7">
            <a:extLst>
              <a:ext uri="{FF2B5EF4-FFF2-40B4-BE49-F238E27FC236}">
                <a16:creationId xmlns:a16="http://schemas.microsoft.com/office/drawing/2014/main" id="{366A0139-F8A8-49B3-9B90-9C4D085800A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32319558"/>
              </p:ext>
            </p:extLst>
          </p:nvPr>
        </p:nvGraphicFramePr>
        <p:xfrm>
          <a:off x="870257" y="1765739"/>
          <a:ext cx="10903432" cy="4451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ZoneTexte 8">
            <a:extLst>
              <a:ext uri="{FF2B5EF4-FFF2-40B4-BE49-F238E27FC236}">
                <a16:creationId xmlns:a16="http://schemas.microsoft.com/office/drawing/2014/main" id="{E8EFA645-491A-4EFF-91D3-E9BBE4444349}"/>
              </a:ext>
            </a:extLst>
          </p:cNvPr>
          <p:cNvSpPr txBox="1"/>
          <p:nvPr/>
        </p:nvSpPr>
        <p:spPr>
          <a:xfrm>
            <a:off x="8102277" y="540108"/>
            <a:ext cx="3671411" cy="1107996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200" dirty="0">
                <a:solidFill>
                  <a:srgbClr val="1C1619"/>
                </a:solidFill>
              </a:rPr>
              <a:t>BP 2025 : 	584 297 € </a:t>
            </a:r>
          </a:p>
          <a:p>
            <a:pPr algn="ctr"/>
            <a:r>
              <a:rPr lang="fr-FR" sz="2200" dirty="0">
                <a:solidFill>
                  <a:srgbClr val="1C1619"/>
                </a:solidFill>
              </a:rPr>
              <a:t>  CA 2025 : 373 741 €</a:t>
            </a:r>
          </a:p>
          <a:p>
            <a:pPr algn="ctr"/>
            <a:r>
              <a:rPr lang="fr-FR" sz="2200" dirty="0">
                <a:solidFill>
                  <a:srgbClr val="1C1619"/>
                </a:solidFill>
              </a:rPr>
              <a:t>   </a:t>
            </a:r>
            <a:r>
              <a:rPr lang="fr-FR" sz="2000" b="1" dirty="0">
                <a:solidFill>
                  <a:srgbClr val="1C1619"/>
                </a:solidFill>
              </a:rPr>
              <a:t>SOIT  - 210 556 € de dépenses</a:t>
            </a:r>
            <a:endParaRPr lang="fr-FR" sz="2200" b="1" dirty="0">
              <a:solidFill>
                <a:srgbClr val="1C1619"/>
              </a:solidFill>
            </a:endParaRPr>
          </a:p>
        </p:txBody>
      </p:sp>
      <p:sp>
        <p:nvSpPr>
          <p:cNvPr id="3" name="Titre de la section">
            <a:extLst>
              <a:ext uri="{FF2B5EF4-FFF2-40B4-BE49-F238E27FC236}">
                <a16:creationId xmlns:a16="http://schemas.microsoft.com/office/drawing/2014/main" id="{BB001BB9-53F8-B140-F34E-148886D0CAAC}"/>
              </a:ext>
            </a:extLst>
          </p:cNvPr>
          <p:cNvSpPr txBox="1"/>
          <p:nvPr/>
        </p:nvSpPr>
        <p:spPr>
          <a:xfrm>
            <a:off x="959191" y="349150"/>
            <a:ext cx="11049033" cy="641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marL="1657350" indent="-1657350" defTabSz="647700">
              <a:spcBef>
                <a:spcPts val="0"/>
              </a:spcBef>
              <a:buSzPct val="100000"/>
              <a:buAutoNum type="arabicPeriod"/>
              <a:defRPr sz="7000">
                <a:solidFill>
                  <a:srgbClr val="9BC9CE"/>
                </a:solidFill>
              </a:defRPr>
            </a:lvl1pPr>
          </a:lstStyle>
          <a:p>
            <a:pPr marL="0" indent="0">
              <a:buNone/>
            </a:pPr>
            <a:r>
              <a:rPr lang="fr-FR" sz="3500" dirty="0">
                <a:latin typeface="Utendo" pitchFamily="2" charset="0"/>
              </a:rPr>
              <a:t>CA du budget eau 2025</a:t>
            </a:r>
            <a:endParaRPr sz="3500" dirty="0">
              <a:latin typeface="Utendo" pitchFamily="2" charset="0"/>
            </a:endParaRPr>
          </a:p>
        </p:txBody>
      </p:sp>
      <p:pic>
        <p:nvPicPr>
          <p:cNvPr id="4" name="COIN Bordeaux Fuschia.png" descr="COIN Bordeaux Fuschia.png">
            <a:extLst>
              <a:ext uri="{FF2B5EF4-FFF2-40B4-BE49-F238E27FC236}">
                <a16:creationId xmlns:a16="http://schemas.microsoft.com/office/drawing/2014/main" id="{BBD5EF3B-8BBE-3A72-CE46-C85167C665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989" y="219507"/>
            <a:ext cx="641202" cy="641202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Zone de texte 1">
            <a:extLst>
              <a:ext uri="{FF2B5EF4-FFF2-40B4-BE49-F238E27FC236}">
                <a16:creationId xmlns:a16="http://schemas.microsoft.com/office/drawing/2014/main" id="{5A1EC7C8-0C20-BA4E-FD87-B4842400B01A}"/>
              </a:ext>
            </a:extLst>
          </p:cNvPr>
          <p:cNvSpPr txBox="1"/>
          <p:nvPr/>
        </p:nvSpPr>
        <p:spPr>
          <a:xfrm>
            <a:off x="1056086" y="1085562"/>
            <a:ext cx="10488783" cy="5334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4100">
                <a:solidFill>
                  <a:srgbClr val="003580"/>
                </a:solidFill>
                <a:latin typeface="Raleway"/>
                <a:ea typeface="Raleway"/>
                <a:cs typeface="Raleway"/>
                <a:sym typeface="Raleway"/>
              </a:defRPr>
            </a:lvl1pPr>
          </a:lstStyle>
          <a:p>
            <a:r>
              <a:rPr lang="fr-FR" sz="2800" dirty="0"/>
              <a:t>Dépenses exploitation</a:t>
            </a:r>
            <a:endParaRPr sz="2800" dirty="0"/>
          </a:p>
        </p:txBody>
      </p:sp>
      <p:pic>
        <p:nvPicPr>
          <p:cNvPr id="6" name="M BLEU ..png" descr="M BLEU ..png">
            <a:extLst>
              <a:ext uri="{FF2B5EF4-FFF2-40B4-BE49-F238E27FC236}">
                <a16:creationId xmlns:a16="http://schemas.microsoft.com/office/drawing/2014/main" id="{7EC3669C-1ADF-3BB7-BADC-815CFE8D58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87330" y="5629483"/>
            <a:ext cx="1115077" cy="111507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804530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B3465269-47F8-4E3B-AD59-A65D676901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0128050"/>
              </p:ext>
            </p:extLst>
          </p:nvPr>
        </p:nvGraphicFramePr>
        <p:xfrm>
          <a:off x="1318260" y="1812194"/>
          <a:ext cx="9762391" cy="374552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586089">
                  <a:extLst>
                    <a:ext uri="{9D8B030D-6E8A-4147-A177-3AD203B41FA5}">
                      <a16:colId xmlns:a16="http://schemas.microsoft.com/office/drawing/2014/main" val="1941342394"/>
                    </a:ext>
                  </a:extLst>
                </a:gridCol>
                <a:gridCol w="2088151">
                  <a:extLst>
                    <a:ext uri="{9D8B030D-6E8A-4147-A177-3AD203B41FA5}">
                      <a16:colId xmlns:a16="http://schemas.microsoft.com/office/drawing/2014/main" val="2589750430"/>
                    </a:ext>
                  </a:extLst>
                </a:gridCol>
                <a:gridCol w="2088151">
                  <a:extLst>
                    <a:ext uri="{9D8B030D-6E8A-4147-A177-3AD203B41FA5}">
                      <a16:colId xmlns:a16="http://schemas.microsoft.com/office/drawing/2014/main" val="3587058257"/>
                    </a:ext>
                  </a:extLst>
                </a:gridCol>
              </a:tblGrid>
              <a:tr h="33155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1" i="0" u="none" strike="noStrike" dirty="0">
                          <a:solidFill>
                            <a:srgbClr val="002060"/>
                          </a:solidFill>
                          <a:effectLst/>
                          <a:latin typeface="Raleway" pitchFamily="2" charset="0"/>
                        </a:rPr>
                        <a:t>DESIGNATION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1" i="0" u="none" strike="noStrike" dirty="0">
                          <a:solidFill>
                            <a:srgbClr val="002060"/>
                          </a:solidFill>
                          <a:effectLst/>
                          <a:latin typeface="Raleway" pitchFamily="2" charset="0"/>
                        </a:rPr>
                        <a:t>BP 2025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1" i="0" u="none" strike="noStrike" dirty="0">
                          <a:solidFill>
                            <a:srgbClr val="002060"/>
                          </a:solidFill>
                          <a:effectLst/>
                          <a:latin typeface="Raleway" pitchFamily="2" charset="0"/>
                        </a:rPr>
                        <a:t>CA 2025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3000629"/>
                  </a:ext>
                </a:extLst>
              </a:tr>
              <a:tr h="331550">
                <a:tc>
                  <a:txBody>
                    <a:bodyPr/>
                    <a:lstStyle/>
                    <a:p>
                      <a:pPr algn="l" fontAlgn="ctr"/>
                      <a:r>
                        <a:rPr lang="fr-FR" sz="1800" b="1" i="1" u="none" strike="noStrike" dirty="0">
                          <a:solidFill>
                            <a:srgbClr val="366092"/>
                          </a:solidFill>
                          <a:effectLst/>
                          <a:latin typeface="Raleway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800" b="1" i="1" u="none" strike="noStrike" dirty="0">
                          <a:solidFill>
                            <a:srgbClr val="366092"/>
                          </a:solidFill>
                          <a:effectLst/>
                          <a:latin typeface="Raleway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800" b="1" i="1" u="none" strike="noStrike" dirty="0">
                          <a:solidFill>
                            <a:srgbClr val="366092"/>
                          </a:solidFill>
                          <a:effectLst/>
                          <a:latin typeface="Raleway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9412798"/>
                  </a:ext>
                </a:extLst>
              </a:tr>
              <a:tr h="331550">
                <a:tc>
                  <a:txBody>
                    <a:bodyPr/>
                    <a:lstStyle/>
                    <a:p>
                      <a:pPr algn="l" fontAlgn="ctr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</a:rPr>
                        <a:t>Subventions</a:t>
                      </a:r>
                    </a:p>
                  </a:txBody>
                  <a:tcPr marL="0" marR="0" marT="0" marB="0" anchor="ctr">
                    <a:solidFill>
                      <a:srgbClr val="E4F5F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solidFill>
                      <a:srgbClr val="E4F5F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</a:rPr>
                        <a:t>2 512€</a:t>
                      </a:r>
                    </a:p>
                  </a:txBody>
                  <a:tcPr marL="0" marR="0" marT="0" marB="0" anchor="ctr">
                    <a:solidFill>
                      <a:srgbClr val="E4F5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9862065"/>
                  </a:ext>
                </a:extLst>
              </a:tr>
              <a:tr h="331550">
                <a:tc>
                  <a:txBody>
                    <a:bodyPr/>
                    <a:lstStyle/>
                    <a:p>
                      <a:pPr algn="l" fontAlgn="ctr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</a:rPr>
                        <a:t>Amortissement</a:t>
                      </a:r>
                    </a:p>
                  </a:txBody>
                  <a:tcPr marL="0" marR="0" marT="0" marB="0" anchor="ctr">
                    <a:solidFill>
                      <a:srgbClr val="E4F5F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</a:rPr>
                        <a:t>64 000 €</a:t>
                      </a:r>
                    </a:p>
                  </a:txBody>
                  <a:tcPr marL="0" marR="0" marT="0" marB="0" anchor="ctr">
                    <a:solidFill>
                      <a:srgbClr val="E4F5F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</a:rPr>
                        <a:t>64 000€</a:t>
                      </a:r>
                    </a:p>
                  </a:txBody>
                  <a:tcPr marL="0" marR="0" marT="0" marB="0" anchor="ctr">
                    <a:solidFill>
                      <a:srgbClr val="E4F5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6665820"/>
                  </a:ext>
                </a:extLst>
              </a:tr>
              <a:tr h="368449">
                <a:tc>
                  <a:txBody>
                    <a:bodyPr/>
                    <a:lstStyle/>
                    <a:p>
                      <a:pPr algn="l" fontAlgn="ctr"/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</a:rPr>
                        <a:t>Virement de la section de fonctionnement résultat n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</a:rPr>
                        <a:t>0€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</a:rPr>
                        <a:t>0€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8744448"/>
                  </a:ext>
                </a:extLst>
              </a:tr>
              <a:tr h="368449">
                <a:tc>
                  <a:txBody>
                    <a:bodyPr/>
                    <a:lstStyle/>
                    <a:p>
                      <a:pPr algn="l" fontAlgn="ctr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</a:rPr>
                        <a:t>Affectation du résultat fonctionnement n-1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</a:rPr>
                        <a:t>326€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</a:rPr>
                        <a:t>326€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364168361"/>
                  </a:ext>
                </a:extLst>
              </a:tr>
              <a:tr h="368449">
                <a:tc>
                  <a:txBody>
                    <a:bodyPr/>
                    <a:lstStyle/>
                    <a:p>
                      <a:pPr algn="l" fontAlgn="ctr"/>
                      <a:r>
                        <a:rPr lang="fr-FR" sz="1800" b="1" i="0" u="none" strike="noStrike">
                          <a:solidFill>
                            <a:srgbClr val="002060"/>
                          </a:solidFill>
                          <a:effectLst/>
                          <a:latin typeface="Raleway" pitchFamily="2" charset="0"/>
                        </a:rPr>
                        <a:t>TOTAL RECETTES INVESTISSEMENT</a:t>
                      </a: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fr-FR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  <a:ea typeface="+mn-ea"/>
                          <a:cs typeface="+mn-cs"/>
                        </a:rPr>
                        <a:t>64 326 €</a:t>
                      </a: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fr-FR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  <a:ea typeface="+mn-ea"/>
                          <a:cs typeface="+mn-cs"/>
                        </a:rPr>
                        <a:t> 66 838 €</a:t>
                      </a: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7396882"/>
                  </a:ext>
                </a:extLst>
              </a:tr>
              <a:tr h="306991">
                <a:tc>
                  <a:txBody>
                    <a:bodyPr/>
                    <a:lstStyle/>
                    <a:p>
                      <a:pPr algn="l" fontAlgn="ctr"/>
                      <a:r>
                        <a:rPr lang="fr-FR" sz="1800" b="1" i="1" u="none" strike="noStrike" dirty="0">
                          <a:solidFill>
                            <a:srgbClr val="366092"/>
                          </a:solidFill>
                          <a:effectLst/>
                          <a:latin typeface="Raleway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800" b="1" i="1" u="none" strike="noStrike" dirty="0">
                          <a:solidFill>
                            <a:srgbClr val="366092"/>
                          </a:solidFill>
                          <a:effectLst/>
                          <a:latin typeface="Raleway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0195650"/>
                  </a:ext>
                </a:extLst>
              </a:tr>
              <a:tr h="368449">
                <a:tc>
                  <a:txBody>
                    <a:bodyPr/>
                    <a:lstStyle/>
                    <a:p>
                      <a:pPr algn="l" fontAlgn="ctr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</a:rPr>
                        <a:t>Excédents antérieurs reportés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</a:rPr>
                        <a:t>246 866 €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</a:rPr>
                        <a:t>246 866 €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360548152"/>
                  </a:ext>
                </a:extLst>
              </a:tr>
              <a:tr h="306991">
                <a:tc>
                  <a:txBody>
                    <a:bodyPr/>
                    <a:lstStyle/>
                    <a:p>
                      <a:pPr algn="l" fontAlgn="ctr"/>
                      <a:endParaRPr lang="fr-FR" sz="1800" b="1" i="1" u="none" strike="noStrike" dirty="0">
                        <a:solidFill>
                          <a:srgbClr val="366092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800" b="1" i="1" u="none" strike="noStrike" dirty="0">
                        <a:solidFill>
                          <a:srgbClr val="366092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800" b="1" i="1" u="none" strike="noStrike" dirty="0">
                        <a:solidFill>
                          <a:srgbClr val="366092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2910797"/>
                  </a:ext>
                </a:extLst>
              </a:tr>
              <a:tr h="331550">
                <a:tc>
                  <a:txBody>
                    <a:bodyPr/>
                    <a:lstStyle/>
                    <a:p>
                      <a:pPr algn="l" fontAlgn="ctr"/>
                      <a:r>
                        <a:rPr lang="fr-FR" sz="1800" b="1" i="0" u="none" strike="noStrike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</a:rPr>
                        <a:t>Total RECETTES</a:t>
                      </a: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</a:rPr>
                        <a:t>311 192 €</a:t>
                      </a: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</a:rPr>
                        <a:t>313 704 €</a:t>
                      </a: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2462554"/>
                  </a:ext>
                </a:extLst>
              </a:tr>
            </a:tbl>
          </a:graphicData>
        </a:graphic>
      </p:graphicFrame>
      <p:sp>
        <p:nvSpPr>
          <p:cNvPr id="2" name="Titre de la section">
            <a:extLst>
              <a:ext uri="{FF2B5EF4-FFF2-40B4-BE49-F238E27FC236}">
                <a16:creationId xmlns:a16="http://schemas.microsoft.com/office/drawing/2014/main" id="{10F3F8F3-CC1C-B59B-FED3-55DF6B6BBFED}"/>
              </a:ext>
            </a:extLst>
          </p:cNvPr>
          <p:cNvSpPr txBox="1"/>
          <p:nvPr/>
        </p:nvSpPr>
        <p:spPr>
          <a:xfrm>
            <a:off x="959191" y="349150"/>
            <a:ext cx="11049033" cy="641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marL="1657350" indent="-1657350" defTabSz="647700">
              <a:spcBef>
                <a:spcPts val="0"/>
              </a:spcBef>
              <a:buSzPct val="100000"/>
              <a:buAutoNum type="arabicPeriod"/>
              <a:defRPr sz="7000">
                <a:solidFill>
                  <a:srgbClr val="9BC9CE"/>
                </a:solidFill>
              </a:defRPr>
            </a:lvl1pPr>
          </a:lstStyle>
          <a:p>
            <a:pPr marL="0" indent="0">
              <a:buNone/>
            </a:pPr>
            <a:r>
              <a:rPr lang="fr-FR" sz="3500" dirty="0">
                <a:latin typeface="Utendo" pitchFamily="2" charset="0"/>
              </a:rPr>
              <a:t>CA du budget eau 2025</a:t>
            </a:r>
            <a:endParaRPr sz="3500" dirty="0">
              <a:latin typeface="Utendo" pitchFamily="2" charset="0"/>
            </a:endParaRPr>
          </a:p>
        </p:txBody>
      </p:sp>
      <p:pic>
        <p:nvPicPr>
          <p:cNvPr id="4" name="COIN Bordeaux Fuschia.png" descr="COIN Bordeaux Fuschia.png">
            <a:extLst>
              <a:ext uri="{FF2B5EF4-FFF2-40B4-BE49-F238E27FC236}">
                <a16:creationId xmlns:a16="http://schemas.microsoft.com/office/drawing/2014/main" id="{EDF018D8-722D-9261-2A8A-8FE089E948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989" y="219507"/>
            <a:ext cx="641202" cy="641202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Zone de texte 1">
            <a:extLst>
              <a:ext uri="{FF2B5EF4-FFF2-40B4-BE49-F238E27FC236}">
                <a16:creationId xmlns:a16="http://schemas.microsoft.com/office/drawing/2014/main" id="{DCF1B113-19C2-505B-81C8-417B2BE45930}"/>
              </a:ext>
            </a:extLst>
          </p:cNvPr>
          <p:cNvSpPr txBox="1"/>
          <p:nvPr/>
        </p:nvSpPr>
        <p:spPr>
          <a:xfrm>
            <a:off x="1056086" y="1085562"/>
            <a:ext cx="10488783" cy="5334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4100">
                <a:solidFill>
                  <a:srgbClr val="003580"/>
                </a:solidFill>
                <a:latin typeface="Raleway"/>
                <a:ea typeface="Raleway"/>
                <a:cs typeface="Raleway"/>
                <a:sym typeface="Raleway"/>
              </a:defRPr>
            </a:lvl1pPr>
          </a:lstStyle>
          <a:p>
            <a:r>
              <a:rPr lang="fr-FR" sz="2800" dirty="0"/>
              <a:t>Recettes investissement</a:t>
            </a:r>
            <a:endParaRPr sz="2800" dirty="0"/>
          </a:p>
        </p:txBody>
      </p:sp>
      <p:pic>
        <p:nvPicPr>
          <p:cNvPr id="6" name="M BLEU ..png" descr="M BLEU ..png">
            <a:extLst>
              <a:ext uri="{FF2B5EF4-FFF2-40B4-BE49-F238E27FC236}">
                <a16:creationId xmlns:a16="http://schemas.microsoft.com/office/drawing/2014/main" id="{7EDD44D5-76E5-86EF-2FFC-C4A26CBA3D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87330" y="5629483"/>
            <a:ext cx="1115077" cy="111507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5040125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6E0243D9-E902-4296-BC4E-D021BCAA64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934455"/>
              </p:ext>
            </p:extLst>
          </p:nvPr>
        </p:nvGraphicFramePr>
        <p:xfrm>
          <a:off x="381963" y="1853614"/>
          <a:ext cx="11285317" cy="17068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325519">
                  <a:extLst>
                    <a:ext uri="{9D8B030D-6E8A-4147-A177-3AD203B41FA5}">
                      <a16:colId xmlns:a16="http://schemas.microsoft.com/office/drawing/2014/main" val="4127539038"/>
                    </a:ext>
                  </a:extLst>
                </a:gridCol>
                <a:gridCol w="1212911">
                  <a:extLst>
                    <a:ext uri="{9D8B030D-6E8A-4147-A177-3AD203B41FA5}">
                      <a16:colId xmlns:a16="http://schemas.microsoft.com/office/drawing/2014/main" val="3559542431"/>
                    </a:ext>
                  </a:extLst>
                </a:gridCol>
                <a:gridCol w="1328851">
                  <a:extLst>
                    <a:ext uri="{9D8B030D-6E8A-4147-A177-3AD203B41FA5}">
                      <a16:colId xmlns:a16="http://schemas.microsoft.com/office/drawing/2014/main" val="1303898830"/>
                    </a:ext>
                  </a:extLst>
                </a:gridCol>
                <a:gridCol w="1418036">
                  <a:extLst>
                    <a:ext uri="{9D8B030D-6E8A-4147-A177-3AD203B41FA5}">
                      <a16:colId xmlns:a16="http://schemas.microsoft.com/office/drawing/2014/main" val="2482662960"/>
                    </a:ext>
                  </a:extLst>
                </a:gridCol>
              </a:tblGrid>
              <a:tr h="3600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u="none" strike="noStrike" dirty="0">
                          <a:solidFill>
                            <a:srgbClr val="002060"/>
                          </a:solidFill>
                          <a:effectLst/>
                          <a:latin typeface="Raleway" pitchFamily="2" charset="0"/>
                        </a:rPr>
                        <a:t>DESIGNATION</a:t>
                      </a:r>
                      <a:endParaRPr lang="fr-FR" sz="1600" b="1" i="0" u="none" strike="noStrike" dirty="0">
                        <a:solidFill>
                          <a:srgbClr val="00206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u="none" strike="noStrike" dirty="0">
                          <a:solidFill>
                            <a:srgbClr val="002060"/>
                          </a:solidFill>
                          <a:effectLst/>
                          <a:latin typeface="Raleway" pitchFamily="2" charset="0"/>
                        </a:rPr>
                        <a:t>BP2025</a:t>
                      </a:r>
                      <a:endParaRPr lang="fr-FR" sz="1600" b="1" i="0" u="none" strike="noStrike" dirty="0">
                        <a:solidFill>
                          <a:srgbClr val="00206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u="none" strike="noStrike" dirty="0">
                          <a:solidFill>
                            <a:srgbClr val="002060"/>
                          </a:solidFill>
                          <a:effectLst/>
                          <a:latin typeface="Raleway" pitchFamily="2" charset="0"/>
                        </a:rPr>
                        <a:t>CA 2025</a:t>
                      </a:r>
                      <a:endParaRPr lang="fr-FR" sz="1600" b="1" i="0" u="none" strike="noStrike" dirty="0">
                        <a:solidFill>
                          <a:srgbClr val="00206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u="none" strike="noStrike" dirty="0">
                          <a:solidFill>
                            <a:srgbClr val="002060"/>
                          </a:solidFill>
                          <a:effectLst/>
                          <a:latin typeface="Raleway" pitchFamily="2" charset="0"/>
                        </a:rPr>
                        <a:t>RAR 2025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3250657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pPr algn="l" fontAlgn="ctr"/>
                      <a:r>
                        <a:rPr lang="fr-FR" sz="1600" b="1" u="none" strike="noStrike" dirty="0">
                          <a:solidFill>
                            <a:srgbClr val="366092"/>
                          </a:solidFill>
                          <a:effectLst/>
                          <a:latin typeface="Raleway" pitchFamily="2" charset="0"/>
                        </a:rPr>
                        <a:t>Amortissements</a:t>
                      </a:r>
                      <a:endParaRPr lang="fr-FR" sz="1600" b="1" i="1" u="none" strike="noStrike" dirty="0">
                        <a:solidFill>
                          <a:srgbClr val="366092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600" b="1" u="none" strike="noStrike" dirty="0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</a:rPr>
                        <a:t>0 €</a:t>
                      </a:r>
                      <a:endParaRPr lang="fr-FR" sz="1600" b="1" i="1" u="none" strike="noStrike" dirty="0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600" b="1" u="none" strike="noStrike" dirty="0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</a:rPr>
                        <a:t>0 €</a:t>
                      </a:r>
                      <a:endParaRPr lang="fr-FR" sz="1600" b="1" i="1" u="none" strike="noStrike" dirty="0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600" b="1" u="none" strike="noStrike" dirty="0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</a:rPr>
                        <a:t>0 €</a:t>
                      </a:r>
                      <a:endParaRPr lang="fr-FR" sz="1600" b="1" i="1" u="none" strike="noStrike" dirty="0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5167205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pPr algn="l" fontAlgn="ctr"/>
                      <a:endParaRPr lang="fr-FR" sz="1600" b="1" i="1" u="none" strike="noStrike" dirty="0">
                        <a:solidFill>
                          <a:srgbClr val="366092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600" b="1" i="1" u="none" strike="noStrike" dirty="0">
                        <a:solidFill>
                          <a:srgbClr val="366092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600" b="1" i="1" u="none" strike="noStrike" dirty="0">
                        <a:solidFill>
                          <a:srgbClr val="366092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600" b="1" i="1" u="none" strike="noStrike" dirty="0">
                        <a:solidFill>
                          <a:srgbClr val="366092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8665302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pPr algn="l" fontAlgn="ctr"/>
                      <a:r>
                        <a:rPr lang="fr-FR" sz="1600" b="1" u="none" strike="noStrike" dirty="0">
                          <a:solidFill>
                            <a:srgbClr val="366092"/>
                          </a:solidFill>
                          <a:effectLst/>
                          <a:latin typeface="Raleway" pitchFamily="2" charset="0"/>
                        </a:rPr>
                        <a:t>Remboursement capital des emprunts</a:t>
                      </a:r>
                      <a:endParaRPr lang="fr-FR" sz="1600" b="1" i="1" u="none" strike="noStrike" dirty="0">
                        <a:solidFill>
                          <a:srgbClr val="366092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600" b="1" u="none" strike="noStrike" dirty="0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</a:rPr>
                        <a:t>56 483 €</a:t>
                      </a:r>
                      <a:endParaRPr lang="fr-FR" sz="1600" b="1" i="1" u="none" strike="noStrike" dirty="0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600" b="1" u="none" strike="noStrike" dirty="0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</a:rPr>
                        <a:t>56 266 €</a:t>
                      </a:r>
                      <a:endParaRPr lang="fr-FR" sz="1600" b="1" i="1" u="none" strike="noStrike" dirty="0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600" b="1" u="none" strike="noStrike" dirty="0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</a:rPr>
                        <a:t>0 €</a:t>
                      </a:r>
                      <a:endParaRPr lang="fr-FR" sz="1600" b="1" i="1" u="none" strike="noStrike" dirty="0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7334657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pPr algn="l" fontAlgn="ctr"/>
                      <a:endParaRPr lang="fr-FR" sz="1600" b="1" i="1" u="none" strike="noStrike" dirty="0">
                        <a:solidFill>
                          <a:srgbClr val="366092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600" b="1" i="1" u="none" strike="noStrike" dirty="0">
                        <a:solidFill>
                          <a:srgbClr val="366092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600" b="1" i="1" u="none" strike="noStrike" dirty="0">
                        <a:solidFill>
                          <a:srgbClr val="366092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600" b="1" i="1" u="none" strike="noStrike" dirty="0">
                        <a:solidFill>
                          <a:srgbClr val="366092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247668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fr-FR" sz="1600" b="1" u="none" strike="noStrike" dirty="0">
                          <a:solidFill>
                            <a:srgbClr val="366092"/>
                          </a:solidFill>
                          <a:effectLst/>
                          <a:latin typeface="Raleway" pitchFamily="2" charset="0"/>
                        </a:rPr>
                        <a:t>66 - Renouvellement branchements et divers</a:t>
                      </a:r>
                      <a:endParaRPr lang="fr-FR" sz="1600" b="1" i="1" u="none" strike="noStrike" dirty="0">
                        <a:solidFill>
                          <a:srgbClr val="366092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1" u="none" strike="noStrike" dirty="0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</a:rPr>
                        <a:t>39 526 €</a:t>
                      </a:r>
                      <a:endParaRPr lang="fr-FR" sz="1600" b="1" i="0" u="none" strike="noStrike" dirty="0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600" b="1" u="none" strike="noStrike" dirty="0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</a:rPr>
                        <a:t>10 045 €</a:t>
                      </a:r>
                      <a:endParaRPr lang="fr-FR" sz="1600" b="1" i="0" u="none" strike="noStrike" dirty="0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600" b="1" u="none" strike="noStrike" dirty="0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</a:rPr>
                        <a:t>29 481 €</a:t>
                      </a:r>
                      <a:endParaRPr lang="fr-FR" sz="1600" b="1" i="0" u="none" strike="noStrike" dirty="0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822787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endParaRPr lang="fr-FR" sz="1600" b="1" i="1" u="none" strike="noStrike" dirty="0">
                        <a:solidFill>
                          <a:srgbClr val="366092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600" b="1" i="1" u="none" strike="noStrike" dirty="0">
                        <a:solidFill>
                          <a:srgbClr val="366092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600" b="1" i="1" u="none" strike="noStrike" dirty="0">
                        <a:solidFill>
                          <a:srgbClr val="366092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600" b="1" i="1" u="none" strike="noStrike" dirty="0">
                        <a:solidFill>
                          <a:srgbClr val="366092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0904869"/>
                  </a:ext>
                </a:extLst>
              </a:tr>
            </a:tbl>
          </a:graphicData>
        </a:graphic>
      </p:graphicFrame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E5DE723D-F9AD-7771-31D4-972E9ADD9F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6267174"/>
              </p:ext>
            </p:extLst>
          </p:nvPr>
        </p:nvGraphicFramePr>
        <p:xfrm>
          <a:off x="381965" y="3560494"/>
          <a:ext cx="11285316" cy="161301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321819">
                  <a:extLst>
                    <a:ext uri="{9D8B030D-6E8A-4147-A177-3AD203B41FA5}">
                      <a16:colId xmlns:a16="http://schemas.microsoft.com/office/drawing/2014/main" val="2411992993"/>
                    </a:ext>
                  </a:extLst>
                </a:gridCol>
                <a:gridCol w="1241410">
                  <a:extLst>
                    <a:ext uri="{9D8B030D-6E8A-4147-A177-3AD203B41FA5}">
                      <a16:colId xmlns:a16="http://schemas.microsoft.com/office/drawing/2014/main" val="1947254334"/>
                    </a:ext>
                  </a:extLst>
                </a:gridCol>
                <a:gridCol w="1314860">
                  <a:extLst>
                    <a:ext uri="{9D8B030D-6E8A-4147-A177-3AD203B41FA5}">
                      <a16:colId xmlns:a16="http://schemas.microsoft.com/office/drawing/2014/main" val="178443402"/>
                    </a:ext>
                  </a:extLst>
                </a:gridCol>
                <a:gridCol w="1407227">
                  <a:extLst>
                    <a:ext uri="{9D8B030D-6E8A-4147-A177-3AD203B41FA5}">
                      <a16:colId xmlns:a16="http://schemas.microsoft.com/office/drawing/2014/main" val="4098502587"/>
                    </a:ext>
                  </a:extLst>
                </a:gridCol>
              </a:tblGrid>
              <a:tr h="421665">
                <a:tc>
                  <a:txBody>
                    <a:bodyPr/>
                    <a:lstStyle/>
                    <a:p>
                      <a:pPr algn="l" fontAlgn="ctr"/>
                      <a:r>
                        <a:rPr lang="fr-FR" sz="1600" b="1" u="none" strike="noStrike" dirty="0">
                          <a:solidFill>
                            <a:srgbClr val="366092"/>
                          </a:solidFill>
                          <a:effectLst/>
                          <a:latin typeface="Raleway" pitchFamily="2" charset="0"/>
                        </a:rPr>
                        <a:t>total 70 Modernisation des réseaux</a:t>
                      </a:r>
                      <a:endParaRPr lang="fr-FR" sz="1600" b="1" i="1" u="none" strike="noStrike" dirty="0">
                        <a:solidFill>
                          <a:srgbClr val="366092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1" u="none" strike="noStrike" dirty="0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</a:rPr>
                        <a:t>173 158 €</a:t>
                      </a:r>
                      <a:endParaRPr lang="fr-FR" sz="1600" b="1" i="0" u="none" strike="noStrike" dirty="0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1" u="none" strike="noStrike" dirty="0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</a:rPr>
                        <a:t>22 477 €</a:t>
                      </a:r>
                      <a:endParaRPr lang="fr-FR" sz="1600" b="1" i="0" u="none" strike="noStrike" dirty="0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1" u="none" strike="noStrike" dirty="0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</a:rPr>
                        <a:t>150 681 €</a:t>
                      </a:r>
                      <a:endParaRPr lang="fr-FR" sz="1600" b="1" i="0" u="none" strike="noStrike" dirty="0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4879653"/>
                  </a:ext>
                </a:extLst>
              </a:tr>
              <a:tr h="239766">
                <a:tc>
                  <a:txBody>
                    <a:bodyPr/>
                    <a:lstStyle/>
                    <a:p>
                      <a:pPr algn="l" fontAlgn="ctr"/>
                      <a:endParaRPr lang="fr-FR" sz="1600" b="1" i="1" u="none" strike="noStrike" dirty="0">
                        <a:solidFill>
                          <a:srgbClr val="366092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600" b="1" i="1" u="none" strike="noStrike" dirty="0">
                        <a:solidFill>
                          <a:srgbClr val="366092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600" b="1" i="1" u="none" strike="noStrike" dirty="0">
                        <a:solidFill>
                          <a:srgbClr val="366092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600" b="1" i="1" u="none" strike="noStrike" dirty="0">
                        <a:solidFill>
                          <a:srgbClr val="366092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0895135"/>
                  </a:ext>
                </a:extLst>
              </a:tr>
              <a:tr h="351836">
                <a:tc>
                  <a:txBody>
                    <a:bodyPr/>
                    <a:lstStyle/>
                    <a:p>
                      <a:pPr algn="l" fontAlgn="ctr"/>
                      <a:r>
                        <a:rPr lang="fr-FR" sz="1600" b="1" u="none" strike="noStrike" dirty="0">
                          <a:solidFill>
                            <a:srgbClr val="366092"/>
                          </a:solidFill>
                          <a:effectLst/>
                          <a:latin typeface="Raleway" pitchFamily="2" charset="0"/>
                        </a:rPr>
                        <a:t>total 74 Sécurisation des réseaux</a:t>
                      </a:r>
                      <a:endParaRPr lang="fr-FR" sz="1600" b="1" i="1" u="none" strike="noStrike" dirty="0">
                        <a:solidFill>
                          <a:srgbClr val="366092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600" b="1" u="none" strike="noStrike" dirty="0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</a:rPr>
                        <a:t>42 025 € </a:t>
                      </a:r>
                      <a:endParaRPr lang="fr-FR" sz="1600" b="1" i="0" u="none" strike="noStrike" dirty="0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600" b="1" u="none" strike="noStrike" dirty="0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</a:rPr>
                        <a:t>0 € </a:t>
                      </a:r>
                      <a:endParaRPr lang="fr-FR" sz="1600" b="1" i="0" u="none" strike="noStrike" dirty="0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600" b="1" u="none" strike="noStrike" dirty="0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</a:rPr>
                        <a:t>42 025 €</a:t>
                      </a:r>
                      <a:endParaRPr lang="fr-FR" sz="1600" b="1" i="0" u="none" strike="noStrike" dirty="0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0225615"/>
                  </a:ext>
                </a:extLst>
              </a:tr>
              <a:tr h="239766">
                <a:tc>
                  <a:txBody>
                    <a:bodyPr/>
                    <a:lstStyle/>
                    <a:p>
                      <a:pPr algn="l" fontAlgn="ctr"/>
                      <a:endParaRPr lang="fr-FR" sz="1600" b="1" i="1" u="none" strike="noStrike" dirty="0">
                        <a:solidFill>
                          <a:srgbClr val="00206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600" b="1" i="1" u="none" strike="noStrike" dirty="0">
                        <a:solidFill>
                          <a:srgbClr val="366092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600" b="1" i="1" u="none" strike="noStrike" dirty="0">
                        <a:solidFill>
                          <a:srgbClr val="366092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600" b="1" i="1" u="none" strike="noStrike" dirty="0">
                        <a:solidFill>
                          <a:srgbClr val="366092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5833974"/>
                  </a:ext>
                </a:extLst>
              </a:tr>
              <a:tr h="351836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u="none" strike="noStrike" dirty="0">
                          <a:solidFill>
                            <a:srgbClr val="002060"/>
                          </a:solidFill>
                          <a:effectLst/>
                          <a:latin typeface="Raleway" pitchFamily="2" charset="0"/>
                        </a:rPr>
                        <a:t>TOTAL DEPENSES D'INVESTISSEMENT</a:t>
                      </a:r>
                      <a:endParaRPr lang="fr-FR" sz="1600" b="1" i="1" u="none" strike="noStrike" dirty="0">
                        <a:solidFill>
                          <a:srgbClr val="00206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600" b="1" u="none" strike="noStrike" dirty="0">
                          <a:solidFill>
                            <a:srgbClr val="002060"/>
                          </a:solidFill>
                          <a:effectLst/>
                          <a:latin typeface="Raleway" pitchFamily="2" charset="0"/>
                        </a:rPr>
                        <a:t>311 192 €</a:t>
                      </a:r>
                      <a:endParaRPr lang="fr-FR" sz="1600" b="1" i="1" u="none" strike="noStrike" dirty="0">
                        <a:solidFill>
                          <a:srgbClr val="00206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600" b="1" u="none" strike="noStrike" dirty="0">
                          <a:solidFill>
                            <a:srgbClr val="002060"/>
                          </a:solidFill>
                          <a:effectLst/>
                          <a:latin typeface="Raleway" pitchFamily="2" charset="0"/>
                        </a:rPr>
                        <a:t>88 789 €</a:t>
                      </a:r>
                      <a:endParaRPr lang="fr-FR" sz="1600" b="1" i="1" u="none" strike="noStrike" dirty="0">
                        <a:solidFill>
                          <a:srgbClr val="00206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600" b="1" u="none" strike="noStrike" dirty="0">
                          <a:solidFill>
                            <a:srgbClr val="002060"/>
                          </a:solidFill>
                          <a:effectLst/>
                          <a:latin typeface="Raleway" pitchFamily="2" charset="0"/>
                        </a:rPr>
                        <a:t>222 186 €</a:t>
                      </a:r>
                      <a:endParaRPr lang="fr-FR" sz="1600" b="1" i="1" u="none" strike="noStrike" dirty="0">
                        <a:solidFill>
                          <a:srgbClr val="00206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9880153"/>
                  </a:ext>
                </a:extLst>
              </a:tr>
            </a:tbl>
          </a:graphicData>
        </a:graphic>
      </p:graphicFrame>
      <p:sp>
        <p:nvSpPr>
          <p:cNvPr id="4" name="Titre de la section">
            <a:extLst>
              <a:ext uri="{FF2B5EF4-FFF2-40B4-BE49-F238E27FC236}">
                <a16:creationId xmlns:a16="http://schemas.microsoft.com/office/drawing/2014/main" id="{35BE7777-4591-1E57-7141-D69257E7DE61}"/>
              </a:ext>
            </a:extLst>
          </p:cNvPr>
          <p:cNvSpPr txBox="1"/>
          <p:nvPr/>
        </p:nvSpPr>
        <p:spPr>
          <a:xfrm>
            <a:off x="959191" y="349150"/>
            <a:ext cx="11049033" cy="641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marL="1657350" indent="-1657350" defTabSz="647700">
              <a:spcBef>
                <a:spcPts val="0"/>
              </a:spcBef>
              <a:buSzPct val="100000"/>
              <a:buAutoNum type="arabicPeriod"/>
              <a:defRPr sz="7000">
                <a:solidFill>
                  <a:srgbClr val="9BC9CE"/>
                </a:solidFill>
              </a:defRPr>
            </a:lvl1pPr>
          </a:lstStyle>
          <a:p>
            <a:pPr marL="0" indent="0">
              <a:buNone/>
            </a:pPr>
            <a:r>
              <a:rPr lang="fr-FR" sz="3500" dirty="0">
                <a:latin typeface="Utendo" pitchFamily="2" charset="0"/>
              </a:rPr>
              <a:t>CA du budget eau 2025</a:t>
            </a:r>
            <a:endParaRPr sz="3500" dirty="0">
              <a:latin typeface="Utendo" pitchFamily="2" charset="0"/>
            </a:endParaRPr>
          </a:p>
        </p:txBody>
      </p:sp>
      <p:pic>
        <p:nvPicPr>
          <p:cNvPr id="5" name="COIN Bordeaux Fuschia.png" descr="COIN Bordeaux Fuschia.png">
            <a:extLst>
              <a:ext uri="{FF2B5EF4-FFF2-40B4-BE49-F238E27FC236}">
                <a16:creationId xmlns:a16="http://schemas.microsoft.com/office/drawing/2014/main" id="{07BE6A5A-7ADE-ABD6-7E2D-BF4B641190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989" y="219507"/>
            <a:ext cx="641202" cy="641202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Zone de texte 1">
            <a:extLst>
              <a:ext uri="{FF2B5EF4-FFF2-40B4-BE49-F238E27FC236}">
                <a16:creationId xmlns:a16="http://schemas.microsoft.com/office/drawing/2014/main" id="{5586FC0B-5E2D-9A25-F044-BFC6AF91508C}"/>
              </a:ext>
            </a:extLst>
          </p:cNvPr>
          <p:cNvSpPr txBox="1"/>
          <p:nvPr/>
        </p:nvSpPr>
        <p:spPr>
          <a:xfrm>
            <a:off x="1056086" y="1085562"/>
            <a:ext cx="10488783" cy="5334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4100">
                <a:solidFill>
                  <a:srgbClr val="003580"/>
                </a:solidFill>
                <a:latin typeface="Raleway"/>
                <a:ea typeface="Raleway"/>
                <a:cs typeface="Raleway"/>
                <a:sym typeface="Raleway"/>
              </a:defRPr>
            </a:lvl1pPr>
          </a:lstStyle>
          <a:p>
            <a:r>
              <a:rPr lang="fr-FR" sz="2800" dirty="0"/>
              <a:t>Dépenses investissement</a:t>
            </a:r>
            <a:endParaRPr sz="2800" dirty="0"/>
          </a:p>
        </p:txBody>
      </p:sp>
      <p:pic>
        <p:nvPicPr>
          <p:cNvPr id="8" name="M BLEU ..png" descr="M BLEU ..png">
            <a:extLst>
              <a:ext uri="{FF2B5EF4-FFF2-40B4-BE49-F238E27FC236}">
                <a16:creationId xmlns:a16="http://schemas.microsoft.com/office/drawing/2014/main" id="{EF5B0158-805F-286B-697A-BB740B939E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87330" y="5629483"/>
            <a:ext cx="1115077" cy="111507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3442167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540D6D-C244-24DA-452B-AD6F5E58A9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">
            <a:extLst>
              <a:ext uri="{FF2B5EF4-FFF2-40B4-BE49-F238E27FC236}">
                <a16:creationId xmlns:a16="http://schemas.microsoft.com/office/drawing/2014/main" id="{CB621D1D-755F-ACC8-BEE3-E1EBC3BE9F43}"/>
              </a:ext>
            </a:extLst>
          </p:cNvPr>
          <p:cNvSpPr/>
          <p:nvPr/>
        </p:nvSpPr>
        <p:spPr>
          <a:xfrm>
            <a:off x="-39098" y="-731"/>
            <a:ext cx="852600" cy="6858731"/>
          </a:xfrm>
          <a:prstGeom prst="rect">
            <a:avLst/>
          </a:prstGeom>
          <a:solidFill>
            <a:srgbClr val="B1D6DC"/>
          </a:solidFill>
          <a:ln w="12700">
            <a:miter lim="400000"/>
          </a:ln>
          <a:effectLst>
            <a:reflection stA="50000" endPos="40000" dir="5400000" sy="-100000" algn="bl" rotWithShape="0"/>
          </a:effectLst>
        </p:spPr>
        <p:txBody>
          <a:bodyPr lIns="50800" tIns="50800" rIns="50800" bIns="50800" anchor="ctr"/>
          <a:lstStyle/>
          <a:p>
            <a:pPr algn="ctr">
              <a:lnSpc>
                <a:spcPct val="80000"/>
              </a:lnSpc>
              <a:spcBef>
                <a:spcPts val="0"/>
              </a:spcBef>
              <a:defRPr sz="4000" cap="all">
                <a:solidFill>
                  <a:srgbClr val="FFFFFF"/>
                </a:solidFill>
                <a:latin typeface="DIN Condensed"/>
                <a:ea typeface="DIN Condensed"/>
                <a:cs typeface="DIN Condensed"/>
                <a:sym typeface="DIN Condensed"/>
              </a:defRPr>
            </a:pPr>
            <a:endParaRPr/>
          </a:p>
        </p:txBody>
      </p:sp>
      <p:pic>
        <p:nvPicPr>
          <p:cNvPr id="3" name="3 TRAITS BLANC.png" descr="3 TRAITS BLANC.png">
            <a:extLst>
              <a:ext uri="{FF2B5EF4-FFF2-40B4-BE49-F238E27FC236}">
                <a16:creationId xmlns:a16="http://schemas.microsoft.com/office/drawing/2014/main" id="{7E9A165F-FA57-152C-AA5F-0A53091EE7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0194" y="5033914"/>
            <a:ext cx="894791" cy="1824086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TITRE DE VOTRE PRESENTATION">
            <a:extLst>
              <a:ext uri="{FF2B5EF4-FFF2-40B4-BE49-F238E27FC236}">
                <a16:creationId xmlns:a16="http://schemas.microsoft.com/office/drawing/2014/main" id="{89D2DC57-2F76-0072-7DEE-8026596FCE61}"/>
              </a:ext>
            </a:extLst>
          </p:cNvPr>
          <p:cNvSpPr txBox="1">
            <a:spLocks/>
          </p:cNvSpPr>
          <p:nvPr/>
        </p:nvSpPr>
        <p:spPr>
          <a:xfrm>
            <a:off x="2254378" y="2051797"/>
            <a:ext cx="8399049" cy="275367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182880" indent="-182880" algn="ctr" defTabSz="825500" rtl="0" eaLnBrk="1" latinLnBrk="0" hangingPunct="1">
              <a:lnSpc>
                <a:spcPct val="8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10700" kern="1200" cap="all">
                <a:solidFill>
                  <a:srgbClr val="003580"/>
                </a:solidFill>
                <a:latin typeface="Utendo Bold"/>
                <a:ea typeface="Utendo Bold"/>
                <a:cs typeface="Utendo Bold"/>
                <a:sym typeface="Utendo Bold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5500" dirty="0"/>
              <a:t>CA budget AFFAIRES SCOLAIRES 2025</a:t>
            </a:r>
          </a:p>
        </p:txBody>
      </p:sp>
      <p:sp>
        <p:nvSpPr>
          <p:cNvPr id="5" name="DATE 01/01/2027">
            <a:extLst>
              <a:ext uri="{FF2B5EF4-FFF2-40B4-BE49-F238E27FC236}">
                <a16:creationId xmlns:a16="http://schemas.microsoft.com/office/drawing/2014/main" id="{F9CBB6BE-219C-8E03-2CC1-E00E6DAF41EC}"/>
              </a:ext>
            </a:extLst>
          </p:cNvPr>
          <p:cNvSpPr txBox="1"/>
          <p:nvPr/>
        </p:nvSpPr>
        <p:spPr>
          <a:xfrm>
            <a:off x="-1640541" y="147918"/>
            <a:ext cx="13429743" cy="8301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b">
            <a:normAutofit/>
          </a:bodyPr>
          <a:lstStyle>
            <a:lvl1pPr algn="r" defTabSz="647700">
              <a:lnSpc>
                <a:spcPct val="80000"/>
              </a:lnSpc>
              <a:spcBef>
                <a:spcPts val="0"/>
              </a:spcBef>
              <a:defRPr sz="3600" cap="all" spc="100">
                <a:solidFill>
                  <a:srgbClr val="CA1347"/>
                </a:solidFill>
                <a:latin typeface="Utendo Bold"/>
                <a:ea typeface="Utendo Bold"/>
                <a:cs typeface="Utendo Bold"/>
                <a:sym typeface="Utendo Bold"/>
              </a:defRPr>
            </a:lvl1pPr>
          </a:lstStyle>
          <a:p>
            <a:r>
              <a:rPr lang="fr-FR" sz="3000" dirty="0"/>
              <a:t>Conseil municipal – 2 mars 2026</a:t>
            </a:r>
            <a:endParaRPr sz="3000" dirty="0"/>
          </a:p>
        </p:txBody>
      </p:sp>
      <p:pic>
        <p:nvPicPr>
          <p:cNvPr id="6" name="LOGO-Officiel-VilledeLaMure.png" descr="LOGO-Officiel-VilledeLaMure.png">
            <a:extLst>
              <a:ext uri="{FF2B5EF4-FFF2-40B4-BE49-F238E27FC236}">
                <a16:creationId xmlns:a16="http://schemas.microsoft.com/office/drawing/2014/main" id="{EAADDF3D-0234-C900-0D2B-B9CA9AD633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8426" y="3429000"/>
            <a:ext cx="5050954" cy="3125932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Lignes géomophologiques.png" descr="Lignes géomophologiques.png">
            <a:extLst>
              <a:ext uri="{FF2B5EF4-FFF2-40B4-BE49-F238E27FC236}">
                <a16:creationId xmlns:a16="http://schemas.microsoft.com/office/drawing/2014/main" id="{292B77E7-AF4E-302C-6300-27053B4392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57279" y="4135948"/>
            <a:ext cx="3488509" cy="280273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1266862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5D3EF9-48D1-21D8-62AD-824DEEE556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282A802-640F-710B-2F20-0E477DA58B05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959191" y="1267043"/>
            <a:ext cx="10121462" cy="5333453"/>
          </a:xfrm>
        </p:spPr>
        <p:txBody>
          <a:bodyPr>
            <a:normAutofit/>
          </a:bodyPr>
          <a:lstStyle/>
          <a:p>
            <a:pPr algn="ctr"/>
            <a:r>
              <a:rPr lang="fr-FR" sz="4800" b="1" dirty="0"/>
              <a:t>BUDGET GENERAL</a:t>
            </a:r>
            <a:br>
              <a:rPr lang="fr-FR" sz="4800" dirty="0"/>
            </a:br>
            <a:r>
              <a:rPr lang="fr-FR" sz="4800" dirty="0"/>
              <a:t>	</a:t>
            </a:r>
            <a:br>
              <a:rPr lang="fr-FR" sz="4800" dirty="0"/>
            </a:br>
            <a:r>
              <a:rPr lang="fr-FR" sz="4800" dirty="0"/>
              <a:t>	</a:t>
            </a:r>
            <a:br>
              <a:rPr lang="fr-FR" sz="4800" dirty="0"/>
            </a:br>
            <a:endParaRPr lang="fr-FR" sz="4800" dirty="0"/>
          </a:p>
        </p:txBody>
      </p:sp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309FF4AA-92E3-D76D-DBAE-00D243E229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4248008"/>
              </p:ext>
            </p:extLst>
          </p:nvPr>
        </p:nvGraphicFramePr>
        <p:xfrm>
          <a:off x="1639614" y="1673143"/>
          <a:ext cx="9441040" cy="492859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03558">
                  <a:extLst>
                    <a:ext uri="{9D8B030D-6E8A-4147-A177-3AD203B41FA5}">
                      <a16:colId xmlns:a16="http://schemas.microsoft.com/office/drawing/2014/main" val="680577824"/>
                    </a:ext>
                  </a:extLst>
                </a:gridCol>
                <a:gridCol w="3242968">
                  <a:extLst>
                    <a:ext uri="{9D8B030D-6E8A-4147-A177-3AD203B41FA5}">
                      <a16:colId xmlns:a16="http://schemas.microsoft.com/office/drawing/2014/main" val="894211839"/>
                    </a:ext>
                  </a:extLst>
                </a:gridCol>
                <a:gridCol w="1794514">
                  <a:extLst>
                    <a:ext uri="{9D8B030D-6E8A-4147-A177-3AD203B41FA5}">
                      <a16:colId xmlns:a16="http://schemas.microsoft.com/office/drawing/2014/main" val="239916858"/>
                    </a:ext>
                  </a:extLst>
                </a:gridCol>
              </a:tblGrid>
              <a:tr h="46056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</a:rPr>
                        <a:t>NATURE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</a:rPr>
                        <a:t>FONCTIONNEMENT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</a:rPr>
                        <a:t>INVESTISSEMENT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1302404"/>
                  </a:ext>
                </a:extLst>
              </a:tr>
              <a:tr h="460563">
                <a:tc>
                  <a:txBody>
                    <a:bodyPr/>
                    <a:lstStyle/>
                    <a:p>
                      <a:pPr algn="l" fontAlgn="ctr"/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</a:rPr>
                        <a:t>RECETTES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</a:rPr>
                        <a:t>50 000 €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0991157"/>
                  </a:ext>
                </a:extLst>
              </a:tr>
              <a:tr h="460563">
                <a:tc>
                  <a:txBody>
                    <a:bodyPr/>
                    <a:lstStyle/>
                    <a:p>
                      <a:pPr algn="l" fontAlgn="ctr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</a:rPr>
                        <a:t>DEPENSES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</a:rPr>
                        <a:t>43 653,58 €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7447017"/>
                  </a:ext>
                </a:extLst>
              </a:tr>
              <a:tr h="460563">
                <a:tc>
                  <a:txBody>
                    <a:bodyPr/>
                    <a:lstStyle/>
                    <a:p>
                      <a:pPr algn="l" fontAlgn="ctr"/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</a:rPr>
                        <a:t>RESULTAT DE L'EXERCICE 2025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Raleway" pitchFamily="2" charset="0"/>
                        </a:rPr>
                        <a:t>6 346,42 €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3154058"/>
                  </a:ext>
                </a:extLst>
              </a:tr>
              <a:tr h="460563">
                <a:tc>
                  <a:txBody>
                    <a:bodyPr/>
                    <a:lstStyle/>
                    <a:p>
                      <a:pPr algn="l" fontAlgn="ctr"/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</a:rPr>
                        <a:t>REPORT DE L'EXERCICE 2024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</a:rPr>
                        <a:t>18 517,96 €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1772880"/>
                  </a:ext>
                </a:extLst>
              </a:tr>
              <a:tr h="460563">
                <a:tc>
                  <a:txBody>
                    <a:bodyPr/>
                    <a:lstStyle/>
                    <a:p>
                      <a:pPr algn="l" fontAlgn="ctr"/>
                      <a:r>
                        <a:rPr lang="fr-FR" sz="1600" b="1" i="0" u="none" strike="noStrike" dirty="0">
                          <a:solidFill>
                            <a:srgbClr val="7B240B"/>
                          </a:solidFill>
                          <a:effectLst/>
                          <a:latin typeface="Raleway" pitchFamily="2" charset="0"/>
                        </a:rPr>
                        <a:t>RESULTAT FINAL AVANT RAR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600" b="1" i="0" u="none" strike="noStrike" dirty="0">
                          <a:solidFill>
                            <a:srgbClr val="7B240B"/>
                          </a:solidFill>
                          <a:effectLst/>
                          <a:latin typeface="Raleway" pitchFamily="2" charset="0"/>
                        </a:rPr>
                        <a:t>24 864,38 €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fr-FR" sz="1600" b="1" i="0" u="none" strike="noStrike" dirty="0">
                        <a:solidFill>
                          <a:srgbClr val="7B240B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7688621"/>
                  </a:ext>
                </a:extLst>
              </a:tr>
              <a:tr h="256874">
                <a:tc>
                  <a:txBody>
                    <a:bodyPr/>
                    <a:lstStyle/>
                    <a:p>
                      <a:pPr algn="l" fontAlgn="ctr"/>
                      <a:endParaRPr lang="fr-FR" sz="1600" b="1" i="0" u="none" strike="noStrike" dirty="0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0136751"/>
                  </a:ext>
                </a:extLst>
              </a:tr>
              <a:tr h="477247">
                <a:tc>
                  <a:txBody>
                    <a:bodyPr/>
                    <a:lstStyle/>
                    <a:p>
                      <a:pPr algn="l" fontAlgn="ctr"/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</a:rPr>
                        <a:t>RESULTAT FINAL AVANT RAR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endParaRPr lang="fr-FR" sz="1600" b="1" i="0" u="none" strike="noStrike" dirty="0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fr-FR" sz="1600" b="1" i="0" u="none" strike="noStrike" dirty="0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6615985"/>
                  </a:ext>
                </a:extLst>
              </a:tr>
              <a:tr h="477247">
                <a:tc>
                  <a:txBody>
                    <a:bodyPr/>
                    <a:lstStyle/>
                    <a:p>
                      <a:pPr algn="l" fontAlgn="ctr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</a:rPr>
                        <a:t>RESTES A REALISER RECETTES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2639912"/>
                  </a:ext>
                </a:extLst>
              </a:tr>
              <a:tr h="484590">
                <a:tc>
                  <a:txBody>
                    <a:bodyPr/>
                    <a:lstStyle/>
                    <a:p>
                      <a:pPr algn="l" fontAlgn="ctr"/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</a:rPr>
                        <a:t>RESTES A REALISER DEPENSES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7737917"/>
                  </a:ext>
                </a:extLst>
              </a:tr>
              <a:tr h="469263">
                <a:tc>
                  <a:txBody>
                    <a:bodyPr/>
                    <a:lstStyle/>
                    <a:p>
                      <a:pPr algn="l" fontAlgn="ctr"/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</a:rPr>
                        <a:t>TOTAL CUMULE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600" b="1" i="0" u="none" strike="noStrike" dirty="0">
                          <a:solidFill>
                            <a:srgbClr val="7B240B"/>
                          </a:solidFill>
                          <a:effectLst/>
                          <a:latin typeface="Raleway" pitchFamily="2" charset="0"/>
                        </a:rPr>
                        <a:t>24 864,38 €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fr-FR" sz="1600" b="1" i="0" u="none" strike="noStrike" dirty="0">
                        <a:solidFill>
                          <a:srgbClr val="7B240B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3805604"/>
                  </a:ext>
                </a:extLst>
              </a:tr>
            </a:tbl>
          </a:graphicData>
        </a:graphic>
      </p:graphicFrame>
      <p:sp>
        <p:nvSpPr>
          <p:cNvPr id="8" name="Titre de la section">
            <a:extLst>
              <a:ext uri="{FF2B5EF4-FFF2-40B4-BE49-F238E27FC236}">
                <a16:creationId xmlns:a16="http://schemas.microsoft.com/office/drawing/2014/main" id="{35FEB6E8-ABAC-C6BF-0CF1-6DE48B21635B}"/>
              </a:ext>
            </a:extLst>
          </p:cNvPr>
          <p:cNvSpPr txBox="1"/>
          <p:nvPr/>
        </p:nvSpPr>
        <p:spPr>
          <a:xfrm>
            <a:off x="959191" y="349150"/>
            <a:ext cx="11049033" cy="641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marL="1657350" indent="-1657350" defTabSz="647700">
              <a:spcBef>
                <a:spcPts val="0"/>
              </a:spcBef>
              <a:buSzPct val="100000"/>
              <a:buAutoNum type="arabicPeriod"/>
              <a:defRPr sz="7000">
                <a:solidFill>
                  <a:srgbClr val="9BC9CE"/>
                </a:solidFill>
              </a:defRPr>
            </a:lvl1pPr>
          </a:lstStyle>
          <a:p>
            <a:pPr marL="0" indent="0">
              <a:buNone/>
            </a:pPr>
            <a:r>
              <a:rPr lang="fr-FR" sz="3500" dirty="0">
                <a:latin typeface="Utendo" pitchFamily="2" charset="0"/>
              </a:rPr>
              <a:t>CA du budget aux affaires scolaires 2025</a:t>
            </a:r>
            <a:endParaRPr sz="3500" dirty="0">
              <a:latin typeface="Utendo" pitchFamily="2" charset="0"/>
            </a:endParaRPr>
          </a:p>
        </p:txBody>
      </p:sp>
      <p:pic>
        <p:nvPicPr>
          <p:cNvPr id="9" name="COIN Bordeaux Fuschia.png" descr="COIN Bordeaux Fuschia.png">
            <a:extLst>
              <a:ext uri="{FF2B5EF4-FFF2-40B4-BE49-F238E27FC236}">
                <a16:creationId xmlns:a16="http://schemas.microsoft.com/office/drawing/2014/main" id="{712FE755-F75C-410E-C4AD-81341BD776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989" y="219507"/>
            <a:ext cx="641202" cy="641202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Zone de texte 1">
            <a:extLst>
              <a:ext uri="{FF2B5EF4-FFF2-40B4-BE49-F238E27FC236}">
                <a16:creationId xmlns:a16="http://schemas.microsoft.com/office/drawing/2014/main" id="{9FCAD66F-2BD1-C3FC-3314-4C68092558FF}"/>
              </a:ext>
            </a:extLst>
          </p:cNvPr>
          <p:cNvSpPr txBox="1"/>
          <p:nvPr/>
        </p:nvSpPr>
        <p:spPr>
          <a:xfrm>
            <a:off x="1056086" y="1085562"/>
            <a:ext cx="10488783" cy="5334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4100">
                <a:solidFill>
                  <a:srgbClr val="003580"/>
                </a:solidFill>
                <a:latin typeface="Raleway"/>
                <a:ea typeface="Raleway"/>
                <a:cs typeface="Raleway"/>
                <a:sym typeface="Raleway"/>
              </a:defRPr>
            </a:lvl1pPr>
          </a:lstStyle>
          <a:p>
            <a:r>
              <a:rPr lang="fr-FR" sz="2800" dirty="0"/>
              <a:t>Tableau général</a:t>
            </a:r>
            <a:endParaRPr sz="2800" dirty="0"/>
          </a:p>
        </p:txBody>
      </p:sp>
      <p:pic>
        <p:nvPicPr>
          <p:cNvPr id="11" name="M BLEU ..png" descr="M BLEU ..png">
            <a:extLst>
              <a:ext uri="{FF2B5EF4-FFF2-40B4-BE49-F238E27FC236}">
                <a16:creationId xmlns:a16="http://schemas.microsoft.com/office/drawing/2014/main" id="{7DB502E9-FEBF-A73C-71D2-B32A43114A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87330" y="5629483"/>
            <a:ext cx="1115077" cy="111507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84796542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F6EBB1-C87F-FCB0-86DB-AB4FD09BFE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">
            <a:extLst>
              <a:ext uri="{FF2B5EF4-FFF2-40B4-BE49-F238E27FC236}">
                <a16:creationId xmlns:a16="http://schemas.microsoft.com/office/drawing/2014/main" id="{AD17BF40-80C4-A0C7-8899-A008A2E183AA}"/>
              </a:ext>
            </a:extLst>
          </p:cNvPr>
          <p:cNvSpPr/>
          <p:nvPr/>
        </p:nvSpPr>
        <p:spPr>
          <a:xfrm>
            <a:off x="-39098" y="-731"/>
            <a:ext cx="852600" cy="6858731"/>
          </a:xfrm>
          <a:prstGeom prst="rect">
            <a:avLst/>
          </a:prstGeom>
          <a:solidFill>
            <a:srgbClr val="B1D6DC"/>
          </a:solidFill>
          <a:ln w="12700">
            <a:miter lim="400000"/>
          </a:ln>
          <a:effectLst>
            <a:reflection stA="50000" endPos="40000" dir="5400000" sy="-100000" algn="bl" rotWithShape="0"/>
          </a:effectLst>
        </p:spPr>
        <p:txBody>
          <a:bodyPr lIns="50800" tIns="50800" rIns="50800" bIns="50800" anchor="ctr"/>
          <a:lstStyle/>
          <a:p>
            <a:pPr algn="ctr">
              <a:lnSpc>
                <a:spcPct val="80000"/>
              </a:lnSpc>
              <a:spcBef>
                <a:spcPts val="0"/>
              </a:spcBef>
              <a:defRPr sz="4000" cap="all">
                <a:solidFill>
                  <a:srgbClr val="FFFFFF"/>
                </a:solidFill>
                <a:latin typeface="DIN Condensed"/>
                <a:ea typeface="DIN Condensed"/>
                <a:cs typeface="DIN Condensed"/>
                <a:sym typeface="DIN Condensed"/>
              </a:defRPr>
            </a:pPr>
            <a:endParaRPr/>
          </a:p>
        </p:txBody>
      </p:sp>
      <p:pic>
        <p:nvPicPr>
          <p:cNvPr id="3" name="3 TRAITS BLANC.png" descr="3 TRAITS BLANC.png">
            <a:extLst>
              <a:ext uri="{FF2B5EF4-FFF2-40B4-BE49-F238E27FC236}">
                <a16:creationId xmlns:a16="http://schemas.microsoft.com/office/drawing/2014/main" id="{115895EE-B56B-3C7E-CCE9-4FF280808F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0194" y="5033914"/>
            <a:ext cx="894791" cy="1824086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TITRE DE VOTRE PRESENTATION">
            <a:extLst>
              <a:ext uri="{FF2B5EF4-FFF2-40B4-BE49-F238E27FC236}">
                <a16:creationId xmlns:a16="http://schemas.microsoft.com/office/drawing/2014/main" id="{C8B4B916-7078-72FE-8298-04E01BD3D303}"/>
              </a:ext>
            </a:extLst>
          </p:cNvPr>
          <p:cNvSpPr txBox="1">
            <a:spLocks/>
          </p:cNvSpPr>
          <p:nvPr/>
        </p:nvSpPr>
        <p:spPr>
          <a:xfrm>
            <a:off x="2254378" y="2051797"/>
            <a:ext cx="8399049" cy="275367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182880" indent="-182880" algn="ctr" defTabSz="825500" rtl="0" eaLnBrk="1" latinLnBrk="0" hangingPunct="1">
              <a:lnSpc>
                <a:spcPct val="8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10700" kern="1200" cap="all">
                <a:solidFill>
                  <a:srgbClr val="003580"/>
                </a:solidFill>
                <a:latin typeface="Utendo Bold"/>
                <a:ea typeface="Utendo Bold"/>
                <a:cs typeface="Utendo Bold"/>
                <a:sym typeface="Utendo Bold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5500" dirty="0"/>
              <a:t>Merci pour votre ATTENTION</a:t>
            </a:r>
          </a:p>
        </p:txBody>
      </p:sp>
      <p:sp>
        <p:nvSpPr>
          <p:cNvPr id="5" name="DATE 01/01/2027">
            <a:extLst>
              <a:ext uri="{FF2B5EF4-FFF2-40B4-BE49-F238E27FC236}">
                <a16:creationId xmlns:a16="http://schemas.microsoft.com/office/drawing/2014/main" id="{6F312B80-18EF-40C0-F484-85548BE0AE1B}"/>
              </a:ext>
            </a:extLst>
          </p:cNvPr>
          <p:cNvSpPr txBox="1"/>
          <p:nvPr/>
        </p:nvSpPr>
        <p:spPr>
          <a:xfrm>
            <a:off x="-1640541" y="147918"/>
            <a:ext cx="13429743" cy="8301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b">
            <a:normAutofit/>
          </a:bodyPr>
          <a:lstStyle>
            <a:lvl1pPr algn="r" defTabSz="647700">
              <a:lnSpc>
                <a:spcPct val="80000"/>
              </a:lnSpc>
              <a:spcBef>
                <a:spcPts val="0"/>
              </a:spcBef>
              <a:defRPr sz="3600" cap="all" spc="100">
                <a:solidFill>
                  <a:srgbClr val="CA1347"/>
                </a:solidFill>
                <a:latin typeface="Utendo Bold"/>
                <a:ea typeface="Utendo Bold"/>
                <a:cs typeface="Utendo Bold"/>
                <a:sym typeface="Utendo Bold"/>
              </a:defRPr>
            </a:lvl1pPr>
          </a:lstStyle>
          <a:p>
            <a:r>
              <a:rPr lang="fr-FR" sz="3000" dirty="0"/>
              <a:t>Conseil municipal – 2 mars 2026</a:t>
            </a:r>
            <a:endParaRPr sz="3000" dirty="0"/>
          </a:p>
        </p:txBody>
      </p:sp>
      <p:pic>
        <p:nvPicPr>
          <p:cNvPr id="6" name="LOGO-Officiel-VilledeLaMure.png" descr="LOGO-Officiel-VilledeLaMure.png">
            <a:extLst>
              <a:ext uri="{FF2B5EF4-FFF2-40B4-BE49-F238E27FC236}">
                <a16:creationId xmlns:a16="http://schemas.microsoft.com/office/drawing/2014/main" id="{E24984CA-837C-0342-5F2F-F1080A9B0F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8426" y="3429000"/>
            <a:ext cx="5050954" cy="3125932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Lignes géomophologiques.png" descr="Lignes géomophologiques.png">
            <a:extLst>
              <a:ext uri="{FF2B5EF4-FFF2-40B4-BE49-F238E27FC236}">
                <a16:creationId xmlns:a16="http://schemas.microsoft.com/office/drawing/2014/main" id="{715486EC-1FBA-9EEE-93D4-9F117CA50A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57279" y="4135948"/>
            <a:ext cx="3488509" cy="280273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7047427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B72198-07E8-E61C-E2F0-5E3A4254B7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de la section">
            <a:extLst>
              <a:ext uri="{FF2B5EF4-FFF2-40B4-BE49-F238E27FC236}">
                <a16:creationId xmlns:a16="http://schemas.microsoft.com/office/drawing/2014/main" id="{AC191705-B329-B1BB-2E46-1474AF2C2765}"/>
              </a:ext>
            </a:extLst>
          </p:cNvPr>
          <p:cNvSpPr txBox="1"/>
          <p:nvPr/>
        </p:nvSpPr>
        <p:spPr>
          <a:xfrm>
            <a:off x="959191" y="349150"/>
            <a:ext cx="11049033" cy="641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marL="1657350" indent="-1657350" defTabSz="647700">
              <a:spcBef>
                <a:spcPts val="0"/>
              </a:spcBef>
              <a:buSzPct val="100000"/>
              <a:buAutoNum type="arabicPeriod"/>
              <a:defRPr sz="7000">
                <a:solidFill>
                  <a:srgbClr val="9BC9CE"/>
                </a:solidFill>
              </a:defRPr>
            </a:lvl1pPr>
          </a:lstStyle>
          <a:p>
            <a:pPr marL="0" indent="0">
              <a:buNone/>
            </a:pPr>
            <a:r>
              <a:rPr lang="fr-FR" sz="3500" dirty="0">
                <a:latin typeface="Utendo" pitchFamily="2" charset="0"/>
              </a:rPr>
              <a:t>Budget général</a:t>
            </a:r>
            <a:endParaRPr sz="3500" dirty="0">
              <a:latin typeface="Utendo" pitchFamily="2" charset="0"/>
            </a:endParaRPr>
          </a:p>
        </p:txBody>
      </p:sp>
      <p:pic>
        <p:nvPicPr>
          <p:cNvPr id="5" name="COIN Bordeaux Fuschia.png" descr="COIN Bordeaux Fuschia.png">
            <a:extLst>
              <a:ext uri="{FF2B5EF4-FFF2-40B4-BE49-F238E27FC236}">
                <a16:creationId xmlns:a16="http://schemas.microsoft.com/office/drawing/2014/main" id="{FAFE3A75-24E0-1768-6D7A-C6AA3D9A75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989" y="219507"/>
            <a:ext cx="641202" cy="641202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M BLEU ..png" descr="M BLEU ..png">
            <a:extLst>
              <a:ext uri="{FF2B5EF4-FFF2-40B4-BE49-F238E27FC236}">
                <a16:creationId xmlns:a16="http://schemas.microsoft.com/office/drawing/2014/main" id="{B4135099-3E0D-1FB5-4A84-C21F7F7170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3147" y="5607284"/>
            <a:ext cx="1115077" cy="1115077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0E0545F3-36DD-1078-F1DC-403F836152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5585" y="826099"/>
            <a:ext cx="10578945" cy="2942698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A34C7536-3CA2-91BD-E186-1D4B9E61AC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2415" y="3695796"/>
            <a:ext cx="10682115" cy="2942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1800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48016A-7E8F-7911-0724-E6F6AF5956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3E02C57-B5D7-82B2-14CB-B8592D1B70C5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959191" y="1267043"/>
            <a:ext cx="10121462" cy="5333453"/>
          </a:xfrm>
        </p:spPr>
        <p:txBody>
          <a:bodyPr>
            <a:normAutofit/>
          </a:bodyPr>
          <a:lstStyle/>
          <a:p>
            <a:pPr algn="ctr"/>
            <a:r>
              <a:rPr lang="fr-FR" sz="4800" b="1" dirty="0"/>
              <a:t>BUDGET GENERAL</a:t>
            </a:r>
            <a:br>
              <a:rPr lang="fr-FR" sz="4800" dirty="0"/>
            </a:br>
            <a:r>
              <a:rPr lang="fr-FR" sz="4800" dirty="0"/>
              <a:t>	</a:t>
            </a:r>
            <a:br>
              <a:rPr lang="fr-FR" sz="4800" dirty="0"/>
            </a:br>
            <a:r>
              <a:rPr lang="fr-FR" sz="4800" dirty="0"/>
              <a:t>	</a:t>
            </a:r>
            <a:br>
              <a:rPr lang="fr-FR" sz="4800" dirty="0"/>
            </a:br>
            <a:endParaRPr lang="fr-FR" sz="4800" dirty="0"/>
          </a:p>
        </p:txBody>
      </p:sp>
      <p:sp>
        <p:nvSpPr>
          <p:cNvPr id="3" name="Titre de la section">
            <a:extLst>
              <a:ext uri="{FF2B5EF4-FFF2-40B4-BE49-F238E27FC236}">
                <a16:creationId xmlns:a16="http://schemas.microsoft.com/office/drawing/2014/main" id="{FB748695-9C56-F7E5-117D-76B6E4761A58}"/>
              </a:ext>
            </a:extLst>
          </p:cNvPr>
          <p:cNvSpPr txBox="1"/>
          <p:nvPr/>
        </p:nvSpPr>
        <p:spPr>
          <a:xfrm>
            <a:off x="959191" y="349150"/>
            <a:ext cx="11049033" cy="641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marL="1657350" indent="-1657350" defTabSz="647700">
              <a:spcBef>
                <a:spcPts val="0"/>
              </a:spcBef>
              <a:buSzPct val="100000"/>
              <a:buAutoNum type="arabicPeriod"/>
              <a:defRPr sz="7000">
                <a:solidFill>
                  <a:srgbClr val="9BC9CE"/>
                </a:solidFill>
              </a:defRPr>
            </a:lvl1pPr>
          </a:lstStyle>
          <a:p>
            <a:pPr marL="0" indent="0">
              <a:buNone/>
            </a:pPr>
            <a:r>
              <a:rPr lang="fr-FR" sz="3500" dirty="0">
                <a:latin typeface="Utendo" pitchFamily="2" charset="0"/>
              </a:rPr>
              <a:t>Eau</a:t>
            </a:r>
            <a:endParaRPr sz="3500" dirty="0">
              <a:latin typeface="Utendo" pitchFamily="2" charset="0"/>
            </a:endParaRPr>
          </a:p>
        </p:txBody>
      </p:sp>
      <p:pic>
        <p:nvPicPr>
          <p:cNvPr id="5" name="COIN Bordeaux Fuschia.png" descr="COIN Bordeaux Fuschia.png">
            <a:extLst>
              <a:ext uri="{FF2B5EF4-FFF2-40B4-BE49-F238E27FC236}">
                <a16:creationId xmlns:a16="http://schemas.microsoft.com/office/drawing/2014/main" id="{5EDC050C-1EE5-91A0-EE8A-34728323B2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989" y="219507"/>
            <a:ext cx="641202" cy="641202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M BLEU ..png" descr="M BLEU ..png">
            <a:extLst>
              <a:ext uri="{FF2B5EF4-FFF2-40B4-BE49-F238E27FC236}">
                <a16:creationId xmlns:a16="http://schemas.microsoft.com/office/drawing/2014/main" id="{789E4E27-0F8C-8AA9-DC70-19A129709A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3147" y="5607284"/>
            <a:ext cx="1115077" cy="1115077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4337471D-F498-3E57-CFF4-F507E56E16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8548" y="990351"/>
            <a:ext cx="10955387" cy="2669964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AB1598F3-8B2C-6239-BFB0-F851AB9534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4590" y="3906492"/>
            <a:ext cx="10979345" cy="2602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5675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1D14A5-B9ED-E178-A273-5097100A5D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de la section">
            <a:extLst>
              <a:ext uri="{FF2B5EF4-FFF2-40B4-BE49-F238E27FC236}">
                <a16:creationId xmlns:a16="http://schemas.microsoft.com/office/drawing/2014/main" id="{F1780EF0-D0B4-A823-C601-03C6ECBB30C3}"/>
              </a:ext>
            </a:extLst>
          </p:cNvPr>
          <p:cNvSpPr txBox="1"/>
          <p:nvPr/>
        </p:nvSpPr>
        <p:spPr>
          <a:xfrm>
            <a:off x="959191" y="349150"/>
            <a:ext cx="11049033" cy="641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marL="1657350" indent="-1657350" defTabSz="647700">
              <a:spcBef>
                <a:spcPts val="0"/>
              </a:spcBef>
              <a:buSzPct val="100000"/>
              <a:buAutoNum type="arabicPeriod"/>
              <a:defRPr sz="7000">
                <a:solidFill>
                  <a:srgbClr val="9BC9CE"/>
                </a:solidFill>
              </a:defRPr>
            </a:lvl1pPr>
          </a:lstStyle>
          <a:p>
            <a:pPr marL="0" indent="0">
              <a:buNone/>
            </a:pPr>
            <a:r>
              <a:rPr lang="fr-FR" sz="3500" dirty="0">
                <a:latin typeface="Utendo" pitchFamily="2" charset="0"/>
              </a:rPr>
              <a:t>Affaires scolaires</a:t>
            </a:r>
            <a:endParaRPr sz="3500" dirty="0">
              <a:latin typeface="Utendo" pitchFamily="2" charset="0"/>
            </a:endParaRPr>
          </a:p>
        </p:txBody>
      </p:sp>
      <p:pic>
        <p:nvPicPr>
          <p:cNvPr id="4" name="COIN Bordeaux Fuschia.png" descr="COIN Bordeaux Fuschia.png">
            <a:extLst>
              <a:ext uri="{FF2B5EF4-FFF2-40B4-BE49-F238E27FC236}">
                <a16:creationId xmlns:a16="http://schemas.microsoft.com/office/drawing/2014/main" id="{4D38E7F4-7A2C-E861-433F-3D07B5E7B9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989" y="219507"/>
            <a:ext cx="641202" cy="641202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M BLEU ..png" descr="M BLEU ..png">
            <a:extLst>
              <a:ext uri="{FF2B5EF4-FFF2-40B4-BE49-F238E27FC236}">
                <a16:creationId xmlns:a16="http://schemas.microsoft.com/office/drawing/2014/main" id="{D5819956-9050-0B4B-F1B1-423B59453F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3147" y="5607284"/>
            <a:ext cx="1115077" cy="1115077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1E4899C7-C814-C6AA-D43E-E1AB7D5ACA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7989" y="1453970"/>
            <a:ext cx="11049033" cy="2427565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8035327E-DDFF-5C67-FEB6-9415BCC879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990" y="3898682"/>
            <a:ext cx="11049032" cy="2405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4366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5871EC-DC0D-99EC-89D9-3982901282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">
            <a:extLst>
              <a:ext uri="{FF2B5EF4-FFF2-40B4-BE49-F238E27FC236}">
                <a16:creationId xmlns:a16="http://schemas.microsoft.com/office/drawing/2014/main" id="{9B075912-8BFD-CF17-1DB7-29D6EDBD3408}"/>
              </a:ext>
            </a:extLst>
          </p:cNvPr>
          <p:cNvSpPr/>
          <p:nvPr/>
        </p:nvSpPr>
        <p:spPr>
          <a:xfrm>
            <a:off x="-39098" y="-731"/>
            <a:ext cx="852600" cy="6858731"/>
          </a:xfrm>
          <a:prstGeom prst="rect">
            <a:avLst/>
          </a:prstGeom>
          <a:solidFill>
            <a:srgbClr val="B1D6DC"/>
          </a:solidFill>
          <a:ln w="12700">
            <a:miter lim="400000"/>
          </a:ln>
          <a:effectLst>
            <a:reflection stA="50000" endPos="40000" dir="5400000" sy="-100000" algn="bl" rotWithShape="0"/>
          </a:effectLst>
        </p:spPr>
        <p:txBody>
          <a:bodyPr lIns="50800" tIns="50800" rIns="50800" bIns="50800" anchor="ctr"/>
          <a:lstStyle/>
          <a:p>
            <a:pPr algn="ctr">
              <a:lnSpc>
                <a:spcPct val="80000"/>
              </a:lnSpc>
              <a:spcBef>
                <a:spcPts val="0"/>
              </a:spcBef>
              <a:defRPr sz="4000" cap="all">
                <a:solidFill>
                  <a:srgbClr val="FFFFFF"/>
                </a:solidFill>
                <a:latin typeface="DIN Condensed"/>
                <a:ea typeface="DIN Condensed"/>
                <a:cs typeface="DIN Condensed"/>
                <a:sym typeface="DIN Condensed"/>
              </a:defRPr>
            </a:pPr>
            <a:endParaRPr/>
          </a:p>
        </p:txBody>
      </p:sp>
      <p:pic>
        <p:nvPicPr>
          <p:cNvPr id="3" name="3 TRAITS BLANC.png" descr="3 TRAITS BLANC.png">
            <a:extLst>
              <a:ext uri="{FF2B5EF4-FFF2-40B4-BE49-F238E27FC236}">
                <a16:creationId xmlns:a16="http://schemas.microsoft.com/office/drawing/2014/main" id="{D791DE48-7020-2795-667E-965158ABD1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0194" y="5033914"/>
            <a:ext cx="894791" cy="1824086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TITRE DE VOTRE PRESENTATION">
            <a:extLst>
              <a:ext uri="{FF2B5EF4-FFF2-40B4-BE49-F238E27FC236}">
                <a16:creationId xmlns:a16="http://schemas.microsoft.com/office/drawing/2014/main" id="{EBBDF827-FBD1-5752-06EE-0AA73BE3179F}"/>
              </a:ext>
            </a:extLst>
          </p:cNvPr>
          <p:cNvSpPr txBox="1">
            <a:spLocks/>
          </p:cNvSpPr>
          <p:nvPr/>
        </p:nvSpPr>
        <p:spPr>
          <a:xfrm>
            <a:off x="2254378" y="2051797"/>
            <a:ext cx="8399049" cy="275367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182880" indent="-182880" algn="ctr" defTabSz="825500" rtl="0" eaLnBrk="1" latinLnBrk="0" hangingPunct="1">
              <a:lnSpc>
                <a:spcPct val="8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10700" kern="1200" cap="all">
                <a:solidFill>
                  <a:srgbClr val="003580"/>
                </a:solidFill>
                <a:latin typeface="Utendo Bold"/>
                <a:ea typeface="Utendo Bold"/>
                <a:cs typeface="Utendo Bold"/>
                <a:sym typeface="Utendo Bold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5500" dirty="0"/>
              <a:t>CA CONSOLIDES 2025</a:t>
            </a:r>
          </a:p>
        </p:txBody>
      </p:sp>
      <p:sp>
        <p:nvSpPr>
          <p:cNvPr id="5" name="DATE 01/01/2027">
            <a:extLst>
              <a:ext uri="{FF2B5EF4-FFF2-40B4-BE49-F238E27FC236}">
                <a16:creationId xmlns:a16="http://schemas.microsoft.com/office/drawing/2014/main" id="{9D6E75F2-B1B7-00F2-4711-75DE72D9E4B8}"/>
              </a:ext>
            </a:extLst>
          </p:cNvPr>
          <p:cNvSpPr txBox="1"/>
          <p:nvPr/>
        </p:nvSpPr>
        <p:spPr>
          <a:xfrm>
            <a:off x="-1640541" y="147918"/>
            <a:ext cx="13429743" cy="8301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b">
            <a:normAutofit/>
          </a:bodyPr>
          <a:lstStyle>
            <a:lvl1pPr algn="r" defTabSz="647700">
              <a:lnSpc>
                <a:spcPct val="80000"/>
              </a:lnSpc>
              <a:spcBef>
                <a:spcPts val="0"/>
              </a:spcBef>
              <a:defRPr sz="3600" cap="all" spc="100">
                <a:solidFill>
                  <a:srgbClr val="CA1347"/>
                </a:solidFill>
                <a:latin typeface="Utendo Bold"/>
                <a:ea typeface="Utendo Bold"/>
                <a:cs typeface="Utendo Bold"/>
                <a:sym typeface="Utendo Bold"/>
              </a:defRPr>
            </a:lvl1pPr>
          </a:lstStyle>
          <a:p>
            <a:r>
              <a:rPr lang="fr-FR" sz="3000" dirty="0"/>
              <a:t>Conseil municipal – 2 mars 2026</a:t>
            </a:r>
            <a:endParaRPr sz="3000" dirty="0"/>
          </a:p>
        </p:txBody>
      </p:sp>
      <p:pic>
        <p:nvPicPr>
          <p:cNvPr id="6" name="LOGO-Officiel-VilledeLaMure.png" descr="LOGO-Officiel-VilledeLaMure.png">
            <a:extLst>
              <a:ext uri="{FF2B5EF4-FFF2-40B4-BE49-F238E27FC236}">
                <a16:creationId xmlns:a16="http://schemas.microsoft.com/office/drawing/2014/main" id="{DF84E38F-CC5C-254B-2B8E-DF6A80EC79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8426" y="3429000"/>
            <a:ext cx="5050954" cy="3125932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Lignes géomophologiques.png" descr="Lignes géomophologiques.png">
            <a:extLst>
              <a:ext uri="{FF2B5EF4-FFF2-40B4-BE49-F238E27FC236}">
                <a16:creationId xmlns:a16="http://schemas.microsoft.com/office/drawing/2014/main" id="{5A4B64B5-9C6C-F6A0-5149-7C39124B5E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57279" y="4135948"/>
            <a:ext cx="3488509" cy="280273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820337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idx="4294967295"/>
          </p:nvPr>
        </p:nvSpPr>
        <p:spPr>
          <a:xfrm>
            <a:off x="346229" y="1944210"/>
            <a:ext cx="11487705" cy="4065973"/>
          </a:xfrm>
        </p:spPr>
        <p:txBody>
          <a:bodyPr>
            <a:normAutofit/>
          </a:bodyPr>
          <a:lstStyle/>
          <a:p>
            <a:r>
              <a:rPr lang="fr-FR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BUDGET GENERAL : 		               </a:t>
            </a:r>
            <a:r>
              <a:rPr lang="fr-FR" sz="2400" dirty="0">
                <a:solidFill>
                  <a:srgbClr val="FF0000"/>
                </a:solidFill>
              </a:rPr>
              <a:t>13 908 012</a:t>
            </a:r>
            <a:r>
              <a:rPr lang="fr-FR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€ 	-- 	Résultat Global :    453 021 €</a:t>
            </a:r>
            <a:br>
              <a:rPr lang="fr-FR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fr-FR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BUDGET EAU :				</a:t>
            </a:r>
            <a:r>
              <a:rPr lang="fr-FR" sz="2400" dirty="0">
                <a:solidFill>
                  <a:srgbClr val="FF0000"/>
                </a:solidFill>
              </a:rPr>
              <a:t>   921 936 </a:t>
            </a:r>
            <a:r>
              <a:rPr lang="fr-FR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€	--	Résultat Global :     237 220 €</a:t>
            </a:r>
            <a:br>
              <a:rPr lang="fr-FR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fr-FR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BUDGET CCAS :			   </a:t>
            </a:r>
            <a:r>
              <a:rPr lang="fr-FR" sz="2400" dirty="0">
                <a:solidFill>
                  <a:srgbClr val="FF0000"/>
                </a:solidFill>
              </a:rPr>
              <a:t>136 494 </a:t>
            </a:r>
            <a:r>
              <a:rPr lang="fr-FR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€	--	Résultat Global :     </a:t>
            </a:r>
            <a:r>
              <a:rPr lang="fr-FR" sz="2400" dirty="0">
                <a:solidFill>
                  <a:schemeClr val="tx1"/>
                </a:solidFill>
              </a:rPr>
              <a:t>  21 432 </a:t>
            </a:r>
            <a:r>
              <a:rPr lang="fr-FR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€</a:t>
            </a:r>
            <a:br>
              <a:rPr lang="fr-FR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fr-FR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BUDGET AFFAIRES SCOLAIRES : 	      </a:t>
            </a:r>
            <a:r>
              <a:rPr lang="fr-FR" sz="2400" dirty="0">
                <a:solidFill>
                  <a:srgbClr val="FF0000"/>
                </a:solidFill>
              </a:rPr>
              <a:t>68</a:t>
            </a:r>
            <a:r>
              <a:rPr lang="fr-FR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fr-FR" sz="2400" dirty="0">
                <a:solidFill>
                  <a:srgbClr val="FF0000"/>
                </a:solidFill>
              </a:rPr>
              <a:t>518</a:t>
            </a:r>
            <a:r>
              <a:rPr lang="fr-FR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€	--	Résultat Global :       24 864 €</a:t>
            </a:r>
            <a:br>
              <a:rPr lang="fr-FR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fr-FR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				               ____________				 ___________</a:t>
            </a:r>
            <a:br>
              <a:rPr lang="fr-FR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fr-FR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TOTAL 			</a:t>
            </a:r>
            <a:r>
              <a:rPr lang="fr-FR" sz="2400" b="1" dirty="0">
                <a:solidFill>
                  <a:srgbClr val="FF0000"/>
                </a:solidFill>
              </a:rPr>
              <a:t>                15 034 960 </a:t>
            </a:r>
            <a:r>
              <a:rPr lang="fr-FR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€	--			   </a:t>
            </a:r>
            <a:r>
              <a:rPr lang="fr-FR" sz="2400" b="1" dirty="0">
                <a:solidFill>
                  <a:schemeClr val="tx1"/>
                </a:solidFill>
              </a:rPr>
              <a:t>   756 538 </a:t>
            </a:r>
            <a:r>
              <a:rPr lang="fr-FR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€</a:t>
            </a:r>
          </a:p>
        </p:txBody>
      </p:sp>
      <p:sp>
        <p:nvSpPr>
          <p:cNvPr id="3" name="Titre de la section">
            <a:extLst>
              <a:ext uri="{FF2B5EF4-FFF2-40B4-BE49-F238E27FC236}">
                <a16:creationId xmlns:a16="http://schemas.microsoft.com/office/drawing/2014/main" id="{1A069FE5-8662-5DE3-1101-B7440539F730}"/>
              </a:ext>
            </a:extLst>
          </p:cNvPr>
          <p:cNvSpPr txBox="1"/>
          <p:nvPr/>
        </p:nvSpPr>
        <p:spPr>
          <a:xfrm>
            <a:off x="959191" y="349150"/>
            <a:ext cx="11049033" cy="641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marL="1657350" indent="-1657350" defTabSz="647700">
              <a:spcBef>
                <a:spcPts val="0"/>
              </a:spcBef>
              <a:buSzPct val="100000"/>
              <a:buAutoNum type="arabicPeriod"/>
              <a:defRPr sz="7000">
                <a:solidFill>
                  <a:srgbClr val="9BC9CE"/>
                </a:solidFill>
              </a:defRPr>
            </a:lvl1pPr>
          </a:lstStyle>
          <a:p>
            <a:pPr marL="0" indent="0">
              <a:buNone/>
            </a:pPr>
            <a:r>
              <a:rPr lang="fr-FR" sz="3500" dirty="0">
                <a:latin typeface="Utendo" pitchFamily="2" charset="0"/>
              </a:rPr>
              <a:t>CA Consolides 2025</a:t>
            </a:r>
            <a:endParaRPr sz="3500" dirty="0">
              <a:latin typeface="Utendo" pitchFamily="2" charset="0"/>
            </a:endParaRPr>
          </a:p>
        </p:txBody>
      </p:sp>
      <p:pic>
        <p:nvPicPr>
          <p:cNvPr id="4" name="COIN Bordeaux Fuschia.png" descr="COIN Bordeaux Fuschia.png">
            <a:extLst>
              <a:ext uri="{FF2B5EF4-FFF2-40B4-BE49-F238E27FC236}">
                <a16:creationId xmlns:a16="http://schemas.microsoft.com/office/drawing/2014/main" id="{CB696541-9AFC-F0DC-70E8-090D114804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989" y="219507"/>
            <a:ext cx="641202" cy="641202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M BLEU ..png" descr="M BLEU ..png">
            <a:extLst>
              <a:ext uri="{FF2B5EF4-FFF2-40B4-BE49-F238E27FC236}">
                <a16:creationId xmlns:a16="http://schemas.microsoft.com/office/drawing/2014/main" id="{3A4BF315-6251-EDC2-F911-DE65260A94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3147" y="5607284"/>
            <a:ext cx="1115077" cy="111507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8527573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03D4AF-4DD5-8698-D89E-C0F2C6B32D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">
            <a:extLst>
              <a:ext uri="{FF2B5EF4-FFF2-40B4-BE49-F238E27FC236}">
                <a16:creationId xmlns:a16="http://schemas.microsoft.com/office/drawing/2014/main" id="{C155A01B-05D7-2BE2-5C07-72A718A386D5}"/>
              </a:ext>
            </a:extLst>
          </p:cNvPr>
          <p:cNvSpPr/>
          <p:nvPr/>
        </p:nvSpPr>
        <p:spPr>
          <a:xfrm>
            <a:off x="-39098" y="-731"/>
            <a:ext cx="852600" cy="6858731"/>
          </a:xfrm>
          <a:prstGeom prst="rect">
            <a:avLst/>
          </a:prstGeom>
          <a:solidFill>
            <a:srgbClr val="B1D6DC"/>
          </a:solidFill>
          <a:ln w="12700">
            <a:miter lim="400000"/>
          </a:ln>
          <a:effectLst>
            <a:reflection stA="50000" endPos="40000" dir="5400000" sy="-100000" algn="bl" rotWithShape="0"/>
          </a:effectLst>
        </p:spPr>
        <p:txBody>
          <a:bodyPr lIns="50800" tIns="50800" rIns="50800" bIns="50800" anchor="ctr"/>
          <a:lstStyle/>
          <a:p>
            <a:pPr algn="ctr">
              <a:lnSpc>
                <a:spcPct val="80000"/>
              </a:lnSpc>
              <a:spcBef>
                <a:spcPts val="0"/>
              </a:spcBef>
              <a:defRPr sz="4000" cap="all">
                <a:solidFill>
                  <a:srgbClr val="FFFFFF"/>
                </a:solidFill>
                <a:latin typeface="DIN Condensed"/>
                <a:ea typeface="DIN Condensed"/>
                <a:cs typeface="DIN Condensed"/>
                <a:sym typeface="DIN Condensed"/>
              </a:defRPr>
            </a:pPr>
            <a:endParaRPr/>
          </a:p>
        </p:txBody>
      </p:sp>
      <p:pic>
        <p:nvPicPr>
          <p:cNvPr id="3" name="3 TRAITS BLANC.png" descr="3 TRAITS BLANC.png">
            <a:extLst>
              <a:ext uri="{FF2B5EF4-FFF2-40B4-BE49-F238E27FC236}">
                <a16:creationId xmlns:a16="http://schemas.microsoft.com/office/drawing/2014/main" id="{A6ED84D3-CE89-8286-CA81-436184E3B8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0194" y="5033914"/>
            <a:ext cx="894791" cy="1824086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TITRE DE VOTRE PRESENTATION">
            <a:extLst>
              <a:ext uri="{FF2B5EF4-FFF2-40B4-BE49-F238E27FC236}">
                <a16:creationId xmlns:a16="http://schemas.microsoft.com/office/drawing/2014/main" id="{9E2B0D4E-9BE2-5684-9198-EDF1E3E23E65}"/>
              </a:ext>
            </a:extLst>
          </p:cNvPr>
          <p:cNvSpPr txBox="1">
            <a:spLocks/>
          </p:cNvSpPr>
          <p:nvPr/>
        </p:nvSpPr>
        <p:spPr>
          <a:xfrm>
            <a:off x="2254378" y="2051797"/>
            <a:ext cx="8399049" cy="275367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182880" indent="-182880" algn="ctr" defTabSz="825500" rtl="0" eaLnBrk="1" latinLnBrk="0" hangingPunct="1">
              <a:lnSpc>
                <a:spcPct val="8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10700" kern="1200" cap="all">
                <a:solidFill>
                  <a:srgbClr val="003580"/>
                </a:solidFill>
                <a:latin typeface="Utendo Bold"/>
                <a:ea typeface="Utendo Bold"/>
                <a:cs typeface="Utendo Bold"/>
                <a:sym typeface="Utendo Bold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5500" dirty="0"/>
              <a:t>CA budget </a:t>
            </a:r>
            <a:r>
              <a:rPr lang="fr-FR" sz="5500" dirty="0" err="1"/>
              <a:t>general</a:t>
            </a:r>
            <a:r>
              <a:rPr lang="fr-FR" sz="5500" dirty="0"/>
              <a:t> 2025</a:t>
            </a:r>
          </a:p>
        </p:txBody>
      </p:sp>
      <p:sp>
        <p:nvSpPr>
          <p:cNvPr id="5" name="DATE 01/01/2027">
            <a:extLst>
              <a:ext uri="{FF2B5EF4-FFF2-40B4-BE49-F238E27FC236}">
                <a16:creationId xmlns:a16="http://schemas.microsoft.com/office/drawing/2014/main" id="{22602A96-D7A6-A8E1-ED68-0B83548504CB}"/>
              </a:ext>
            </a:extLst>
          </p:cNvPr>
          <p:cNvSpPr txBox="1"/>
          <p:nvPr/>
        </p:nvSpPr>
        <p:spPr>
          <a:xfrm>
            <a:off x="-1640541" y="147918"/>
            <a:ext cx="13429743" cy="8301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b">
            <a:normAutofit/>
          </a:bodyPr>
          <a:lstStyle>
            <a:lvl1pPr algn="r" defTabSz="647700">
              <a:lnSpc>
                <a:spcPct val="80000"/>
              </a:lnSpc>
              <a:spcBef>
                <a:spcPts val="0"/>
              </a:spcBef>
              <a:defRPr sz="3600" cap="all" spc="100">
                <a:solidFill>
                  <a:srgbClr val="CA1347"/>
                </a:solidFill>
                <a:latin typeface="Utendo Bold"/>
                <a:ea typeface="Utendo Bold"/>
                <a:cs typeface="Utendo Bold"/>
                <a:sym typeface="Utendo Bold"/>
              </a:defRPr>
            </a:lvl1pPr>
          </a:lstStyle>
          <a:p>
            <a:r>
              <a:rPr lang="fr-FR" sz="3000" dirty="0"/>
              <a:t>Conseil municipal – 2 mars 2026</a:t>
            </a:r>
            <a:endParaRPr sz="3000" dirty="0"/>
          </a:p>
        </p:txBody>
      </p:sp>
      <p:pic>
        <p:nvPicPr>
          <p:cNvPr id="6" name="LOGO-Officiel-VilledeLaMure.png" descr="LOGO-Officiel-VilledeLaMure.png">
            <a:extLst>
              <a:ext uri="{FF2B5EF4-FFF2-40B4-BE49-F238E27FC236}">
                <a16:creationId xmlns:a16="http://schemas.microsoft.com/office/drawing/2014/main" id="{B2E10193-3E52-6CF8-55BD-0917FE9C69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8426" y="3429000"/>
            <a:ext cx="5050954" cy="3125932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Lignes géomophologiques.png" descr="Lignes géomophologiques.png">
            <a:extLst>
              <a:ext uri="{FF2B5EF4-FFF2-40B4-BE49-F238E27FC236}">
                <a16:creationId xmlns:a16="http://schemas.microsoft.com/office/drawing/2014/main" id="{8F6AC8CD-9072-4F43-7DCB-7BE4171F2A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57279" y="4135948"/>
            <a:ext cx="3488509" cy="280273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6764139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idx="4294967295"/>
          </p:nvPr>
        </p:nvSpPr>
        <p:spPr>
          <a:xfrm>
            <a:off x="0" y="1298575"/>
            <a:ext cx="7315200" cy="4451350"/>
          </a:xfrm>
        </p:spPr>
        <p:txBody>
          <a:bodyPr>
            <a:normAutofit/>
          </a:bodyPr>
          <a:lstStyle/>
          <a:p>
            <a:pPr algn="ctr"/>
            <a:r>
              <a:rPr lang="fr-FR" sz="4800" b="1" dirty="0"/>
              <a:t>BUDGET GENERAL</a:t>
            </a:r>
            <a:br>
              <a:rPr lang="fr-FR" sz="4800" dirty="0"/>
            </a:br>
            <a:r>
              <a:rPr lang="fr-FR" sz="4800" dirty="0"/>
              <a:t>	</a:t>
            </a:r>
            <a:br>
              <a:rPr lang="fr-FR" sz="4800" dirty="0"/>
            </a:br>
            <a:r>
              <a:rPr lang="fr-FR" sz="4800" dirty="0"/>
              <a:t>	</a:t>
            </a:r>
            <a:br>
              <a:rPr lang="fr-FR" sz="4800" dirty="0"/>
            </a:br>
            <a:endParaRPr lang="fr-FR" sz="4800" dirty="0"/>
          </a:p>
        </p:txBody>
      </p:sp>
      <p:graphicFrame>
        <p:nvGraphicFramePr>
          <p:cNvPr id="1163" name="Tableau 1162">
            <a:extLst>
              <a:ext uri="{FF2B5EF4-FFF2-40B4-BE49-F238E27FC236}">
                <a16:creationId xmlns:a16="http://schemas.microsoft.com/office/drawing/2014/main" id="{94195E0D-4540-4737-94CC-D3BF276DF8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5607566"/>
              </p:ext>
            </p:extLst>
          </p:nvPr>
        </p:nvGraphicFramePr>
        <p:xfrm>
          <a:off x="807869" y="1801176"/>
          <a:ext cx="10366638" cy="399908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24454">
                  <a:extLst>
                    <a:ext uri="{9D8B030D-6E8A-4147-A177-3AD203B41FA5}">
                      <a16:colId xmlns:a16="http://schemas.microsoft.com/office/drawing/2014/main" val="3976917939"/>
                    </a:ext>
                  </a:extLst>
                </a:gridCol>
                <a:gridCol w="2124454">
                  <a:extLst>
                    <a:ext uri="{9D8B030D-6E8A-4147-A177-3AD203B41FA5}">
                      <a16:colId xmlns:a16="http://schemas.microsoft.com/office/drawing/2014/main" val="191625410"/>
                    </a:ext>
                  </a:extLst>
                </a:gridCol>
                <a:gridCol w="2975559">
                  <a:extLst>
                    <a:ext uri="{9D8B030D-6E8A-4147-A177-3AD203B41FA5}">
                      <a16:colId xmlns:a16="http://schemas.microsoft.com/office/drawing/2014/main" val="3707704179"/>
                    </a:ext>
                  </a:extLst>
                </a:gridCol>
                <a:gridCol w="3142171">
                  <a:extLst>
                    <a:ext uri="{9D8B030D-6E8A-4147-A177-3AD203B41FA5}">
                      <a16:colId xmlns:a16="http://schemas.microsoft.com/office/drawing/2014/main" val="489175108"/>
                    </a:ext>
                  </a:extLst>
                </a:gridCol>
              </a:tblGrid>
              <a:tr h="298508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2000" b="1" u="none" strike="noStrike" dirty="0">
                          <a:effectLst/>
                        </a:rPr>
                        <a:t>NATURE</a:t>
                      </a:r>
                      <a:endParaRPr lang="fr-F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9BC9C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1" u="none" strike="noStrike" dirty="0">
                          <a:effectLst/>
                        </a:rPr>
                        <a:t>FONCTIONNEMENT</a:t>
                      </a:r>
                      <a:endParaRPr lang="fr-F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1" u="none" strike="noStrike" dirty="0">
                          <a:effectLst/>
                        </a:rPr>
                        <a:t>INVESTISSEMENT</a:t>
                      </a:r>
                      <a:endParaRPr lang="fr-F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E4F5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9827857"/>
                  </a:ext>
                </a:extLst>
              </a:tr>
              <a:tr h="421781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fr-FR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RECETTES</a:t>
                      </a:r>
                      <a:endParaRPr lang="fr-F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9BC9C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7 878 231 €</a:t>
                      </a:r>
                      <a:endParaRPr lang="fr-F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4 351 107 € </a:t>
                      </a:r>
                      <a:endParaRPr lang="fr-F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E4F5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4594316"/>
                  </a:ext>
                </a:extLst>
              </a:tr>
              <a:tr h="421781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fr-FR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DEPENSES</a:t>
                      </a:r>
                      <a:endParaRPr lang="fr-F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9BC9C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7 762 692 €                   </a:t>
                      </a:r>
                      <a:endParaRPr lang="fr-F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3 797 992 € </a:t>
                      </a:r>
                      <a:endParaRPr lang="fr-F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E4F5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8546408"/>
                  </a:ext>
                </a:extLst>
              </a:tr>
              <a:tr h="421781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fr-FR" sz="2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Résultat de l'exercice 2025</a:t>
                      </a:r>
                      <a:endParaRPr lang="fr-FR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9BC9C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2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115 538 € </a:t>
                      </a:r>
                      <a:endParaRPr lang="fr-FR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2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553 115 € </a:t>
                      </a:r>
                      <a:endParaRPr lang="fr-FR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E4F5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1962477"/>
                  </a:ext>
                </a:extLst>
              </a:tr>
              <a:tr h="421781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fr-FR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Report de l'exercice 2024</a:t>
                      </a:r>
                      <a:endParaRPr lang="fr-F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9BC9C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372 663 € </a:t>
                      </a:r>
                      <a:endParaRPr lang="fr-F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815 302 € </a:t>
                      </a:r>
                      <a:endParaRPr lang="fr-F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E4F5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3404862"/>
                  </a:ext>
                </a:extLst>
              </a:tr>
              <a:tr h="421781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fr-FR" sz="2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RESULTAT FINAL AVANT RAR</a:t>
                      </a:r>
                      <a:endParaRPr lang="fr-FR" sz="2000" b="1" i="0" u="none" strike="noStrike" dirty="0">
                        <a:solidFill>
                          <a:srgbClr val="2F75B5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9BC9C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2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488 202 € </a:t>
                      </a:r>
                      <a:endParaRPr lang="fr-FR" sz="2000" b="1" i="0" u="none" strike="noStrike" dirty="0">
                        <a:solidFill>
                          <a:srgbClr val="2F75B5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2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1 368 417 € </a:t>
                      </a:r>
                      <a:endParaRPr lang="fr-FR" sz="2000" b="1" i="0" u="none" strike="noStrike" dirty="0">
                        <a:solidFill>
                          <a:srgbClr val="2F75B5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E4F5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3719498"/>
                  </a:ext>
                </a:extLst>
              </a:tr>
              <a:tr h="298508">
                <a:tc gridSpan="2">
                  <a:txBody>
                    <a:bodyPr/>
                    <a:lstStyle/>
                    <a:p>
                      <a:pPr algn="l" fontAlgn="ctr"/>
                      <a:endParaRPr lang="fr-FR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9BC9C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fr-FR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fr-FR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E4F5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1092503"/>
                  </a:ext>
                </a:extLst>
              </a:tr>
              <a:tr h="421781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fr-FR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RESTES A REALISER RECETTES</a:t>
                      </a:r>
                      <a:endParaRPr lang="fr-F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9BC9C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fr-F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490 709 € </a:t>
                      </a:r>
                      <a:endParaRPr lang="fr-F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E4F5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2943453"/>
                  </a:ext>
                </a:extLst>
              </a:tr>
              <a:tr h="421781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fr-FR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RESTES A REALISER DEPENSES</a:t>
                      </a:r>
                      <a:endParaRPr lang="fr-F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9BC9C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fr-F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1 874 308 € </a:t>
                      </a:r>
                      <a:endParaRPr lang="fr-F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E4F5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8106020"/>
                  </a:ext>
                </a:extLst>
              </a:tr>
              <a:tr h="421781">
                <a:tc>
                  <a:txBody>
                    <a:bodyPr/>
                    <a:lstStyle/>
                    <a:p>
                      <a:pPr algn="l" fontAlgn="ctr"/>
                      <a:r>
                        <a:rPr lang="fr-FR" sz="2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CUMULE</a:t>
                      </a:r>
                      <a:endParaRPr lang="fr-FR" sz="2000" b="1" i="0" u="none" strike="noStrike" dirty="0">
                        <a:solidFill>
                          <a:srgbClr val="2F75B5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9BC9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2000" b="1" i="0" u="none" strike="noStrike" dirty="0">
                        <a:solidFill>
                          <a:srgbClr val="2F75B5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9BC9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2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488 202 € </a:t>
                      </a:r>
                      <a:endParaRPr lang="fr-FR" sz="2000" b="1" i="0" u="none" strike="noStrike" dirty="0">
                        <a:solidFill>
                          <a:srgbClr val="2F75B5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2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- 15 181 € </a:t>
                      </a:r>
                      <a:endParaRPr lang="fr-FR" sz="2000" b="1" i="0" u="none" strike="noStrike" dirty="0">
                        <a:solidFill>
                          <a:srgbClr val="2F75B5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E4F5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2706358"/>
                  </a:ext>
                </a:extLst>
              </a:tr>
            </a:tbl>
          </a:graphicData>
        </a:graphic>
      </p:graphicFrame>
      <p:sp>
        <p:nvSpPr>
          <p:cNvPr id="4" name="Titre de la section">
            <a:extLst>
              <a:ext uri="{FF2B5EF4-FFF2-40B4-BE49-F238E27FC236}">
                <a16:creationId xmlns:a16="http://schemas.microsoft.com/office/drawing/2014/main" id="{0A5446AD-7CBB-58D3-E943-301B21D01BEE}"/>
              </a:ext>
            </a:extLst>
          </p:cNvPr>
          <p:cNvSpPr txBox="1"/>
          <p:nvPr/>
        </p:nvSpPr>
        <p:spPr>
          <a:xfrm>
            <a:off x="959191" y="349150"/>
            <a:ext cx="11049033" cy="641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marL="1657350" indent="-1657350" defTabSz="647700">
              <a:spcBef>
                <a:spcPts val="0"/>
              </a:spcBef>
              <a:buSzPct val="100000"/>
              <a:buAutoNum type="arabicPeriod"/>
              <a:defRPr sz="7000">
                <a:solidFill>
                  <a:srgbClr val="9BC9CE"/>
                </a:solidFill>
              </a:defRPr>
            </a:lvl1pPr>
          </a:lstStyle>
          <a:p>
            <a:pPr marL="0" indent="0">
              <a:buNone/>
            </a:pPr>
            <a:r>
              <a:rPr lang="fr-FR" sz="3500" dirty="0">
                <a:latin typeface="Utendo" pitchFamily="2" charset="0"/>
              </a:rPr>
              <a:t>CA du budget général 2025</a:t>
            </a:r>
            <a:endParaRPr sz="3500" dirty="0">
              <a:latin typeface="Utendo" pitchFamily="2" charset="0"/>
            </a:endParaRPr>
          </a:p>
        </p:txBody>
      </p:sp>
      <p:pic>
        <p:nvPicPr>
          <p:cNvPr id="5" name="COIN Bordeaux Fuschia.png" descr="COIN Bordeaux Fuschia.png">
            <a:extLst>
              <a:ext uri="{FF2B5EF4-FFF2-40B4-BE49-F238E27FC236}">
                <a16:creationId xmlns:a16="http://schemas.microsoft.com/office/drawing/2014/main" id="{C339C8C3-B2A3-40ED-7B21-C3762E4EC3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989" y="219507"/>
            <a:ext cx="641202" cy="641202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Zone de texte 1">
            <a:extLst>
              <a:ext uri="{FF2B5EF4-FFF2-40B4-BE49-F238E27FC236}">
                <a16:creationId xmlns:a16="http://schemas.microsoft.com/office/drawing/2014/main" id="{C54EEB33-D01D-AD91-CACD-D57A70A17749}"/>
              </a:ext>
            </a:extLst>
          </p:cNvPr>
          <p:cNvSpPr txBox="1"/>
          <p:nvPr/>
        </p:nvSpPr>
        <p:spPr>
          <a:xfrm>
            <a:off x="1056086" y="1085562"/>
            <a:ext cx="10488783" cy="5334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4100">
                <a:solidFill>
                  <a:srgbClr val="003580"/>
                </a:solidFill>
                <a:latin typeface="Raleway"/>
                <a:ea typeface="Raleway"/>
                <a:cs typeface="Raleway"/>
                <a:sym typeface="Raleway"/>
              </a:defRPr>
            </a:lvl1pPr>
          </a:lstStyle>
          <a:p>
            <a:r>
              <a:rPr lang="fr-FR" sz="2800" dirty="0"/>
              <a:t>Tableau général</a:t>
            </a:r>
            <a:endParaRPr sz="2800" dirty="0"/>
          </a:p>
        </p:txBody>
      </p:sp>
      <p:pic>
        <p:nvPicPr>
          <p:cNvPr id="8" name="M BLEU ..png" descr="M BLEU ..png">
            <a:extLst>
              <a:ext uri="{FF2B5EF4-FFF2-40B4-BE49-F238E27FC236}">
                <a16:creationId xmlns:a16="http://schemas.microsoft.com/office/drawing/2014/main" id="{BCD20EF0-A20B-863A-B687-5B6A98101A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3147" y="5607284"/>
            <a:ext cx="1115077" cy="111507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676609435"/>
      </p:ext>
    </p:extLst>
  </p:cSld>
  <p:clrMapOvr>
    <a:masterClrMapping/>
  </p:clrMapOvr>
</p:sld>
</file>

<file path=ppt/theme/theme1.xml><?xml version="1.0" encoding="utf-8"?>
<a:theme xmlns:a="http://schemas.openxmlformats.org/drawingml/2006/main" name="Cadre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TM03457475[[fn=Cadre]]</Template>
  <TotalTime>5268</TotalTime>
  <Words>1667</Words>
  <Application>Microsoft Office PowerPoint</Application>
  <PresentationFormat>Grand écran</PresentationFormat>
  <Paragraphs>537</Paragraphs>
  <Slides>27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27</vt:i4>
      </vt:variant>
    </vt:vector>
  </HeadingPairs>
  <TitlesOfParts>
    <vt:vector size="34" baseType="lpstr">
      <vt:lpstr>Arial</vt:lpstr>
      <vt:lpstr>Calibri</vt:lpstr>
      <vt:lpstr>Corbel</vt:lpstr>
      <vt:lpstr>Raleway</vt:lpstr>
      <vt:lpstr>Utendo</vt:lpstr>
      <vt:lpstr>Wingdings 2</vt:lpstr>
      <vt:lpstr>Cadre</vt:lpstr>
      <vt:lpstr>Présentation PowerPoint</vt:lpstr>
      <vt:lpstr>Présentation PowerPoint</vt:lpstr>
      <vt:lpstr>Présentation PowerPoint</vt:lpstr>
      <vt:lpstr>BUDGET GENERAL     </vt:lpstr>
      <vt:lpstr>Présentation PowerPoint</vt:lpstr>
      <vt:lpstr>Présentation PowerPoint</vt:lpstr>
      <vt:lpstr>BUDGET GENERAL :                  13 908 012€  --  Résultat Global :    453 021 € BUDGET EAU :       921 936 € -- Résultat Global :     237 220 € BUDGET CCAS :      136 494 € -- Résultat Global :       21 432 € BUDGET AFFAIRES SCOLAIRES :        68 518 € -- Résultat Global :       24 864 €                    ____________     ___________ TOTAL                    15 034 960 € --         756 538 €</vt:lpstr>
      <vt:lpstr>Présentation PowerPoint</vt:lpstr>
      <vt:lpstr>BUDGET GENERAL     </vt:lpstr>
      <vt:lpstr>BUDGET GENERAL     </vt:lpstr>
      <vt:lpstr>BUDGET GENERAL     </vt:lpstr>
      <vt:lpstr>BUDGET GENERAL     </vt:lpstr>
      <vt:lpstr>BUDGET GENERAL    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BUDGET GENERAL     </vt:lpstr>
      <vt:lpstr>BUDGET GENERAL     </vt:lpstr>
      <vt:lpstr>Présentation PowerPoint</vt:lpstr>
      <vt:lpstr>Présentation PowerPoint</vt:lpstr>
      <vt:lpstr>Présentation PowerPoint</vt:lpstr>
      <vt:lpstr>BUDGET GENERAL     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 UDGETS PRIMITIFS 2020    GENERAL  EAU  AFFAIRES SCOLAIRES</dc:title>
  <dc:creator>Rémy Souchon</dc:creator>
  <cp:lastModifiedBy>Vincent Ferrara</cp:lastModifiedBy>
  <cp:revision>189</cp:revision>
  <cp:lastPrinted>2026-02-24T13:48:43Z</cp:lastPrinted>
  <dcterms:created xsi:type="dcterms:W3CDTF">2020-06-23T19:33:31Z</dcterms:created>
  <dcterms:modified xsi:type="dcterms:W3CDTF">2026-02-26T10:02:20Z</dcterms:modified>
</cp:coreProperties>
</file>