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24" r:id="rId4"/>
  </p:sldMasterIdLst>
  <p:notesMasterIdLst>
    <p:notesMasterId r:id="rId18"/>
  </p:notesMasterIdLst>
  <p:handoutMasterIdLst>
    <p:handoutMasterId r:id="rId19"/>
  </p:handoutMasterIdLst>
  <p:sldIdLst>
    <p:sldId id="274" r:id="rId5"/>
    <p:sldId id="282" r:id="rId6"/>
    <p:sldId id="271" r:id="rId7"/>
    <p:sldId id="277" r:id="rId8"/>
    <p:sldId id="285" r:id="rId9"/>
    <p:sldId id="273" r:id="rId10"/>
    <p:sldId id="284" r:id="rId11"/>
    <p:sldId id="275" r:id="rId12"/>
    <p:sldId id="276" r:id="rId13"/>
    <p:sldId id="279" r:id="rId14"/>
    <p:sldId id="278" r:id="rId15"/>
    <p:sldId id="281" r:id="rId16"/>
    <p:sldId id="28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12" autoAdjust="0"/>
  </p:normalViewPr>
  <p:slideViewPr>
    <p:cSldViewPr snapToGrid="0">
      <p:cViewPr>
        <p:scale>
          <a:sx n="64" d="100"/>
          <a:sy n="64" d="100"/>
        </p:scale>
        <p:origin x="788" y="-68"/>
      </p:cViewPr>
      <p:guideLst/>
    </p:cSldViewPr>
  </p:slideViewPr>
  <p:notesTextViewPr>
    <p:cViewPr>
      <p:scale>
        <a:sx n="1" d="1"/>
        <a:sy n="1" d="1"/>
      </p:scale>
      <p:origin x="0" y="0"/>
    </p:cViewPr>
  </p:notesTextViewPr>
  <p:notesViewPr>
    <p:cSldViewPr snapToGrid="0">
      <p:cViewPr varScale="1">
        <p:scale>
          <a:sx n="86" d="100"/>
          <a:sy n="86" d="100"/>
        </p:scale>
        <p:origin x="299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2C1E6C5-BF58-4EF5-AA63-5016A5F8DB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DCF0D7C-592D-4984-B766-0AC89822C0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9348FE-5944-4348-8457-73642B17D856}" type="datetimeFigureOut">
              <a:rPr lang="fr-FR" smtClean="0"/>
              <a:t>24/09/2025</a:t>
            </a:fld>
            <a:endParaRPr lang="fr-FR"/>
          </a:p>
        </p:txBody>
      </p:sp>
      <p:sp>
        <p:nvSpPr>
          <p:cNvPr id="4" name="Espace réservé du pied de page 3">
            <a:extLst>
              <a:ext uri="{FF2B5EF4-FFF2-40B4-BE49-F238E27FC236}">
                <a16:creationId xmlns:a16="http://schemas.microsoft.com/office/drawing/2014/main" id="{4F15A83C-DB77-4C65-A52E-164772577C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4E7C1C0-991B-46FA-8C3E-85C4873DB6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4972B7-9F51-469B-815F-FE23EBB72806}" type="slidenum">
              <a:rPr lang="fr-FR" smtClean="0"/>
              <a:t>‹N°›</a:t>
            </a:fld>
            <a:endParaRPr lang="fr-FR"/>
          </a:p>
        </p:txBody>
      </p:sp>
    </p:spTree>
    <p:extLst>
      <p:ext uri="{BB962C8B-B14F-4D97-AF65-F5344CB8AC3E}">
        <p14:creationId xmlns:p14="http://schemas.microsoft.com/office/powerpoint/2010/main" val="3170698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2A31E9-3A57-48EC-A207-F2F763178D62}" type="datetimeFigureOut">
              <a:rPr lang="fr-FR" noProof="0" smtClean="0"/>
              <a:t>24/09/2025</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noProof="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D07F8-0572-40B0-BBA9-29A635BC2959}" type="slidenum">
              <a:rPr lang="fr-FR" noProof="0" smtClean="0"/>
              <a:t>‹N°›</a:t>
            </a:fld>
            <a:endParaRPr lang="fr-FR" noProof="0"/>
          </a:p>
        </p:txBody>
      </p:sp>
    </p:spTree>
    <p:extLst>
      <p:ext uri="{BB962C8B-B14F-4D97-AF65-F5344CB8AC3E}">
        <p14:creationId xmlns:p14="http://schemas.microsoft.com/office/powerpoint/2010/main" val="31112587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C7437-1D22-FE6D-AE35-600765DAD7A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365C0E-89DA-C347-BF0A-3B83D76BB8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6BE2DB7-2A71-71DF-691E-08F5AE83FC1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F32E11F-3977-0098-63D7-B4958E200645}"/>
              </a:ext>
            </a:extLst>
          </p:cNvPr>
          <p:cNvSpPr>
            <a:spLocks noGrp="1"/>
          </p:cNvSpPr>
          <p:nvPr>
            <p:ph type="sldNum" sz="quarter" idx="5"/>
          </p:nvPr>
        </p:nvSpPr>
        <p:spPr/>
        <p:txBody>
          <a:bodyPr/>
          <a:lstStyle/>
          <a:p>
            <a:fld id="{EC6D07F8-0572-40B0-BBA9-29A635BC2959}" type="slidenum">
              <a:rPr lang="fr-FR" noProof="0" smtClean="0"/>
              <a:t>1</a:t>
            </a:fld>
            <a:endParaRPr lang="fr-FR" noProof="0"/>
          </a:p>
        </p:txBody>
      </p:sp>
    </p:spTree>
    <p:extLst>
      <p:ext uri="{BB962C8B-B14F-4D97-AF65-F5344CB8AC3E}">
        <p14:creationId xmlns:p14="http://schemas.microsoft.com/office/powerpoint/2010/main" val="2886669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5C23D-4DB8-34D9-C2B0-6D080492BEC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C762058-CBAC-5FF0-BB0A-5C1F108675C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01403F7-DF18-3CAD-1FDF-A910C659331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C009A17-2F56-8F6E-1D88-BC202EEBC951}"/>
              </a:ext>
            </a:extLst>
          </p:cNvPr>
          <p:cNvSpPr>
            <a:spLocks noGrp="1"/>
          </p:cNvSpPr>
          <p:nvPr>
            <p:ph type="sldNum" sz="quarter" idx="5"/>
          </p:nvPr>
        </p:nvSpPr>
        <p:spPr/>
        <p:txBody>
          <a:bodyPr/>
          <a:lstStyle/>
          <a:p>
            <a:fld id="{EC6D07F8-0572-40B0-BBA9-29A635BC2959}" type="slidenum">
              <a:rPr lang="fr-FR" noProof="0" smtClean="0"/>
              <a:t>12</a:t>
            </a:fld>
            <a:endParaRPr lang="fr-FR" noProof="0"/>
          </a:p>
        </p:txBody>
      </p:sp>
    </p:spTree>
    <p:extLst>
      <p:ext uri="{BB962C8B-B14F-4D97-AF65-F5344CB8AC3E}">
        <p14:creationId xmlns:p14="http://schemas.microsoft.com/office/powerpoint/2010/main" val="1182647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0D423-896A-496B-217C-8FA23112A6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C8B3A3-5C20-8E14-22B2-2B92577098A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1BCE7E5-2311-6DC7-8922-2BB705F9754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ED67F6A-ADDE-10F2-8EDB-E7B16D9E9C6D}"/>
              </a:ext>
            </a:extLst>
          </p:cNvPr>
          <p:cNvSpPr>
            <a:spLocks noGrp="1"/>
          </p:cNvSpPr>
          <p:nvPr>
            <p:ph type="sldNum" sz="quarter" idx="5"/>
          </p:nvPr>
        </p:nvSpPr>
        <p:spPr/>
        <p:txBody>
          <a:bodyPr/>
          <a:lstStyle/>
          <a:p>
            <a:fld id="{EC6D07F8-0572-40B0-BBA9-29A635BC2959}" type="slidenum">
              <a:rPr lang="fr-FR" noProof="0" smtClean="0"/>
              <a:t>13</a:t>
            </a:fld>
            <a:endParaRPr lang="fr-FR" noProof="0"/>
          </a:p>
        </p:txBody>
      </p:sp>
    </p:spTree>
    <p:extLst>
      <p:ext uri="{BB962C8B-B14F-4D97-AF65-F5344CB8AC3E}">
        <p14:creationId xmlns:p14="http://schemas.microsoft.com/office/powerpoint/2010/main" val="2367531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34775-031D-6E40-BCCC-60F8DD55A5C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C1C8D57-CC7D-B3D3-D86F-D5DC6EDB63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D1FAF19-F77A-BDA4-1815-38F0FC697AD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50D3958-644C-09D1-9F84-ED711BF19D16}"/>
              </a:ext>
            </a:extLst>
          </p:cNvPr>
          <p:cNvSpPr>
            <a:spLocks noGrp="1"/>
          </p:cNvSpPr>
          <p:nvPr>
            <p:ph type="sldNum" sz="quarter" idx="5"/>
          </p:nvPr>
        </p:nvSpPr>
        <p:spPr/>
        <p:txBody>
          <a:bodyPr/>
          <a:lstStyle/>
          <a:p>
            <a:fld id="{EC6D07F8-0572-40B0-BBA9-29A635BC2959}" type="slidenum">
              <a:rPr lang="fr-FR" noProof="0" smtClean="0"/>
              <a:t>2</a:t>
            </a:fld>
            <a:endParaRPr lang="fr-FR" noProof="0"/>
          </a:p>
        </p:txBody>
      </p:sp>
    </p:spTree>
    <p:extLst>
      <p:ext uri="{BB962C8B-B14F-4D97-AF65-F5344CB8AC3E}">
        <p14:creationId xmlns:p14="http://schemas.microsoft.com/office/powerpoint/2010/main" val="129407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6DCC9-D016-6078-81EC-CD65BD9425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A56A1F6-89AD-C0BA-714E-C54F30A6272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921809-0D1E-C3C3-1D31-AC9CB728905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AD25439-2BE5-2F1F-60F6-F01F58C7F5DD}"/>
              </a:ext>
            </a:extLst>
          </p:cNvPr>
          <p:cNvSpPr>
            <a:spLocks noGrp="1"/>
          </p:cNvSpPr>
          <p:nvPr>
            <p:ph type="sldNum" sz="quarter" idx="5"/>
          </p:nvPr>
        </p:nvSpPr>
        <p:spPr/>
        <p:txBody>
          <a:bodyPr/>
          <a:lstStyle/>
          <a:p>
            <a:fld id="{EC6D07F8-0572-40B0-BBA9-29A635BC2959}" type="slidenum">
              <a:rPr lang="fr-FR" noProof="0" smtClean="0"/>
              <a:t>3</a:t>
            </a:fld>
            <a:endParaRPr lang="fr-FR" noProof="0"/>
          </a:p>
        </p:txBody>
      </p:sp>
    </p:spTree>
    <p:extLst>
      <p:ext uri="{BB962C8B-B14F-4D97-AF65-F5344CB8AC3E}">
        <p14:creationId xmlns:p14="http://schemas.microsoft.com/office/powerpoint/2010/main" val="305772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F912F-471F-BA15-41D5-EFF5FF11CA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2FF4E7-B724-6115-2139-F538F011814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1A65BA-170A-9341-2025-0ADE87B6DD3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1139CC1-87BD-11B7-70F4-53A3FDA0E502}"/>
              </a:ext>
            </a:extLst>
          </p:cNvPr>
          <p:cNvSpPr>
            <a:spLocks noGrp="1"/>
          </p:cNvSpPr>
          <p:nvPr>
            <p:ph type="sldNum" sz="quarter" idx="5"/>
          </p:nvPr>
        </p:nvSpPr>
        <p:spPr/>
        <p:txBody>
          <a:bodyPr/>
          <a:lstStyle/>
          <a:p>
            <a:fld id="{EC6D07F8-0572-40B0-BBA9-29A635BC2959}" type="slidenum">
              <a:rPr lang="fr-FR" noProof="0" smtClean="0"/>
              <a:t>4</a:t>
            </a:fld>
            <a:endParaRPr lang="fr-FR" noProof="0"/>
          </a:p>
        </p:txBody>
      </p:sp>
    </p:spTree>
    <p:extLst>
      <p:ext uri="{BB962C8B-B14F-4D97-AF65-F5344CB8AC3E}">
        <p14:creationId xmlns:p14="http://schemas.microsoft.com/office/powerpoint/2010/main" val="186428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60C3B-077F-1E33-0C29-1E920228C36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6DFC2FC-E8A0-1B68-4A34-B053B496BD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D56ADFA-1619-87C1-A3AF-3F9CB206893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ADEF6D4-4DC5-3D95-E418-EBC45177457B}"/>
              </a:ext>
            </a:extLst>
          </p:cNvPr>
          <p:cNvSpPr>
            <a:spLocks noGrp="1"/>
          </p:cNvSpPr>
          <p:nvPr>
            <p:ph type="sldNum" sz="quarter" idx="5"/>
          </p:nvPr>
        </p:nvSpPr>
        <p:spPr/>
        <p:txBody>
          <a:bodyPr/>
          <a:lstStyle/>
          <a:p>
            <a:fld id="{EC6D07F8-0572-40B0-BBA9-29A635BC2959}" type="slidenum">
              <a:rPr lang="fr-FR" noProof="0" smtClean="0"/>
              <a:t>6</a:t>
            </a:fld>
            <a:endParaRPr lang="fr-FR" noProof="0"/>
          </a:p>
        </p:txBody>
      </p:sp>
    </p:spTree>
    <p:extLst>
      <p:ext uri="{BB962C8B-B14F-4D97-AF65-F5344CB8AC3E}">
        <p14:creationId xmlns:p14="http://schemas.microsoft.com/office/powerpoint/2010/main" val="2539671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563C1-C2A4-29AA-18DC-A5950430F2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8B74E9-BE21-001F-0CF8-6D2DD0741EB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B5496D9-6995-6931-41BB-1FAB2865CC8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C66C14C-F6AA-2BC8-C77B-CF401A9AB5F2}"/>
              </a:ext>
            </a:extLst>
          </p:cNvPr>
          <p:cNvSpPr>
            <a:spLocks noGrp="1"/>
          </p:cNvSpPr>
          <p:nvPr>
            <p:ph type="sldNum" sz="quarter" idx="5"/>
          </p:nvPr>
        </p:nvSpPr>
        <p:spPr/>
        <p:txBody>
          <a:bodyPr/>
          <a:lstStyle/>
          <a:p>
            <a:fld id="{EC6D07F8-0572-40B0-BBA9-29A635BC2959}" type="slidenum">
              <a:rPr lang="fr-FR" noProof="0" smtClean="0"/>
              <a:t>8</a:t>
            </a:fld>
            <a:endParaRPr lang="fr-FR" noProof="0"/>
          </a:p>
        </p:txBody>
      </p:sp>
    </p:spTree>
    <p:extLst>
      <p:ext uri="{BB962C8B-B14F-4D97-AF65-F5344CB8AC3E}">
        <p14:creationId xmlns:p14="http://schemas.microsoft.com/office/powerpoint/2010/main" val="3323837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E0026-A0EE-C226-B4CC-5E46FDE8B9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2E45F7-B0FF-EDE1-7BC5-2F15E94B453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ECE4967-F63C-974A-59C7-587AB6B47FC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64D6CF7-2229-1A8B-8F34-57509333117D}"/>
              </a:ext>
            </a:extLst>
          </p:cNvPr>
          <p:cNvSpPr>
            <a:spLocks noGrp="1"/>
          </p:cNvSpPr>
          <p:nvPr>
            <p:ph type="sldNum" sz="quarter" idx="5"/>
          </p:nvPr>
        </p:nvSpPr>
        <p:spPr/>
        <p:txBody>
          <a:bodyPr/>
          <a:lstStyle/>
          <a:p>
            <a:fld id="{EC6D07F8-0572-40B0-BBA9-29A635BC2959}" type="slidenum">
              <a:rPr lang="fr-FR" noProof="0" smtClean="0"/>
              <a:t>9</a:t>
            </a:fld>
            <a:endParaRPr lang="fr-FR" noProof="0"/>
          </a:p>
        </p:txBody>
      </p:sp>
    </p:spTree>
    <p:extLst>
      <p:ext uri="{BB962C8B-B14F-4D97-AF65-F5344CB8AC3E}">
        <p14:creationId xmlns:p14="http://schemas.microsoft.com/office/powerpoint/2010/main" val="3977587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E94F9-8ED1-E28C-8272-DB7D7BD084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068987-1E39-B1A5-D5DE-ACBFBC9C941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28821D-BFB3-B921-7177-1196999F49D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B4B2219-F658-93C5-B2A1-BC753B566CF9}"/>
              </a:ext>
            </a:extLst>
          </p:cNvPr>
          <p:cNvSpPr>
            <a:spLocks noGrp="1"/>
          </p:cNvSpPr>
          <p:nvPr>
            <p:ph type="sldNum" sz="quarter" idx="5"/>
          </p:nvPr>
        </p:nvSpPr>
        <p:spPr/>
        <p:txBody>
          <a:bodyPr/>
          <a:lstStyle/>
          <a:p>
            <a:fld id="{EC6D07F8-0572-40B0-BBA9-29A635BC2959}" type="slidenum">
              <a:rPr lang="fr-FR" noProof="0" smtClean="0"/>
              <a:t>10</a:t>
            </a:fld>
            <a:endParaRPr lang="fr-FR" noProof="0"/>
          </a:p>
        </p:txBody>
      </p:sp>
    </p:spTree>
    <p:extLst>
      <p:ext uri="{BB962C8B-B14F-4D97-AF65-F5344CB8AC3E}">
        <p14:creationId xmlns:p14="http://schemas.microsoft.com/office/powerpoint/2010/main" val="1561402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30945-FE55-D5C0-3DED-D5E90FB2129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12471F-27FE-30BD-13A4-5D6CE973737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0A4D36-BD5F-2212-7D18-5E0258E6DC5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76FB60C-772B-5B63-2802-00C3FB8631F8}"/>
              </a:ext>
            </a:extLst>
          </p:cNvPr>
          <p:cNvSpPr>
            <a:spLocks noGrp="1"/>
          </p:cNvSpPr>
          <p:nvPr>
            <p:ph type="sldNum" sz="quarter" idx="5"/>
          </p:nvPr>
        </p:nvSpPr>
        <p:spPr/>
        <p:txBody>
          <a:bodyPr/>
          <a:lstStyle/>
          <a:p>
            <a:fld id="{EC6D07F8-0572-40B0-BBA9-29A635BC2959}" type="slidenum">
              <a:rPr lang="fr-FR" noProof="0" smtClean="0"/>
              <a:t>11</a:t>
            </a:fld>
            <a:endParaRPr lang="fr-FR" noProof="0"/>
          </a:p>
        </p:txBody>
      </p:sp>
    </p:spTree>
    <p:extLst>
      <p:ext uri="{BB962C8B-B14F-4D97-AF65-F5344CB8AC3E}">
        <p14:creationId xmlns:p14="http://schemas.microsoft.com/office/powerpoint/2010/main" val="3596135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pPr rtl="0"/>
            <a:fld id="{0F2C9797-3FE2-4A08-8920-E34C635758CF}" type="datetime1">
              <a:rPr lang="fr-FR" noProof="0" smtClean="0"/>
              <a:t>24/09/2025</a:t>
            </a:fld>
            <a:endParaRPr lang="fr-FR" noProof="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pPr rtl="0"/>
            <a:endParaRPr lang="fr-FR" noProof="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rtl="0"/>
            <a:fld id="{4FAB73BC-B049-4115-A692-8D63A059BFB8}" type="slidenum">
              <a:rPr lang="fr-FR" noProof="0" smtClean="0"/>
              <a:pPr rtl="0"/>
              <a:t>‹N°›</a:t>
            </a:fld>
            <a:endParaRPr lang="fr-FR" noProof="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4318926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C56747CE-94B3-4B8E-8475-4D8D9D69616C}" type="datetime1">
              <a:rPr lang="fr-FR" noProof="0" smtClean="0"/>
              <a:t>24/09/2025</a:t>
            </a:fld>
            <a:endParaRPr lang="fr-FR" noProof="0"/>
          </a:p>
        </p:txBody>
      </p:sp>
      <p:sp>
        <p:nvSpPr>
          <p:cNvPr id="5" name="Footer Placeholder 4"/>
          <p:cNvSpPr>
            <a:spLocks noGrp="1"/>
          </p:cNvSpPr>
          <p:nvPr>
            <p:ph type="ftr" sz="quarter" idx="11"/>
          </p:nvPr>
        </p:nvSpPr>
        <p:spPr/>
        <p:txBody>
          <a:bodyPr/>
          <a:lstStyle/>
          <a:p>
            <a:pPr rtl="0"/>
            <a:endParaRPr lang="fr-FR" noProof="0"/>
          </a:p>
        </p:txBody>
      </p:sp>
      <p:sp>
        <p:nvSpPr>
          <p:cNvPr id="6" name="Slide Number Placeholder 5"/>
          <p:cNvSpPr>
            <a:spLocks noGrp="1"/>
          </p:cNvSpPr>
          <p:nvPr>
            <p:ph type="sldNum" sz="quarter" idx="12"/>
          </p:nvPr>
        </p:nvSpPr>
        <p:spPr/>
        <p:txBody>
          <a:bodyPr/>
          <a:lstStyle/>
          <a:p>
            <a:pPr rtl="0"/>
            <a:fld id="{4FAB73BC-B049-4115-A692-8D63A059BFB8}" type="slidenum">
              <a:rPr lang="fr-FR" noProof="0" smtClean="0"/>
              <a:pPr rtl="0"/>
              <a:t>‹N°›</a:t>
            </a:fld>
            <a:endParaRPr lang="fr-FR" noProof="0"/>
          </a:p>
        </p:txBody>
      </p:sp>
    </p:spTree>
    <p:extLst>
      <p:ext uri="{BB962C8B-B14F-4D97-AF65-F5344CB8AC3E}">
        <p14:creationId xmlns:p14="http://schemas.microsoft.com/office/powerpoint/2010/main" val="116837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5A11097F-8183-4CF2-BF46-0C874638E66D}" type="datetime1">
              <a:rPr lang="fr-FR" noProof="0" smtClean="0"/>
              <a:t>24/09/2025</a:t>
            </a:fld>
            <a:endParaRPr lang="fr-FR" noProof="0"/>
          </a:p>
        </p:txBody>
      </p:sp>
      <p:sp>
        <p:nvSpPr>
          <p:cNvPr id="5" name="Footer Placeholder 4"/>
          <p:cNvSpPr>
            <a:spLocks noGrp="1"/>
          </p:cNvSpPr>
          <p:nvPr>
            <p:ph type="ftr" sz="quarter" idx="11"/>
          </p:nvPr>
        </p:nvSpPr>
        <p:spPr/>
        <p:txBody>
          <a:bodyPr/>
          <a:lstStyle/>
          <a:p>
            <a:pPr rtl="0"/>
            <a:endParaRPr lang="fr-FR" noProof="0"/>
          </a:p>
        </p:txBody>
      </p:sp>
      <p:sp>
        <p:nvSpPr>
          <p:cNvPr id="6" name="Slide Number Placeholder 5"/>
          <p:cNvSpPr>
            <a:spLocks noGrp="1"/>
          </p:cNvSpPr>
          <p:nvPr>
            <p:ph type="sldNum" sz="quarter" idx="12"/>
          </p:nvPr>
        </p:nvSpPr>
        <p:spPr/>
        <p:txBody>
          <a:bodyPr/>
          <a:lstStyle/>
          <a:p>
            <a:pPr rtl="0"/>
            <a:fld id="{4FAB73BC-B049-4115-A692-8D63A059BFB8}" type="slidenum">
              <a:rPr lang="fr-FR" noProof="0" smtClean="0"/>
              <a:pPr rtl="0"/>
              <a:t>‹N°›</a:t>
            </a:fld>
            <a:endParaRPr lang="fr-FR" noProof="0"/>
          </a:p>
        </p:txBody>
      </p:sp>
    </p:spTree>
    <p:extLst>
      <p:ext uri="{BB962C8B-B14F-4D97-AF65-F5344CB8AC3E}">
        <p14:creationId xmlns:p14="http://schemas.microsoft.com/office/powerpoint/2010/main" val="214946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6032" y="1143000"/>
            <a:ext cx="2834640" cy="2377440"/>
          </a:xfrm>
        </p:spPr>
        <p:txBody>
          <a:bodyPr rtlCol="0" anchor="b">
            <a:normAutofit/>
          </a:bodyPr>
          <a:lstStyle>
            <a:lvl1pPr>
              <a:defRPr sz="3200" b="0" baseline="0"/>
            </a:lvl1pPr>
          </a:lstStyle>
          <a:p>
            <a:pPr rtl="0"/>
            <a:r>
              <a:rPr lang="fr-FR" noProof="0"/>
              <a:t>Modifiez le style du titre</a:t>
            </a:r>
          </a:p>
        </p:txBody>
      </p:sp>
      <p:sp>
        <p:nvSpPr>
          <p:cNvPr id="3" name="Espace réservé du contenu 2"/>
          <p:cNvSpPr>
            <a:spLocks noGrp="1"/>
          </p:cNvSpPr>
          <p:nvPr>
            <p:ph idx="1" hasCustomPrompt="1"/>
          </p:nvPr>
        </p:nvSpPr>
        <p:spPr>
          <a:xfrm>
            <a:off x="3906981" y="1852122"/>
            <a:ext cx="2458230" cy="2008678"/>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256032" y="3494176"/>
            <a:ext cx="2834640" cy="2321990"/>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8" name="Espace réservé à la date 7"/>
          <p:cNvSpPr>
            <a:spLocks noGrp="1"/>
          </p:cNvSpPr>
          <p:nvPr>
            <p:ph type="dt" sz="half" idx="10"/>
          </p:nvPr>
        </p:nvSpPr>
        <p:spPr/>
        <p:txBody>
          <a:bodyPr rtlCol="0"/>
          <a:lstStyle/>
          <a:p>
            <a:pPr rtl="0"/>
            <a:fld id="{358B9AC4-B0D3-4F30-A69B-6EFA9A17280C}" type="datetime1">
              <a:rPr lang="fr-FR" noProof="0" smtClean="0"/>
              <a:t>24/09/2025</a:t>
            </a:fld>
            <a:endParaRPr lang="fr-FR" noProof="0"/>
          </a:p>
        </p:txBody>
      </p:sp>
      <p:sp>
        <p:nvSpPr>
          <p:cNvPr id="9" name="Espace réservé au pied de page 8"/>
          <p:cNvSpPr>
            <a:spLocks noGrp="1"/>
          </p:cNvSpPr>
          <p:nvPr>
            <p:ph type="ftr" sz="quarter" idx="11"/>
          </p:nvPr>
        </p:nvSpPr>
        <p:spPr/>
        <p:txBody>
          <a:bodyPr rtlCol="0"/>
          <a:lstStyle/>
          <a:p>
            <a:pPr rtl="0"/>
            <a:endParaRPr lang="fr-FR" noProof="0"/>
          </a:p>
        </p:txBody>
      </p:sp>
      <p:sp>
        <p:nvSpPr>
          <p:cNvPr id="10" name="Espace réservé du numéro de diapositive 9"/>
          <p:cNvSpPr>
            <a:spLocks noGrp="1"/>
          </p:cNvSpPr>
          <p:nvPr>
            <p:ph type="sldNum" sz="quarter" idx="12"/>
          </p:nvPr>
        </p:nvSpPr>
        <p:spPr/>
        <p:txBody>
          <a:bodyPr rtlCol="0"/>
          <a:lstStyle/>
          <a:p>
            <a:pPr rtl="0"/>
            <a:fld id="{4FAB73BC-B049-4115-A692-8D63A059BFB8}" type="slidenum">
              <a:rPr lang="fr-FR" noProof="0" smtClean="0"/>
              <a:pPr/>
              <a:t>‹N°›</a:t>
            </a:fld>
            <a:endParaRPr lang="fr-FR" noProof="0"/>
          </a:p>
        </p:txBody>
      </p:sp>
      <p:sp>
        <p:nvSpPr>
          <p:cNvPr id="11" name="Espace réservé du contenu 2">
            <a:extLst>
              <a:ext uri="{FF2B5EF4-FFF2-40B4-BE49-F238E27FC236}">
                <a16:creationId xmlns:a16="http://schemas.microsoft.com/office/drawing/2014/main" id="{87B0DF2F-DAFD-4616-9E25-0C28D75BF306}"/>
              </a:ext>
            </a:extLst>
          </p:cNvPr>
          <p:cNvSpPr>
            <a:spLocks noGrp="1"/>
          </p:cNvSpPr>
          <p:nvPr>
            <p:ph idx="13" hasCustomPrompt="1"/>
          </p:nvPr>
        </p:nvSpPr>
        <p:spPr>
          <a:xfrm>
            <a:off x="6491805" y="1852122"/>
            <a:ext cx="2458230" cy="2008678"/>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du contenu 2">
            <a:extLst>
              <a:ext uri="{FF2B5EF4-FFF2-40B4-BE49-F238E27FC236}">
                <a16:creationId xmlns:a16="http://schemas.microsoft.com/office/drawing/2014/main" id="{336DA0F9-D851-437C-A45B-EC125A3D3DB3}"/>
              </a:ext>
            </a:extLst>
          </p:cNvPr>
          <p:cNvSpPr>
            <a:spLocks noGrp="1"/>
          </p:cNvSpPr>
          <p:nvPr>
            <p:ph idx="14" hasCustomPrompt="1"/>
          </p:nvPr>
        </p:nvSpPr>
        <p:spPr>
          <a:xfrm>
            <a:off x="9076629" y="1852122"/>
            <a:ext cx="2458230" cy="2008678"/>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texte 5">
            <a:extLst>
              <a:ext uri="{FF2B5EF4-FFF2-40B4-BE49-F238E27FC236}">
                <a16:creationId xmlns:a16="http://schemas.microsoft.com/office/drawing/2014/main" id="{0FF0BA98-3AB4-4D88-B1C2-6279BCACFAD9}"/>
              </a:ext>
            </a:extLst>
          </p:cNvPr>
          <p:cNvSpPr>
            <a:spLocks noGrp="1"/>
          </p:cNvSpPr>
          <p:nvPr>
            <p:ph type="body" sz="quarter" idx="15" hasCustomPrompt="1"/>
          </p:nvPr>
        </p:nvSpPr>
        <p:spPr>
          <a:xfrm>
            <a:off x="3887792" y="3971924"/>
            <a:ext cx="2477419" cy="803275"/>
          </a:xfrm>
        </p:spPr>
        <p:txBody>
          <a:bodyPr rtlCol="0"/>
          <a:lstStyle>
            <a:lvl1pPr marL="0" indent="0">
              <a:buNone/>
              <a:defRPr/>
            </a:lvl1pPr>
          </a:lstStyle>
          <a:p>
            <a:pPr lvl="0" rtl="0"/>
            <a:r>
              <a:rPr lang="fr-FR" noProof="0"/>
              <a:t>Modifiez les styles du texte du masque</a:t>
            </a:r>
          </a:p>
        </p:txBody>
      </p:sp>
      <p:sp>
        <p:nvSpPr>
          <p:cNvPr id="13" name="Espace réservé du texte 5">
            <a:extLst>
              <a:ext uri="{FF2B5EF4-FFF2-40B4-BE49-F238E27FC236}">
                <a16:creationId xmlns:a16="http://schemas.microsoft.com/office/drawing/2014/main" id="{D9DEF72B-B924-4A0D-8C83-3B370632C0D3}"/>
              </a:ext>
            </a:extLst>
          </p:cNvPr>
          <p:cNvSpPr>
            <a:spLocks noGrp="1"/>
          </p:cNvSpPr>
          <p:nvPr>
            <p:ph type="body" sz="quarter" idx="16" hasCustomPrompt="1"/>
          </p:nvPr>
        </p:nvSpPr>
        <p:spPr>
          <a:xfrm>
            <a:off x="6472616" y="3971925"/>
            <a:ext cx="2477419" cy="803275"/>
          </a:xfrm>
        </p:spPr>
        <p:txBody>
          <a:bodyPr rtlCol="0"/>
          <a:lstStyle>
            <a:lvl1pPr marL="0" indent="0">
              <a:buNone/>
              <a:defRPr/>
            </a:lvl1pPr>
          </a:lstStyle>
          <a:p>
            <a:pPr lvl="0" rtl="0"/>
            <a:r>
              <a:rPr lang="fr-FR" noProof="0"/>
              <a:t>Modifiez les styles du texte du masque</a:t>
            </a:r>
          </a:p>
        </p:txBody>
      </p:sp>
      <p:sp>
        <p:nvSpPr>
          <p:cNvPr id="14" name="Espace réservé du texte 5">
            <a:extLst>
              <a:ext uri="{FF2B5EF4-FFF2-40B4-BE49-F238E27FC236}">
                <a16:creationId xmlns:a16="http://schemas.microsoft.com/office/drawing/2014/main" id="{E9D30C54-E9E8-4300-8DA4-352DB3A71A4F}"/>
              </a:ext>
            </a:extLst>
          </p:cNvPr>
          <p:cNvSpPr>
            <a:spLocks noGrp="1"/>
          </p:cNvSpPr>
          <p:nvPr>
            <p:ph type="body" sz="quarter" idx="17" hasCustomPrompt="1"/>
          </p:nvPr>
        </p:nvSpPr>
        <p:spPr>
          <a:xfrm>
            <a:off x="9070240" y="3971924"/>
            <a:ext cx="2458230" cy="803275"/>
          </a:xfrm>
        </p:spPr>
        <p:txBody>
          <a:bodyPr rtlCol="0"/>
          <a:lstStyle>
            <a:lvl1pPr marL="0" indent="0">
              <a:buNone/>
              <a:defRPr/>
            </a:lvl1pPr>
          </a:lstStyle>
          <a:p>
            <a:pPr lvl="0" rtl="0"/>
            <a:r>
              <a:rPr lang="fr-FR" noProof="0"/>
              <a:t>Modifiez les styles du texte du masque</a:t>
            </a:r>
          </a:p>
        </p:txBody>
      </p:sp>
    </p:spTree>
    <p:extLst>
      <p:ext uri="{BB962C8B-B14F-4D97-AF65-F5344CB8AC3E}">
        <p14:creationId xmlns:p14="http://schemas.microsoft.com/office/powerpoint/2010/main" val="2075080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7A0CE3C9-DC9B-4291-A88E-E4D854A1D27E}" type="datetime1">
              <a:rPr lang="fr-FR" noProof="0" smtClean="0"/>
              <a:t>24/09/2025</a:t>
            </a:fld>
            <a:endParaRPr lang="fr-FR" noProof="0"/>
          </a:p>
        </p:txBody>
      </p:sp>
      <p:sp>
        <p:nvSpPr>
          <p:cNvPr id="5" name="Footer Placeholder 4"/>
          <p:cNvSpPr>
            <a:spLocks noGrp="1"/>
          </p:cNvSpPr>
          <p:nvPr>
            <p:ph type="ftr" sz="quarter" idx="11"/>
          </p:nvPr>
        </p:nvSpPr>
        <p:spPr/>
        <p:txBody>
          <a:bodyPr/>
          <a:lstStyle/>
          <a:p>
            <a:pPr rtl="0"/>
            <a:endParaRPr lang="fr-FR" noProof="0"/>
          </a:p>
        </p:txBody>
      </p:sp>
      <p:sp>
        <p:nvSpPr>
          <p:cNvPr id="6" name="Slide Number Placeholder 5"/>
          <p:cNvSpPr>
            <a:spLocks noGrp="1"/>
          </p:cNvSpPr>
          <p:nvPr>
            <p:ph type="sldNum" sz="quarter" idx="12"/>
          </p:nvPr>
        </p:nvSpPr>
        <p:spPr/>
        <p:txBody>
          <a:bodyPr/>
          <a:lstStyle/>
          <a:p>
            <a:pPr rtl="0"/>
            <a:fld id="{4FAB73BC-B049-4115-A692-8D63A059BFB8}" type="slidenum">
              <a:rPr lang="fr-FR" noProof="0" smtClean="0"/>
              <a:pPr/>
              <a:t>‹N°›</a:t>
            </a:fld>
            <a:endParaRPr lang="fr-FR" noProof="0"/>
          </a:p>
        </p:txBody>
      </p:sp>
    </p:spTree>
    <p:extLst>
      <p:ext uri="{BB962C8B-B14F-4D97-AF65-F5344CB8AC3E}">
        <p14:creationId xmlns:p14="http://schemas.microsoft.com/office/powerpoint/2010/main" val="446126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pPr rtl="0"/>
            <a:fld id="{AF5476FE-7883-45E5-B473-755BF4B4B616}" type="datetime1">
              <a:rPr lang="fr-FR" noProof="0" smtClean="0"/>
              <a:t>24/09/2025</a:t>
            </a:fld>
            <a:endParaRPr lang="fr-FR" noProof="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pPr rtl="0"/>
            <a:endParaRPr lang="fr-FR" noProof="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pPr rtl="0"/>
            <a:fld id="{4FAB73BC-B049-4115-A692-8D63A059BFB8}" type="slidenum">
              <a:rPr lang="fr-FR" noProof="0" smtClean="0"/>
              <a:pPr rtl="0"/>
              <a:t>‹N°›</a:t>
            </a:fld>
            <a:endParaRPr lang="fr-FR" noProof="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62649881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rtl="0"/>
            <a:fld id="{1EE4C4C2-D9F6-47E1-B768-ABDF30231A98}" type="datetime1">
              <a:rPr lang="fr-FR" noProof="0" smtClean="0"/>
              <a:t>24/09/2025</a:t>
            </a:fld>
            <a:endParaRPr lang="fr-FR" noProof="0"/>
          </a:p>
        </p:txBody>
      </p:sp>
      <p:sp>
        <p:nvSpPr>
          <p:cNvPr id="6" name="Footer Placeholder 5"/>
          <p:cNvSpPr>
            <a:spLocks noGrp="1"/>
          </p:cNvSpPr>
          <p:nvPr>
            <p:ph type="ftr" sz="quarter" idx="11"/>
          </p:nvPr>
        </p:nvSpPr>
        <p:spPr/>
        <p:txBody>
          <a:bodyPr/>
          <a:lstStyle/>
          <a:p>
            <a:pPr rtl="0"/>
            <a:endParaRPr lang="fr-FR" noProof="0"/>
          </a:p>
        </p:txBody>
      </p:sp>
      <p:sp>
        <p:nvSpPr>
          <p:cNvPr id="7" name="Slide Number Placeholder 6"/>
          <p:cNvSpPr>
            <a:spLocks noGrp="1"/>
          </p:cNvSpPr>
          <p:nvPr>
            <p:ph type="sldNum" sz="quarter" idx="12"/>
          </p:nvPr>
        </p:nvSpPr>
        <p:spPr/>
        <p:txBody>
          <a:bodyPr/>
          <a:lstStyle/>
          <a:p>
            <a:pPr rtl="0"/>
            <a:fld id="{4FAB73BC-B049-4115-A692-8D63A059BFB8}" type="slidenum">
              <a:rPr lang="fr-FR" noProof="0" smtClean="0"/>
              <a:pPr/>
              <a:t>‹N°›</a:t>
            </a:fld>
            <a:endParaRPr lang="fr-FR" noProof="0"/>
          </a:p>
        </p:txBody>
      </p:sp>
    </p:spTree>
    <p:extLst>
      <p:ext uri="{BB962C8B-B14F-4D97-AF65-F5344CB8AC3E}">
        <p14:creationId xmlns:p14="http://schemas.microsoft.com/office/powerpoint/2010/main" val="2748396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rtl="0"/>
            <a:fld id="{3F691581-8E6B-4A71-8CDA-2D2DA1D8F0AF}" type="datetime1">
              <a:rPr lang="fr-FR" noProof="0" smtClean="0"/>
              <a:t>24/09/2025</a:t>
            </a:fld>
            <a:endParaRPr lang="fr-FR" noProof="0"/>
          </a:p>
        </p:txBody>
      </p:sp>
      <p:sp>
        <p:nvSpPr>
          <p:cNvPr id="8" name="Footer Placeholder 7"/>
          <p:cNvSpPr>
            <a:spLocks noGrp="1"/>
          </p:cNvSpPr>
          <p:nvPr>
            <p:ph type="ftr" sz="quarter" idx="11"/>
          </p:nvPr>
        </p:nvSpPr>
        <p:spPr/>
        <p:txBody>
          <a:bodyPr/>
          <a:lstStyle/>
          <a:p>
            <a:pPr rtl="0"/>
            <a:endParaRPr lang="fr-FR" noProof="0"/>
          </a:p>
        </p:txBody>
      </p:sp>
      <p:sp>
        <p:nvSpPr>
          <p:cNvPr id="9" name="Slide Number Placeholder 8"/>
          <p:cNvSpPr>
            <a:spLocks noGrp="1"/>
          </p:cNvSpPr>
          <p:nvPr>
            <p:ph type="sldNum" sz="quarter" idx="12"/>
          </p:nvPr>
        </p:nvSpPr>
        <p:spPr/>
        <p:txBody>
          <a:bodyPr/>
          <a:lstStyle/>
          <a:p>
            <a:pPr rtl="0"/>
            <a:fld id="{4FAB73BC-B049-4115-A692-8D63A059BFB8}" type="slidenum">
              <a:rPr lang="fr-FR" noProof="0" smtClean="0"/>
              <a:pPr rtl="0"/>
              <a:t>‹N°›</a:t>
            </a:fld>
            <a:endParaRPr lang="fr-FR" noProof="0"/>
          </a:p>
        </p:txBody>
      </p:sp>
    </p:spTree>
    <p:extLst>
      <p:ext uri="{BB962C8B-B14F-4D97-AF65-F5344CB8AC3E}">
        <p14:creationId xmlns:p14="http://schemas.microsoft.com/office/powerpoint/2010/main" val="735608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rtl="0"/>
            <a:fld id="{AF5476FE-7883-45E5-B473-755BF4B4B616}" type="datetime1">
              <a:rPr lang="fr-FR" noProof="0" smtClean="0"/>
              <a:t>24/09/2025</a:t>
            </a:fld>
            <a:endParaRPr lang="fr-FR" noProof="0"/>
          </a:p>
        </p:txBody>
      </p:sp>
      <p:sp>
        <p:nvSpPr>
          <p:cNvPr id="4" name="Footer Placeholder 3"/>
          <p:cNvSpPr>
            <a:spLocks noGrp="1"/>
          </p:cNvSpPr>
          <p:nvPr>
            <p:ph type="ftr" sz="quarter" idx="11"/>
          </p:nvPr>
        </p:nvSpPr>
        <p:spPr/>
        <p:txBody>
          <a:bodyPr/>
          <a:lstStyle/>
          <a:p>
            <a:pPr rtl="0"/>
            <a:endParaRPr lang="fr-FR" noProof="0"/>
          </a:p>
        </p:txBody>
      </p:sp>
      <p:sp>
        <p:nvSpPr>
          <p:cNvPr id="5" name="Slide Number Placeholder 4"/>
          <p:cNvSpPr>
            <a:spLocks noGrp="1"/>
          </p:cNvSpPr>
          <p:nvPr>
            <p:ph type="sldNum" sz="quarter" idx="12"/>
          </p:nvPr>
        </p:nvSpPr>
        <p:spPr/>
        <p:txBody>
          <a:bodyPr/>
          <a:lstStyle/>
          <a:p>
            <a:pPr rtl="0"/>
            <a:fld id="{4FAB73BC-B049-4115-A692-8D63A059BFB8}" type="slidenum">
              <a:rPr lang="fr-FR" noProof="0" smtClean="0"/>
              <a:pPr rtl="0"/>
              <a:t>‹N°›</a:t>
            </a:fld>
            <a:endParaRPr lang="fr-FR" noProof="0"/>
          </a:p>
        </p:txBody>
      </p:sp>
    </p:spTree>
    <p:extLst>
      <p:ext uri="{BB962C8B-B14F-4D97-AF65-F5344CB8AC3E}">
        <p14:creationId xmlns:p14="http://schemas.microsoft.com/office/powerpoint/2010/main" val="208949913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C8E7FF1-41D8-4E24-8C2B-28F5A5E4BADF}" type="datetime1">
              <a:rPr lang="fr-FR" noProof="0" smtClean="0"/>
              <a:t>24/09/2025</a:t>
            </a:fld>
            <a:endParaRPr lang="fr-FR" noProof="0"/>
          </a:p>
        </p:txBody>
      </p:sp>
      <p:sp>
        <p:nvSpPr>
          <p:cNvPr id="3" name="Footer Placeholder 2"/>
          <p:cNvSpPr>
            <a:spLocks noGrp="1"/>
          </p:cNvSpPr>
          <p:nvPr>
            <p:ph type="ftr" sz="quarter" idx="11"/>
          </p:nvPr>
        </p:nvSpPr>
        <p:spPr/>
        <p:txBody>
          <a:bodyPr/>
          <a:lstStyle/>
          <a:p>
            <a:pPr rtl="0"/>
            <a:endParaRPr lang="fr-FR" noProof="0"/>
          </a:p>
        </p:txBody>
      </p:sp>
      <p:sp>
        <p:nvSpPr>
          <p:cNvPr id="4" name="Slide Number Placeholder 3"/>
          <p:cNvSpPr>
            <a:spLocks noGrp="1"/>
          </p:cNvSpPr>
          <p:nvPr>
            <p:ph type="sldNum" sz="quarter" idx="12"/>
          </p:nvPr>
        </p:nvSpPr>
        <p:spPr/>
        <p:txBody>
          <a:bodyPr/>
          <a:lstStyle/>
          <a:p>
            <a:pPr rtl="0"/>
            <a:fld id="{4FAB73BC-B049-4115-A692-8D63A059BFB8}" type="slidenum">
              <a:rPr lang="fr-FR" noProof="0" smtClean="0"/>
              <a:pPr/>
              <a:t>‹N°›</a:t>
            </a:fld>
            <a:endParaRPr lang="fr-FR" noProof="0"/>
          </a:p>
        </p:txBody>
      </p:sp>
    </p:spTree>
    <p:extLst>
      <p:ext uri="{BB962C8B-B14F-4D97-AF65-F5344CB8AC3E}">
        <p14:creationId xmlns:p14="http://schemas.microsoft.com/office/powerpoint/2010/main" val="1368578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rtl="0"/>
            <a:fld id="{AF5476FE-7883-45E5-B473-755BF4B4B616}" type="datetime1">
              <a:rPr lang="fr-FR" noProof="0" smtClean="0"/>
              <a:t>24/09/2025</a:t>
            </a:fld>
            <a:endParaRPr lang="fr-FR" noProof="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rtl="0"/>
            <a:endParaRPr lang="fr-FR" noProof="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rtl="0"/>
            <a:fld id="{4FAB73BC-B049-4115-A692-8D63A059BFB8}" type="slidenum">
              <a:rPr lang="fr-FR" noProof="0" smtClean="0"/>
              <a:pPr rtl="0"/>
              <a:t>‹N°›</a:t>
            </a:fld>
            <a:endParaRPr lang="fr-FR" noProof="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7255072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rtl="0"/>
            <a:fld id="{41759097-A71A-4710-ABE8-D17D525925A3}" type="datetime1">
              <a:rPr lang="fr-FR" noProof="0" smtClean="0"/>
              <a:t>24/09/2025</a:t>
            </a:fld>
            <a:endParaRPr lang="fr-FR" noProof="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rtl="0"/>
            <a:endParaRPr lang="fr-FR" noProof="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rtl="0"/>
            <a:fld id="{4FAB73BC-B049-4115-A692-8D63A059BFB8}" type="slidenum">
              <a:rPr lang="fr-FR" noProof="0" smtClean="0"/>
              <a:pPr/>
              <a:t>‹N°›</a:t>
            </a:fld>
            <a:endParaRPr lang="fr-FR" noProof="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59125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rtl="0"/>
            <a:fld id="{AF5476FE-7883-45E5-B473-755BF4B4B616}" type="datetime1">
              <a:rPr lang="fr-FR" noProof="0" smtClean="0"/>
              <a:t>24/09/2025</a:t>
            </a:fld>
            <a:endParaRPr lang="fr-FR" noProof="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rtl="0"/>
            <a:endParaRPr lang="fr-FR" noProof="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rtl="0"/>
            <a:fld id="{4FAB73BC-B049-4115-A692-8D63A059BFB8}" type="slidenum">
              <a:rPr lang="fr-FR" noProof="0" smtClean="0"/>
              <a:pPr rtl="0"/>
              <a:t>‹N°›</a:t>
            </a:fld>
            <a:endParaRPr lang="fr-FR" noProof="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1246406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872" r:id="rId12"/>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mailto:accueil@puydeserre.f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mailto:accueil@puydeserre.fr"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mailto:accueil@puydeserre.fr"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6B77928-BD72-CF3D-7E34-FC864CED0B86}"/>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45"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fr-FR"/>
            </a:p>
          </p:txBody>
        </p:sp>
        <p:sp>
          <p:nvSpPr>
            <p:cNvPr id="46"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fr-FR"/>
            </a:p>
          </p:txBody>
        </p:sp>
      </p:grpSp>
      <p:pic>
        <p:nvPicPr>
          <p:cNvPr id="19" name="Picture 4" descr="Toile vierge au mur dans un bureau moderne">
            <a:extLst>
              <a:ext uri="{FF2B5EF4-FFF2-40B4-BE49-F238E27FC236}">
                <a16:creationId xmlns:a16="http://schemas.microsoft.com/office/drawing/2014/main" id="{2DB3A879-DBD2-A6FA-DB0D-BD035D2040B1}"/>
              </a:ext>
            </a:extLst>
          </p:cNvPr>
          <p:cNvPicPr>
            <a:picLocks noChangeAspect="1"/>
          </p:cNvPicPr>
          <p:nvPr/>
        </p:nvPicPr>
        <p:blipFill>
          <a:blip r:embed="rId3"/>
          <a:srcRect t="15714"/>
          <a:stretch/>
        </p:blipFill>
        <p:spPr>
          <a:xfrm>
            <a:off x="-6689" y="-94537"/>
            <a:ext cx="12191980" cy="6859300"/>
          </a:xfrm>
          <a:prstGeom prst="rect">
            <a:avLst/>
          </a:prstGeom>
        </p:spPr>
      </p:pic>
      <p:sp>
        <p:nvSpPr>
          <p:cNvPr id="48" name="Rectangle 47">
            <a:extLst>
              <a:ext uri="{FF2B5EF4-FFF2-40B4-BE49-F238E27FC236}">
                <a16:creationId xmlns:a16="http://schemas.microsoft.com/office/drawing/2014/main" id="{EF1A96B9-F717-4812-9DB0-C99D99462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560" y="1137137"/>
            <a:ext cx="9867482" cy="4570327"/>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6">
            <a:extLst>
              <a:ext uri="{FF2B5EF4-FFF2-40B4-BE49-F238E27FC236}">
                <a16:creationId xmlns:a16="http://schemas.microsoft.com/office/drawing/2014/main" id="{226038F9-8CE0-4A41-9EF0-3A27023DE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fr-FR"/>
          </a:p>
        </p:txBody>
      </p:sp>
      <p:sp>
        <p:nvSpPr>
          <p:cNvPr id="52" name="Freeform 6">
            <a:extLst>
              <a:ext uri="{FF2B5EF4-FFF2-40B4-BE49-F238E27FC236}">
                <a16:creationId xmlns:a16="http://schemas.microsoft.com/office/drawing/2014/main" id="{BB5C5996-5C1E-4768-90AE-87BED835C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fr-FR"/>
          </a:p>
        </p:txBody>
      </p:sp>
      <p:sp>
        <p:nvSpPr>
          <p:cNvPr id="2" name="Titre 1">
            <a:extLst>
              <a:ext uri="{FF2B5EF4-FFF2-40B4-BE49-F238E27FC236}">
                <a16:creationId xmlns:a16="http://schemas.microsoft.com/office/drawing/2014/main" id="{F07F2E41-B251-0C40-9480-DF74E879568E}"/>
              </a:ext>
            </a:extLst>
          </p:cNvPr>
          <p:cNvSpPr>
            <a:spLocks noGrp="1"/>
          </p:cNvSpPr>
          <p:nvPr>
            <p:ph type="title"/>
          </p:nvPr>
        </p:nvSpPr>
        <p:spPr>
          <a:xfrm>
            <a:off x="1915127" y="1236887"/>
            <a:ext cx="8361229" cy="2098226"/>
          </a:xfrm>
        </p:spPr>
        <p:txBody>
          <a:bodyPr vert="horz" lIns="91440" tIns="45720" rIns="91440" bIns="45720" rtlCol="0" anchor="b">
            <a:normAutofit/>
          </a:bodyPr>
          <a:lstStyle/>
          <a:p>
            <a:pPr algn="ctr"/>
            <a:r>
              <a:rPr lang="fr-FR" sz="4800" dirty="0"/>
              <a:t>Réunion des associations commune de Puy de Serre</a:t>
            </a:r>
            <a:endParaRPr lang="en-US" sz="4500" cap="all" dirty="0"/>
          </a:p>
        </p:txBody>
      </p:sp>
      <p:sp>
        <p:nvSpPr>
          <p:cNvPr id="4" name="ZoneTexte 3">
            <a:extLst>
              <a:ext uri="{FF2B5EF4-FFF2-40B4-BE49-F238E27FC236}">
                <a16:creationId xmlns:a16="http://schemas.microsoft.com/office/drawing/2014/main" id="{6FC2A627-C1F3-0CFB-806D-1A03FBF8BBD7}"/>
              </a:ext>
            </a:extLst>
          </p:cNvPr>
          <p:cNvSpPr txBox="1"/>
          <p:nvPr/>
        </p:nvSpPr>
        <p:spPr>
          <a:xfrm>
            <a:off x="2679904" y="3700916"/>
            <a:ext cx="6831673" cy="1086237"/>
          </a:xfrm>
          <a:prstGeom prst="rect">
            <a:avLst/>
          </a:prstGeom>
        </p:spPr>
        <p:txBody>
          <a:bodyPr vert="horz" lIns="91440" tIns="45720" rIns="91440" bIns="45720" rtlCol="0">
            <a:noAutofit/>
          </a:bodyPr>
          <a:lstStyle/>
          <a:p>
            <a:pPr algn="ctr" rtl="0"/>
            <a:r>
              <a:rPr lang="fr-FR" sz="2400" dirty="0">
                <a:solidFill>
                  <a:schemeClr val="bg2">
                    <a:lumMod val="10000"/>
                  </a:schemeClr>
                </a:solidFill>
              </a:rPr>
              <a:t>30 janvier 2025</a:t>
            </a:r>
          </a:p>
          <a:p>
            <a:pPr algn="ctr" rtl="0"/>
            <a:endParaRPr lang="fr-FR" dirty="0">
              <a:solidFill>
                <a:schemeClr val="bg2">
                  <a:lumMod val="10000"/>
                </a:schemeClr>
              </a:solidFill>
            </a:endParaRPr>
          </a:p>
          <a:p>
            <a:pPr algn="ctr" rtl="0"/>
            <a:r>
              <a:rPr lang="fr-FR" sz="2400" dirty="0">
                <a:solidFill>
                  <a:schemeClr val="bg2">
                    <a:lumMod val="10000"/>
                  </a:schemeClr>
                </a:solidFill>
              </a:rPr>
              <a:t>Philippe CADAU</a:t>
            </a:r>
          </a:p>
          <a:p>
            <a:pPr algn="ctr" rtl="0"/>
            <a:r>
              <a:rPr lang="fr-FR" sz="2400" dirty="0">
                <a:solidFill>
                  <a:schemeClr val="bg2">
                    <a:lumMod val="10000"/>
                  </a:schemeClr>
                </a:solidFill>
              </a:rPr>
              <a:t>Catherine MASSON-SOULARD</a:t>
            </a:r>
          </a:p>
        </p:txBody>
      </p:sp>
      <p:sp>
        <p:nvSpPr>
          <p:cNvPr id="3" name="ZoneTexte 2">
            <a:extLst>
              <a:ext uri="{FF2B5EF4-FFF2-40B4-BE49-F238E27FC236}">
                <a16:creationId xmlns:a16="http://schemas.microsoft.com/office/drawing/2014/main" id="{0E5B8032-ED8E-C718-11BB-077E36E5E8F5}"/>
              </a:ext>
            </a:extLst>
          </p:cNvPr>
          <p:cNvSpPr txBox="1"/>
          <p:nvPr/>
        </p:nvSpPr>
        <p:spPr>
          <a:xfrm>
            <a:off x="1371600" y="2286000"/>
            <a:ext cx="9601200" cy="3581400"/>
          </a:xfrm>
          <a:prstGeom prst="rect">
            <a:avLst/>
          </a:prstGeom>
        </p:spPr>
        <p:txBody>
          <a:bodyPr vert="horz" lIns="91440" tIns="45720" rIns="91440" bIns="45720" rtlCol="0">
            <a:normAutofit/>
          </a:bodyPr>
          <a:lstStyle/>
          <a:p>
            <a:pPr marL="384048" indent="-384048" defTabSz="914400">
              <a:lnSpc>
                <a:spcPct val="94000"/>
              </a:lnSpc>
              <a:spcAft>
                <a:spcPts val="200"/>
              </a:spcAft>
              <a:buClr>
                <a:schemeClr val="accent1"/>
              </a:buClr>
              <a:buFont typeface="Franklin Gothic Book" panose="020B0503020102020204" pitchFamily="34" charset="0"/>
              <a:buChar char=""/>
            </a:pPr>
            <a:endParaRPr lang="en-US" sz="1100" dirty="0">
              <a:solidFill>
                <a:schemeClr val="tx2"/>
              </a:solidFill>
            </a:endParaRPr>
          </a:p>
        </p:txBody>
      </p:sp>
    </p:spTree>
    <p:extLst>
      <p:ext uri="{BB962C8B-B14F-4D97-AF65-F5344CB8AC3E}">
        <p14:creationId xmlns:p14="http://schemas.microsoft.com/office/powerpoint/2010/main" val="399255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140D0D1-4748-9392-292C-C6FAFC562AA8}"/>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F4013934-F89C-AF93-1CF2-8F6796219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BB7E8AEB-5810-4382-092F-175894F3AE24}"/>
              </a:ext>
            </a:extLst>
          </p:cNvPr>
          <p:cNvSpPr>
            <a:spLocks noGrp="1"/>
          </p:cNvSpPr>
          <p:nvPr>
            <p:ph type="title"/>
          </p:nvPr>
        </p:nvSpPr>
        <p:spPr>
          <a:xfrm>
            <a:off x="1390650" y="685800"/>
            <a:ext cx="9886950" cy="1485900"/>
          </a:xfrm>
        </p:spPr>
        <p:txBody>
          <a:bodyPr vert="horz" lIns="91440" tIns="45720" rIns="91440" bIns="45720" rtlCol="0" anchor="t">
            <a:normAutofit/>
          </a:bodyPr>
          <a:lstStyle/>
          <a:p>
            <a:r>
              <a:rPr lang="en-US" dirty="0"/>
              <a:t>Prêt de </a:t>
            </a:r>
            <a:r>
              <a:rPr lang="en-US" dirty="0" err="1"/>
              <a:t>matériels</a:t>
            </a:r>
            <a:r>
              <a:rPr lang="en-US" dirty="0"/>
              <a:t> </a:t>
            </a:r>
            <a:r>
              <a:rPr lang="en-US" dirty="0" err="1"/>
              <a:t>d’autres</a:t>
            </a:r>
            <a:r>
              <a:rPr lang="en-US" dirty="0"/>
              <a:t> </a:t>
            </a:r>
            <a:r>
              <a:rPr lang="en-US" dirty="0" err="1"/>
              <a:t>possibilités</a:t>
            </a:r>
            <a:r>
              <a:rPr lang="en-US" dirty="0"/>
              <a:t>…</a:t>
            </a:r>
          </a:p>
        </p:txBody>
      </p:sp>
      <p:sp>
        <p:nvSpPr>
          <p:cNvPr id="3" name="ZoneTexte 2">
            <a:extLst>
              <a:ext uri="{FF2B5EF4-FFF2-40B4-BE49-F238E27FC236}">
                <a16:creationId xmlns:a16="http://schemas.microsoft.com/office/drawing/2014/main" id="{FA438E6D-7D77-6EE0-DB95-7DA27B74F537}"/>
              </a:ext>
            </a:extLst>
          </p:cNvPr>
          <p:cNvSpPr txBox="1"/>
          <p:nvPr/>
        </p:nvSpPr>
        <p:spPr>
          <a:xfrm>
            <a:off x="1390649" y="1514246"/>
            <a:ext cx="6176776" cy="4959706"/>
          </a:xfrm>
          <a:prstGeom prst="rect">
            <a:avLst/>
          </a:prstGeom>
        </p:spPr>
        <p:txBody>
          <a:bodyPr vert="horz" lIns="91440" tIns="45720" rIns="91440" bIns="45720" rtlCol="0">
            <a:normAutofit lnSpcReduction="10000"/>
          </a:bodyPr>
          <a:lstStyle/>
          <a:p>
            <a:pPr marL="457200" indent="-457200" defTabSz="914400">
              <a:lnSpc>
                <a:spcPct val="94000"/>
              </a:lnSpc>
              <a:spcAft>
                <a:spcPts val="200"/>
              </a:spcAft>
              <a:buClr>
                <a:schemeClr val="accent1"/>
              </a:buClr>
              <a:buAutoNum type="arabicPeriod"/>
            </a:pPr>
            <a:r>
              <a:rPr lang="en-US" sz="2400" dirty="0">
                <a:solidFill>
                  <a:schemeClr val="tx2"/>
                </a:solidFill>
              </a:rPr>
              <a:t>La Communauté de Communes VSA</a:t>
            </a:r>
          </a:p>
          <a:p>
            <a:pPr marL="457200" indent="-457200" defTabSz="914400">
              <a:lnSpc>
                <a:spcPct val="94000"/>
              </a:lnSpc>
              <a:spcAft>
                <a:spcPts val="200"/>
              </a:spcAft>
              <a:buClr>
                <a:schemeClr val="accent1"/>
              </a:buClr>
              <a:buAutoNum type="arabicPeriod"/>
            </a:pPr>
            <a:endParaRPr lang="en-US" sz="2400" dirty="0">
              <a:solidFill>
                <a:schemeClr val="tx2"/>
              </a:solidFill>
            </a:endParaRPr>
          </a:p>
          <a:p>
            <a:pPr defTabSz="914400">
              <a:lnSpc>
                <a:spcPct val="94000"/>
              </a:lnSpc>
              <a:spcAft>
                <a:spcPts val="200"/>
              </a:spcAft>
              <a:buClr>
                <a:schemeClr val="accent1"/>
              </a:buClr>
            </a:pPr>
            <a:r>
              <a:rPr lang="en-US" sz="2400" dirty="0">
                <a:solidFill>
                  <a:schemeClr val="tx2"/>
                </a:solidFill>
              </a:rPr>
              <a:t>Sont </a:t>
            </a:r>
            <a:r>
              <a:rPr lang="en-US" sz="2400" dirty="0" err="1">
                <a:solidFill>
                  <a:schemeClr val="tx2"/>
                </a:solidFill>
              </a:rPr>
              <a:t>disponibles</a:t>
            </a:r>
            <a:r>
              <a:rPr lang="en-US" sz="2400" dirty="0">
                <a:solidFill>
                  <a:schemeClr val="tx2"/>
                </a:solidFill>
              </a:rPr>
              <a:t> : </a:t>
            </a:r>
          </a:p>
          <a:p>
            <a:pPr defTabSz="914400">
              <a:lnSpc>
                <a:spcPct val="94000"/>
              </a:lnSpc>
              <a:spcAft>
                <a:spcPts val="200"/>
              </a:spcAft>
              <a:buClr>
                <a:schemeClr val="accent1"/>
              </a:buClr>
            </a:pPr>
            <a:endParaRPr lang="en-US" sz="2400" dirty="0">
              <a:solidFill>
                <a:schemeClr val="tx2"/>
              </a:solidFill>
            </a:endParaRPr>
          </a:p>
          <a:p>
            <a:pPr marL="342900" indent="-342900" defTabSz="914400">
              <a:lnSpc>
                <a:spcPct val="94000"/>
              </a:lnSpc>
              <a:spcAft>
                <a:spcPts val="200"/>
              </a:spcAft>
              <a:buClr>
                <a:schemeClr val="accent1"/>
              </a:buClr>
              <a:buFont typeface="Wingdings" panose="05000000000000000000" pitchFamily="2" charset="2"/>
              <a:buChar char="§"/>
            </a:pPr>
            <a:r>
              <a:rPr lang="en-US" sz="2400" dirty="0" err="1">
                <a:solidFill>
                  <a:schemeClr val="tx2"/>
                </a:solidFill>
              </a:rPr>
              <a:t>Tivolis</a:t>
            </a:r>
            <a:endParaRPr lang="en-US" sz="2400" dirty="0">
              <a:solidFill>
                <a:schemeClr val="tx2"/>
              </a:solidFill>
            </a:endParaRPr>
          </a:p>
          <a:p>
            <a:pPr marL="342900" indent="-342900" defTabSz="914400">
              <a:lnSpc>
                <a:spcPct val="94000"/>
              </a:lnSpc>
              <a:spcAft>
                <a:spcPts val="200"/>
              </a:spcAft>
              <a:buClr>
                <a:schemeClr val="accent1"/>
              </a:buClr>
              <a:buFont typeface="Wingdings" panose="05000000000000000000" pitchFamily="2" charset="2"/>
              <a:buChar char="§"/>
            </a:pPr>
            <a:endParaRPr lang="en-US" sz="2400" dirty="0">
              <a:solidFill>
                <a:schemeClr val="tx2"/>
              </a:solidFill>
            </a:endParaRPr>
          </a:p>
          <a:p>
            <a:pPr defTabSz="914400">
              <a:lnSpc>
                <a:spcPct val="94000"/>
              </a:lnSpc>
              <a:spcAft>
                <a:spcPts val="200"/>
              </a:spcAft>
              <a:buClr>
                <a:schemeClr val="accent1"/>
              </a:buClr>
            </a:pPr>
            <a:endParaRPr lang="en-US" sz="2400" dirty="0">
              <a:solidFill>
                <a:schemeClr val="tx2"/>
              </a:solidFill>
            </a:endParaRPr>
          </a:p>
          <a:p>
            <a:pPr defTabSz="914400">
              <a:lnSpc>
                <a:spcPct val="94000"/>
              </a:lnSpc>
              <a:spcAft>
                <a:spcPts val="200"/>
              </a:spcAft>
              <a:buClr>
                <a:schemeClr val="accent1"/>
              </a:buClr>
            </a:pPr>
            <a:r>
              <a:rPr lang="en-US" sz="2400" dirty="0">
                <a:solidFill>
                  <a:schemeClr val="tx2"/>
                </a:solidFill>
              </a:rPr>
              <a:t>2. L’ODDAS Centre social de Fontenay le Comte</a:t>
            </a:r>
          </a:p>
          <a:p>
            <a:pPr algn="l" fontAlgn="base">
              <a:spcAft>
                <a:spcPts val="300"/>
              </a:spcAft>
            </a:pPr>
            <a:r>
              <a:rPr lang="fr-FR" sz="1600" b="0" i="0" dirty="0">
                <a:solidFill>
                  <a:srgbClr val="333333"/>
                </a:solidFill>
                <a:effectLst/>
              </a:rPr>
              <a:t>25 rue des Cordiers</a:t>
            </a:r>
          </a:p>
          <a:p>
            <a:pPr fontAlgn="base">
              <a:spcAft>
                <a:spcPts val="300"/>
              </a:spcAft>
            </a:pPr>
            <a:r>
              <a:rPr lang="fr-FR" sz="1600" b="0" i="0" dirty="0">
                <a:solidFill>
                  <a:srgbClr val="333333"/>
                </a:solidFill>
                <a:effectLst/>
              </a:rPr>
              <a:t>Tél : 02.51.69.26.53</a:t>
            </a:r>
          </a:p>
          <a:p>
            <a:pPr algn="l" fontAlgn="base">
              <a:spcAft>
                <a:spcPts val="300"/>
              </a:spcAft>
            </a:pPr>
            <a:r>
              <a:rPr lang="fr-FR" sz="1600" b="0" i="0" dirty="0">
                <a:solidFill>
                  <a:srgbClr val="333333"/>
                </a:solidFill>
                <a:effectLst/>
              </a:rPr>
              <a:t>Mail : accueil@oddas.fr</a:t>
            </a:r>
            <a:endParaRPr lang="en-US" sz="1600" dirty="0">
              <a:solidFill>
                <a:schemeClr val="tx2"/>
              </a:solidFill>
            </a:endParaRPr>
          </a:p>
          <a:p>
            <a:pPr marL="285750" indent="-285750" defTabSz="914400">
              <a:lnSpc>
                <a:spcPct val="94000"/>
              </a:lnSpc>
              <a:spcAft>
                <a:spcPts val="200"/>
              </a:spcAft>
              <a:buClr>
                <a:schemeClr val="accent1"/>
              </a:buClr>
              <a:buFont typeface="Wingdings" panose="05000000000000000000" pitchFamily="2" charset="2"/>
              <a:buChar char="v"/>
            </a:pPr>
            <a:endParaRPr lang="en-US" sz="1600" dirty="0">
              <a:solidFill>
                <a:schemeClr val="tx2"/>
              </a:solidFill>
            </a:endParaRPr>
          </a:p>
          <a:p>
            <a:pPr algn="just">
              <a:spcAft>
                <a:spcPts val="750"/>
              </a:spcAft>
            </a:pPr>
            <a:r>
              <a:rPr lang="fr-FR" sz="1600" b="1" i="0" dirty="0">
                <a:effectLst/>
              </a:rPr>
              <a:t>Adhésion 28 € </a:t>
            </a:r>
          </a:p>
          <a:p>
            <a:pPr algn="just"/>
            <a:r>
              <a:rPr lang="fr-FR" sz="1600" b="0" i="0" dirty="0">
                <a:solidFill>
                  <a:srgbClr val="19171A"/>
                </a:solidFill>
                <a:effectLst/>
              </a:rPr>
              <a:t>Adhésion requise pour la location des véhicules, prêt de matériels et reprographie (voir tarifs sur la plaquette ci contre).</a:t>
            </a:r>
          </a:p>
          <a:p>
            <a:pPr algn="just"/>
            <a:endParaRPr lang="fr-FR" sz="1600" dirty="0">
              <a:solidFill>
                <a:srgbClr val="19171A"/>
              </a:solidFill>
            </a:endParaRPr>
          </a:p>
          <a:p>
            <a:pPr algn="just"/>
            <a:endParaRPr lang="fr-FR" sz="1600" b="0" i="0" dirty="0">
              <a:solidFill>
                <a:srgbClr val="19171A"/>
              </a:solidFill>
              <a:effectLst/>
            </a:endParaRPr>
          </a:p>
          <a:p>
            <a:pPr marL="384048" indent="-384048" defTabSz="914400">
              <a:lnSpc>
                <a:spcPct val="94000"/>
              </a:lnSpc>
              <a:spcAft>
                <a:spcPts val="200"/>
              </a:spcAft>
              <a:buClr>
                <a:schemeClr val="accent1"/>
              </a:buClr>
              <a:buFont typeface="Franklin Gothic Book" panose="020B0503020102020204" pitchFamily="34" charset="0"/>
              <a:buChar char=""/>
            </a:pPr>
            <a:endParaRPr lang="en-US" sz="1600" dirty="0">
              <a:solidFill>
                <a:schemeClr val="tx2"/>
              </a:solidFill>
            </a:endParaRPr>
          </a:p>
          <a:p>
            <a:pPr defTabSz="914400">
              <a:lnSpc>
                <a:spcPct val="94000"/>
              </a:lnSpc>
              <a:spcAft>
                <a:spcPts val="200"/>
              </a:spcAft>
              <a:buClr>
                <a:schemeClr val="accent1"/>
              </a:buClr>
            </a:pPr>
            <a:endParaRPr lang="en-US" sz="1600" dirty="0">
              <a:solidFill>
                <a:schemeClr val="tx2"/>
              </a:solidFill>
            </a:endParaRPr>
          </a:p>
          <a:p>
            <a:pPr defTabSz="914400">
              <a:lnSpc>
                <a:spcPct val="94000"/>
              </a:lnSpc>
              <a:spcAft>
                <a:spcPts val="200"/>
              </a:spcAft>
              <a:buClr>
                <a:schemeClr val="accent1"/>
              </a:buClr>
            </a:pPr>
            <a:endParaRPr lang="en-US" sz="1100" dirty="0">
              <a:solidFill>
                <a:schemeClr val="tx2"/>
              </a:solidFill>
            </a:endParaRPr>
          </a:p>
        </p:txBody>
      </p:sp>
      <p:pic>
        <p:nvPicPr>
          <p:cNvPr id="4" name="Image 3">
            <a:extLst>
              <a:ext uri="{FF2B5EF4-FFF2-40B4-BE49-F238E27FC236}">
                <a16:creationId xmlns:a16="http://schemas.microsoft.com/office/drawing/2014/main" id="{09E8310C-6CF0-8684-C36D-BC5B3440C92E}"/>
              </a:ext>
            </a:extLst>
          </p:cNvPr>
          <p:cNvPicPr>
            <a:picLocks noChangeAspect="1"/>
          </p:cNvPicPr>
          <p:nvPr/>
        </p:nvPicPr>
        <p:blipFill>
          <a:blip r:embed="rId3"/>
          <a:stretch>
            <a:fillRect/>
          </a:stretch>
        </p:blipFill>
        <p:spPr>
          <a:xfrm>
            <a:off x="982003" y="3757998"/>
            <a:ext cx="408645" cy="564828"/>
          </a:xfrm>
          <a:prstGeom prst="rect">
            <a:avLst/>
          </a:prstGeom>
        </p:spPr>
      </p:pic>
      <p:pic>
        <p:nvPicPr>
          <p:cNvPr id="5" name="Image 4">
            <a:extLst>
              <a:ext uri="{FF2B5EF4-FFF2-40B4-BE49-F238E27FC236}">
                <a16:creationId xmlns:a16="http://schemas.microsoft.com/office/drawing/2014/main" id="{393EE7B6-5373-9113-D01E-0C47271E0F9F}"/>
              </a:ext>
            </a:extLst>
          </p:cNvPr>
          <p:cNvPicPr>
            <a:picLocks noChangeAspect="1"/>
          </p:cNvPicPr>
          <p:nvPr/>
        </p:nvPicPr>
        <p:blipFill>
          <a:blip r:embed="rId4"/>
          <a:stretch>
            <a:fillRect/>
          </a:stretch>
        </p:blipFill>
        <p:spPr>
          <a:xfrm>
            <a:off x="8186554" y="1514246"/>
            <a:ext cx="3436667" cy="4959707"/>
          </a:xfrm>
          <a:prstGeom prst="rect">
            <a:avLst/>
          </a:prstGeom>
        </p:spPr>
      </p:pic>
    </p:spTree>
    <p:extLst>
      <p:ext uri="{BB962C8B-B14F-4D97-AF65-F5344CB8AC3E}">
        <p14:creationId xmlns:p14="http://schemas.microsoft.com/office/powerpoint/2010/main" val="1929454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6CC0E6A-5557-7756-A5C7-6A0CD25B3C81}"/>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0E8C1BC9-24D2-286C-BC0D-2F952C0163B5}"/>
              </a:ext>
            </a:extLst>
          </p:cNvPr>
          <p:cNvSpPr>
            <a:spLocks noGrp="1"/>
          </p:cNvSpPr>
          <p:nvPr>
            <p:ph type="title"/>
          </p:nvPr>
        </p:nvSpPr>
        <p:spPr>
          <a:xfrm>
            <a:off x="1390650" y="685800"/>
            <a:ext cx="9886950" cy="1485900"/>
          </a:xfrm>
        </p:spPr>
        <p:txBody>
          <a:bodyPr vert="horz" lIns="91440" tIns="45720" rIns="91440" bIns="45720" rtlCol="0" anchor="t">
            <a:normAutofit/>
          </a:bodyPr>
          <a:lstStyle/>
          <a:p>
            <a:r>
              <a:rPr lang="en-US" dirty="0"/>
              <a:t>Communication des associations</a:t>
            </a:r>
          </a:p>
        </p:txBody>
      </p:sp>
      <p:pic>
        <p:nvPicPr>
          <p:cNvPr id="19" name="Picture 4" descr="Toile vierge au mur dans un bureau moderne">
            <a:extLst>
              <a:ext uri="{FF2B5EF4-FFF2-40B4-BE49-F238E27FC236}">
                <a16:creationId xmlns:a16="http://schemas.microsoft.com/office/drawing/2014/main" id="{3D83E3BD-D67D-CFDE-F91A-002D3C7181F4}"/>
              </a:ext>
            </a:extLst>
          </p:cNvPr>
          <p:cNvPicPr>
            <a:picLocks noChangeAspect="1"/>
          </p:cNvPicPr>
          <p:nvPr/>
        </p:nvPicPr>
        <p:blipFill>
          <a:blip r:embed="rId3"/>
          <a:srcRect l="21773" r="16391" b="1"/>
          <a:stretch/>
        </p:blipFill>
        <p:spPr>
          <a:xfrm>
            <a:off x="1390649" y="1600200"/>
            <a:ext cx="3211495" cy="4268037"/>
          </a:xfrm>
          <a:prstGeom prst="rect">
            <a:avLst/>
          </a:prstGeom>
        </p:spPr>
      </p:pic>
      <p:sp>
        <p:nvSpPr>
          <p:cNvPr id="3" name="ZoneTexte 2">
            <a:extLst>
              <a:ext uri="{FF2B5EF4-FFF2-40B4-BE49-F238E27FC236}">
                <a16:creationId xmlns:a16="http://schemas.microsoft.com/office/drawing/2014/main" id="{68508A86-8C7C-977C-2168-DC59712EDDF8}"/>
              </a:ext>
            </a:extLst>
          </p:cNvPr>
          <p:cNvSpPr txBox="1"/>
          <p:nvPr/>
        </p:nvSpPr>
        <p:spPr>
          <a:xfrm>
            <a:off x="5100824" y="1600199"/>
            <a:ext cx="6176776" cy="4898571"/>
          </a:xfrm>
          <a:prstGeom prst="rect">
            <a:avLst/>
          </a:prstGeom>
        </p:spPr>
        <p:txBody>
          <a:bodyPr vert="horz" lIns="91440" tIns="45720" rIns="91440" bIns="45720" rtlCol="0">
            <a:normAutofit/>
          </a:bodyPr>
          <a:lstStyle/>
          <a:p>
            <a:pPr defTabSz="914400">
              <a:lnSpc>
                <a:spcPct val="94000"/>
              </a:lnSpc>
              <a:spcAft>
                <a:spcPts val="200"/>
              </a:spcAft>
              <a:buClr>
                <a:schemeClr val="accent1"/>
              </a:buClr>
            </a:pPr>
            <a:r>
              <a:rPr lang="en-US" sz="1400" dirty="0">
                <a:solidFill>
                  <a:schemeClr val="tx2"/>
                </a:solidFill>
              </a:rPr>
              <a:t>Plusieurs supports </a:t>
            </a:r>
            <a:r>
              <a:rPr lang="en-US" sz="1400" dirty="0" err="1">
                <a:solidFill>
                  <a:schemeClr val="tx2"/>
                </a:solidFill>
              </a:rPr>
              <a:t>communaux</a:t>
            </a:r>
            <a:r>
              <a:rPr lang="en-US" sz="1400" dirty="0">
                <a:solidFill>
                  <a:schemeClr val="tx2"/>
                </a:solidFill>
              </a:rPr>
              <a:t> sont à la disposition des associations :</a:t>
            </a:r>
          </a:p>
          <a:p>
            <a:pPr defTabSz="914400">
              <a:lnSpc>
                <a:spcPct val="94000"/>
              </a:lnSpc>
              <a:spcAft>
                <a:spcPts val="200"/>
              </a:spcAft>
              <a:buClr>
                <a:schemeClr val="accent1"/>
              </a:buClr>
            </a:pPr>
            <a:endParaRPr lang="en-US" sz="1400" dirty="0">
              <a:solidFill>
                <a:schemeClr val="tx2"/>
              </a:solidFill>
            </a:endParaRPr>
          </a:p>
          <a:p>
            <a:pPr defTabSz="914400">
              <a:lnSpc>
                <a:spcPct val="94000"/>
              </a:lnSpc>
              <a:spcAft>
                <a:spcPts val="200"/>
              </a:spcAft>
              <a:buClr>
                <a:schemeClr val="accent1"/>
              </a:buClr>
            </a:pPr>
            <a:endParaRPr lang="en-US" sz="1400" dirty="0">
              <a:solidFill>
                <a:schemeClr val="tx2"/>
              </a:solidFill>
            </a:endParaRPr>
          </a:p>
          <a:p>
            <a:pPr marL="285750" lvl="1" indent="-285750" defTabSz="914400">
              <a:lnSpc>
                <a:spcPct val="94000"/>
              </a:lnSpc>
              <a:spcAft>
                <a:spcPts val="200"/>
              </a:spcAft>
              <a:buClr>
                <a:schemeClr val="accent1"/>
              </a:buClr>
              <a:buFont typeface="Wingdings" panose="05000000000000000000" pitchFamily="2" charset="2"/>
              <a:buChar char="v"/>
            </a:pPr>
            <a:r>
              <a:rPr lang="en-US" sz="1400" dirty="0">
                <a:solidFill>
                  <a:schemeClr val="tx2"/>
                </a:solidFill>
              </a:rPr>
              <a:t>Flash info </a:t>
            </a:r>
          </a:p>
          <a:p>
            <a:pPr marL="285750" lvl="1" indent="-285750" defTabSz="914400">
              <a:lnSpc>
                <a:spcPct val="94000"/>
              </a:lnSpc>
              <a:spcAft>
                <a:spcPts val="200"/>
              </a:spcAft>
              <a:buClr>
                <a:schemeClr val="accent1"/>
              </a:buClr>
              <a:buFont typeface="Wingdings" panose="05000000000000000000" pitchFamily="2" charset="2"/>
              <a:buChar char="v"/>
            </a:pPr>
            <a:r>
              <a:rPr lang="en-US" sz="1400" dirty="0">
                <a:solidFill>
                  <a:schemeClr val="tx2"/>
                </a:solidFill>
              </a:rPr>
              <a:t>Application Intramuros</a:t>
            </a:r>
          </a:p>
          <a:p>
            <a:pPr marL="285750" lvl="1" indent="-285750" defTabSz="914400">
              <a:lnSpc>
                <a:spcPct val="94000"/>
              </a:lnSpc>
              <a:spcAft>
                <a:spcPts val="200"/>
              </a:spcAft>
              <a:buClr>
                <a:schemeClr val="accent1"/>
              </a:buClr>
              <a:buFont typeface="Wingdings" panose="05000000000000000000" pitchFamily="2" charset="2"/>
              <a:buChar char="v"/>
            </a:pPr>
            <a:r>
              <a:rPr lang="en-US" sz="1400" dirty="0">
                <a:solidFill>
                  <a:schemeClr val="tx2"/>
                </a:solidFill>
              </a:rPr>
              <a:t>Bulletin </a:t>
            </a:r>
            <a:r>
              <a:rPr lang="en-US" sz="1400" dirty="0" err="1">
                <a:solidFill>
                  <a:schemeClr val="tx2"/>
                </a:solidFill>
              </a:rPr>
              <a:t>annuel</a:t>
            </a:r>
            <a:endParaRPr lang="en-US" sz="1400" dirty="0">
              <a:solidFill>
                <a:schemeClr val="tx2"/>
              </a:solidFill>
            </a:endParaRPr>
          </a:p>
          <a:p>
            <a:pPr marL="285750" lvl="1" indent="-285750" defTabSz="914400">
              <a:lnSpc>
                <a:spcPct val="94000"/>
              </a:lnSpc>
              <a:spcAft>
                <a:spcPts val="200"/>
              </a:spcAft>
              <a:buClr>
                <a:schemeClr val="accent1"/>
              </a:buClr>
              <a:buFont typeface="Wingdings" panose="05000000000000000000" pitchFamily="2" charset="2"/>
              <a:buChar char="v"/>
            </a:pPr>
            <a:endParaRPr lang="en-US" sz="14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400" dirty="0">
                <a:solidFill>
                  <a:schemeClr val="tx2"/>
                </a:solidFill>
              </a:rPr>
              <a:t>Pour le flash info, </a:t>
            </a:r>
            <a:r>
              <a:rPr lang="en-US" sz="1400" dirty="0" err="1">
                <a:solidFill>
                  <a:schemeClr val="tx2"/>
                </a:solidFill>
              </a:rPr>
              <a:t>adressez</a:t>
            </a:r>
            <a:r>
              <a:rPr lang="en-US" sz="1400" dirty="0">
                <a:solidFill>
                  <a:schemeClr val="tx2"/>
                </a:solidFill>
              </a:rPr>
              <a:t> </a:t>
            </a:r>
            <a:r>
              <a:rPr lang="en-US" sz="1400" dirty="0" err="1">
                <a:solidFill>
                  <a:schemeClr val="tx2"/>
                </a:solidFill>
              </a:rPr>
              <a:t>votre</a:t>
            </a:r>
            <a:r>
              <a:rPr lang="en-US" sz="1400" dirty="0">
                <a:solidFill>
                  <a:schemeClr val="tx2"/>
                </a:solidFill>
              </a:rPr>
              <a:t> </a:t>
            </a:r>
            <a:r>
              <a:rPr lang="en-US" sz="1400" dirty="0" err="1">
                <a:solidFill>
                  <a:schemeClr val="tx2"/>
                </a:solidFill>
              </a:rPr>
              <a:t>texte</a:t>
            </a:r>
            <a:r>
              <a:rPr lang="en-US" sz="1400" dirty="0">
                <a:solidFill>
                  <a:schemeClr val="tx2"/>
                </a:solidFill>
              </a:rPr>
              <a:t> par mail à la mairie </a:t>
            </a:r>
            <a:r>
              <a:rPr lang="en-US" sz="1400" dirty="0" err="1">
                <a:solidFill>
                  <a:schemeClr val="tx2"/>
                </a:solidFill>
              </a:rPr>
              <a:t>vers</a:t>
            </a:r>
            <a:r>
              <a:rPr lang="en-US" sz="1400" dirty="0">
                <a:solidFill>
                  <a:schemeClr val="tx2"/>
                </a:solidFill>
              </a:rPr>
              <a:t> le 15 du </a:t>
            </a:r>
            <a:r>
              <a:rPr lang="en-US" sz="1400" dirty="0" err="1">
                <a:solidFill>
                  <a:schemeClr val="tx2"/>
                </a:solidFill>
              </a:rPr>
              <a:t>mois</a:t>
            </a:r>
            <a:r>
              <a:rPr lang="en-US" sz="1400" dirty="0">
                <a:solidFill>
                  <a:schemeClr val="tx2"/>
                </a:solidFill>
              </a:rPr>
              <a:t> pour une publication le </a:t>
            </a:r>
            <a:r>
              <a:rPr lang="en-US" sz="1400" dirty="0" err="1">
                <a:solidFill>
                  <a:schemeClr val="tx2"/>
                </a:solidFill>
              </a:rPr>
              <a:t>mois</a:t>
            </a:r>
            <a:r>
              <a:rPr lang="en-US" sz="1400" dirty="0">
                <a:solidFill>
                  <a:schemeClr val="tx2"/>
                </a:solidFill>
              </a:rPr>
              <a:t> </a:t>
            </a:r>
            <a:r>
              <a:rPr lang="en-US" sz="1400" dirty="0" err="1">
                <a:solidFill>
                  <a:schemeClr val="tx2"/>
                </a:solidFill>
              </a:rPr>
              <a:t>suivant</a:t>
            </a:r>
            <a:r>
              <a:rPr lang="en-US" sz="1400" dirty="0">
                <a:solidFill>
                  <a:schemeClr val="tx2"/>
                </a:solidFill>
              </a:rPr>
              <a:t>.  </a:t>
            </a:r>
            <a:r>
              <a:rPr lang="en-US" sz="1400" dirty="0">
                <a:solidFill>
                  <a:schemeClr val="tx2"/>
                </a:solidFill>
                <a:hlinkClick r:id="rId4"/>
              </a:rPr>
              <a:t>accueil@puydeserre.fr</a:t>
            </a:r>
            <a:r>
              <a:rPr lang="en-US" sz="1400" dirty="0">
                <a:solidFill>
                  <a:schemeClr val="tx2"/>
                </a:solidFill>
              </a:rPr>
              <a:t>	</a:t>
            </a:r>
          </a:p>
          <a:p>
            <a:pPr marL="384048" indent="-384048" defTabSz="914400">
              <a:lnSpc>
                <a:spcPct val="94000"/>
              </a:lnSpc>
              <a:spcAft>
                <a:spcPts val="200"/>
              </a:spcAft>
              <a:buClr>
                <a:schemeClr val="accent1"/>
              </a:buClr>
              <a:buFont typeface="Franklin Gothic Book" panose="020B0503020102020204" pitchFamily="34" charset="0"/>
            </a:pPr>
            <a:endParaRPr lang="en-US" sz="14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400" dirty="0">
                <a:solidFill>
                  <a:schemeClr val="tx2"/>
                </a:solidFill>
              </a:rPr>
              <a:t>Pour </a:t>
            </a:r>
            <a:r>
              <a:rPr lang="en-US" sz="1400" dirty="0" err="1">
                <a:solidFill>
                  <a:schemeClr val="tx2"/>
                </a:solidFill>
              </a:rPr>
              <a:t>l’application</a:t>
            </a:r>
            <a:r>
              <a:rPr lang="en-US" sz="1400" dirty="0">
                <a:solidFill>
                  <a:schemeClr val="tx2"/>
                </a:solidFill>
              </a:rPr>
              <a:t> Intramuros : les </a:t>
            </a:r>
            <a:r>
              <a:rPr lang="en-US" sz="1400" dirty="0" err="1">
                <a:solidFill>
                  <a:schemeClr val="tx2"/>
                </a:solidFill>
              </a:rPr>
              <a:t>secrétaires</a:t>
            </a:r>
            <a:r>
              <a:rPr lang="en-US" sz="1400" dirty="0">
                <a:solidFill>
                  <a:schemeClr val="tx2"/>
                </a:solidFill>
              </a:rPr>
              <a:t> des associations sont </a:t>
            </a:r>
            <a:r>
              <a:rPr lang="en-US" sz="1400" dirty="0" err="1">
                <a:solidFill>
                  <a:schemeClr val="tx2"/>
                </a:solidFill>
              </a:rPr>
              <a:t>enregistrés</a:t>
            </a:r>
            <a:r>
              <a:rPr lang="en-US" sz="1400" dirty="0">
                <a:solidFill>
                  <a:schemeClr val="tx2"/>
                </a:solidFill>
              </a:rPr>
              <a:t> pour </a:t>
            </a:r>
            <a:r>
              <a:rPr lang="en-US" sz="1400" dirty="0" err="1">
                <a:solidFill>
                  <a:schemeClr val="tx2"/>
                </a:solidFill>
              </a:rPr>
              <a:t>réaliser</a:t>
            </a:r>
            <a:r>
              <a:rPr lang="en-US" sz="1400" dirty="0">
                <a:solidFill>
                  <a:schemeClr val="tx2"/>
                </a:solidFill>
              </a:rPr>
              <a:t> </a:t>
            </a:r>
            <a:r>
              <a:rPr lang="en-US" sz="1400" dirty="0" err="1">
                <a:solidFill>
                  <a:schemeClr val="tx2"/>
                </a:solidFill>
              </a:rPr>
              <a:t>directement</a:t>
            </a:r>
            <a:r>
              <a:rPr lang="en-US" sz="1400" dirty="0">
                <a:solidFill>
                  <a:schemeClr val="tx2"/>
                </a:solidFill>
              </a:rPr>
              <a:t> la communication de </a:t>
            </a:r>
            <a:r>
              <a:rPr lang="en-US" sz="1400" dirty="0" err="1">
                <a:solidFill>
                  <a:schemeClr val="tx2"/>
                </a:solidFill>
              </a:rPr>
              <a:t>leur</a:t>
            </a:r>
            <a:r>
              <a:rPr lang="en-US" sz="1400" dirty="0">
                <a:solidFill>
                  <a:schemeClr val="tx2"/>
                </a:solidFill>
              </a:rPr>
              <a:t> association. Celle-ci est </a:t>
            </a:r>
            <a:r>
              <a:rPr lang="en-US" sz="1400" dirty="0" err="1">
                <a:solidFill>
                  <a:schemeClr val="tx2"/>
                </a:solidFill>
              </a:rPr>
              <a:t>validée</a:t>
            </a:r>
            <a:r>
              <a:rPr lang="en-US" sz="1400" dirty="0">
                <a:solidFill>
                  <a:schemeClr val="tx2"/>
                </a:solidFill>
              </a:rPr>
              <a:t> par </a:t>
            </a:r>
            <a:r>
              <a:rPr lang="en-US" sz="1400" dirty="0" err="1">
                <a:solidFill>
                  <a:schemeClr val="tx2"/>
                </a:solidFill>
              </a:rPr>
              <a:t>Philppe</a:t>
            </a:r>
            <a:r>
              <a:rPr lang="en-US" sz="1400" dirty="0">
                <a:solidFill>
                  <a:schemeClr val="tx2"/>
                </a:solidFill>
              </a:rPr>
              <a:t> CADAU </a:t>
            </a:r>
            <a:r>
              <a:rPr lang="en-US" sz="1400" dirty="0" err="1">
                <a:solidFill>
                  <a:schemeClr val="tx2"/>
                </a:solidFill>
              </a:rPr>
              <a:t>ou</a:t>
            </a:r>
            <a:r>
              <a:rPr lang="en-US" sz="1400" dirty="0">
                <a:solidFill>
                  <a:schemeClr val="tx2"/>
                </a:solidFill>
              </a:rPr>
              <a:t> Catherine MASSON SOULARD.</a:t>
            </a:r>
          </a:p>
          <a:p>
            <a:pPr marL="384048" indent="-384048" defTabSz="914400">
              <a:lnSpc>
                <a:spcPct val="94000"/>
              </a:lnSpc>
              <a:spcAft>
                <a:spcPts val="200"/>
              </a:spcAft>
              <a:buClr>
                <a:schemeClr val="accent1"/>
              </a:buClr>
              <a:buFont typeface="Franklin Gothic Book" panose="020B0503020102020204" pitchFamily="34" charset="0"/>
            </a:pPr>
            <a:r>
              <a:rPr lang="en-US" sz="1400" dirty="0">
                <a:solidFill>
                  <a:schemeClr val="tx2"/>
                </a:solidFill>
              </a:rPr>
              <a:t>A </a:t>
            </a:r>
            <a:r>
              <a:rPr lang="en-US" sz="1400" dirty="0" err="1">
                <a:solidFill>
                  <a:schemeClr val="tx2"/>
                </a:solidFill>
              </a:rPr>
              <a:t>l’occasion</a:t>
            </a:r>
            <a:r>
              <a:rPr lang="en-US" sz="1400" dirty="0">
                <a:solidFill>
                  <a:schemeClr val="tx2"/>
                </a:solidFill>
              </a:rPr>
              <a:t> de </a:t>
            </a:r>
            <a:r>
              <a:rPr lang="en-US" sz="1400" dirty="0" err="1">
                <a:solidFill>
                  <a:schemeClr val="tx2"/>
                </a:solidFill>
              </a:rPr>
              <a:t>changement</a:t>
            </a:r>
            <a:r>
              <a:rPr lang="en-US" sz="1400" dirty="0">
                <a:solidFill>
                  <a:schemeClr val="tx2"/>
                </a:solidFill>
              </a:rPr>
              <a:t> de bureau, il </a:t>
            </a:r>
            <a:r>
              <a:rPr lang="en-US" sz="1400" dirty="0" err="1">
                <a:solidFill>
                  <a:schemeClr val="tx2"/>
                </a:solidFill>
              </a:rPr>
              <a:t>convient</a:t>
            </a:r>
            <a:r>
              <a:rPr lang="en-US" sz="1400" dirty="0">
                <a:solidFill>
                  <a:schemeClr val="tx2"/>
                </a:solidFill>
              </a:rPr>
              <a:t> de </a:t>
            </a:r>
            <a:r>
              <a:rPr lang="en-US" sz="1400" dirty="0" err="1">
                <a:solidFill>
                  <a:schemeClr val="tx2"/>
                </a:solidFill>
              </a:rPr>
              <a:t>prévenir</a:t>
            </a:r>
            <a:r>
              <a:rPr lang="en-US" sz="1400" dirty="0">
                <a:solidFill>
                  <a:schemeClr val="tx2"/>
                </a:solidFill>
              </a:rPr>
              <a:t> la mairie pour la mise à jour des </a:t>
            </a:r>
            <a:r>
              <a:rPr lang="en-US" sz="1400" dirty="0" err="1">
                <a:solidFill>
                  <a:schemeClr val="tx2"/>
                </a:solidFill>
              </a:rPr>
              <a:t>informations</a:t>
            </a:r>
            <a:r>
              <a:rPr lang="en-US" sz="1400" dirty="0">
                <a:solidFill>
                  <a:schemeClr val="tx2"/>
                </a:solidFill>
              </a:rPr>
              <a:t>.</a:t>
            </a:r>
          </a:p>
          <a:p>
            <a:pPr marL="384048" indent="-384048" defTabSz="914400">
              <a:lnSpc>
                <a:spcPct val="94000"/>
              </a:lnSpc>
              <a:spcAft>
                <a:spcPts val="200"/>
              </a:spcAft>
              <a:buClr>
                <a:schemeClr val="accent1"/>
              </a:buClr>
              <a:buFont typeface="Franklin Gothic Book" panose="020B0503020102020204" pitchFamily="34" charset="0"/>
            </a:pPr>
            <a:endParaRPr lang="en-US" sz="14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400" dirty="0">
                <a:solidFill>
                  <a:schemeClr val="tx2"/>
                </a:solidFill>
              </a:rPr>
              <a:t>Pour le bulletin </a:t>
            </a:r>
            <a:r>
              <a:rPr lang="en-US" sz="1400" dirty="0" err="1">
                <a:solidFill>
                  <a:schemeClr val="tx2"/>
                </a:solidFill>
              </a:rPr>
              <a:t>annuel</a:t>
            </a:r>
            <a:r>
              <a:rPr lang="en-US" sz="1400" dirty="0">
                <a:solidFill>
                  <a:schemeClr val="tx2"/>
                </a:solidFill>
              </a:rPr>
              <a:t>, </a:t>
            </a:r>
            <a:r>
              <a:rPr lang="en-US" sz="1400" dirty="0" err="1">
                <a:solidFill>
                  <a:schemeClr val="tx2"/>
                </a:solidFill>
              </a:rPr>
              <a:t>adressez</a:t>
            </a:r>
            <a:r>
              <a:rPr lang="en-US" sz="1400" dirty="0">
                <a:solidFill>
                  <a:schemeClr val="tx2"/>
                </a:solidFill>
              </a:rPr>
              <a:t> </a:t>
            </a:r>
            <a:r>
              <a:rPr lang="en-US" sz="1400" dirty="0" err="1">
                <a:solidFill>
                  <a:schemeClr val="tx2"/>
                </a:solidFill>
              </a:rPr>
              <a:t>votre</a:t>
            </a:r>
            <a:r>
              <a:rPr lang="en-US" sz="1400" dirty="0">
                <a:solidFill>
                  <a:schemeClr val="tx2"/>
                </a:solidFill>
              </a:rPr>
              <a:t> </a:t>
            </a:r>
            <a:r>
              <a:rPr lang="en-US" sz="1400" dirty="0" err="1">
                <a:solidFill>
                  <a:schemeClr val="tx2"/>
                </a:solidFill>
              </a:rPr>
              <a:t>texte</a:t>
            </a:r>
            <a:r>
              <a:rPr lang="en-US" sz="1400" dirty="0">
                <a:solidFill>
                  <a:schemeClr val="tx2"/>
                </a:solidFill>
              </a:rPr>
              <a:t> par mail à la mairie au 30 </a:t>
            </a:r>
            <a:r>
              <a:rPr lang="en-US" sz="1400" dirty="0" err="1">
                <a:solidFill>
                  <a:schemeClr val="tx2"/>
                </a:solidFill>
              </a:rPr>
              <a:t>novembre</a:t>
            </a:r>
            <a:r>
              <a:rPr lang="en-US" sz="1400" dirty="0">
                <a:solidFill>
                  <a:schemeClr val="tx2"/>
                </a:solidFill>
              </a:rPr>
              <a:t> au plus tard.</a:t>
            </a:r>
          </a:p>
          <a:p>
            <a:pPr marL="384048" indent="-384048" defTabSz="914400">
              <a:lnSpc>
                <a:spcPct val="94000"/>
              </a:lnSpc>
              <a:spcAft>
                <a:spcPts val="200"/>
              </a:spcAft>
              <a:buClr>
                <a:schemeClr val="accent1"/>
              </a:buClr>
              <a:buFont typeface="Franklin Gothic Book" panose="020B0503020102020204" pitchFamily="34" charset="0"/>
            </a:pPr>
            <a:endParaRPr lang="en-US" sz="14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400" dirty="0">
                <a:solidFill>
                  <a:schemeClr val="tx2"/>
                </a:solidFill>
              </a:rPr>
              <a:t>Ouest-France : Pour passer </a:t>
            </a:r>
            <a:r>
              <a:rPr lang="en-US" sz="1400" dirty="0" err="1">
                <a:solidFill>
                  <a:schemeClr val="tx2"/>
                </a:solidFill>
              </a:rPr>
              <a:t>votre</a:t>
            </a:r>
            <a:r>
              <a:rPr lang="en-US" sz="1400" dirty="0">
                <a:solidFill>
                  <a:schemeClr val="tx2"/>
                </a:solidFill>
              </a:rPr>
              <a:t> information, il </a:t>
            </a:r>
            <a:r>
              <a:rPr lang="en-US" sz="1400" dirty="0" err="1">
                <a:solidFill>
                  <a:schemeClr val="tx2"/>
                </a:solidFill>
              </a:rPr>
              <a:t>convient</a:t>
            </a:r>
            <a:r>
              <a:rPr lang="en-US" sz="1400" dirty="0">
                <a:solidFill>
                  <a:schemeClr val="tx2"/>
                </a:solidFill>
              </a:rPr>
              <a:t> de </a:t>
            </a:r>
            <a:r>
              <a:rPr lang="en-US" sz="1400" dirty="0" err="1">
                <a:solidFill>
                  <a:schemeClr val="tx2"/>
                </a:solidFill>
              </a:rPr>
              <a:t>vous</a:t>
            </a:r>
            <a:r>
              <a:rPr lang="en-US" sz="1400" dirty="0">
                <a:solidFill>
                  <a:schemeClr val="tx2"/>
                </a:solidFill>
              </a:rPr>
              <a:t> </a:t>
            </a:r>
            <a:r>
              <a:rPr lang="en-US" sz="1400" dirty="0" err="1">
                <a:solidFill>
                  <a:schemeClr val="tx2"/>
                </a:solidFill>
              </a:rPr>
              <a:t>inscrire</a:t>
            </a:r>
            <a:r>
              <a:rPr lang="en-US" sz="1400" dirty="0">
                <a:solidFill>
                  <a:schemeClr val="tx2"/>
                </a:solidFill>
              </a:rPr>
              <a:t> sur le site “</a:t>
            </a:r>
            <a:r>
              <a:rPr lang="en-US" sz="1400" dirty="0" err="1">
                <a:solidFill>
                  <a:schemeClr val="tx2"/>
                </a:solidFill>
              </a:rPr>
              <a:t>infos</a:t>
            </a:r>
            <a:r>
              <a:rPr lang="en-US" sz="1400" dirty="0">
                <a:solidFill>
                  <a:schemeClr val="tx2"/>
                </a:solidFill>
              </a:rPr>
              <a:t> locales” et/</a:t>
            </a:r>
            <a:r>
              <a:rPr lang="en-US" sz="1400" dirty="0" err="1">
                <a:solidFill>
                  <a:schemeClr val="tx2"/>
                </a:solidFill>
              </a:rPr>
              <a:t>ou</a:t>
            </a:r>
            <a:r>
              <a:rPr lang="en-US" sz="1400" dirty="0">
                <a:solidFill>
                  <a:schemeClr val="tx2"/>
                </a:solidFill>
              </a:rPr>
              <a:t> prendre </a:t>
            </a:r>
            <a:r>
              <a:rPr lang="en-US" sz="1400" dirty="0" err="1">
                <a:solidFill>
                  <a:schemeClr val="tx2"/>
                </a:solidFill>
              </a:rPr>
              <a:t>rendez-vous</a:t>
            </a:r>
            <a:r>
              <a:rPr lang="en-US" sz="1400" dirty="0">
                <a:solidFill>
                  <a:schemeClr val="tx2"/>
                </a:solidFill>
              </a:rPr>
              <a:t> pour un article.</a:t>
            </a:r>
          </a:p>
        </p:txBody>
      </p:sp>
    </p:spTree>
    <p:extLst>
      <p:ext uri="{BB962C8B-B14F-4D97-AF65-F5344CB8AC3E}">
        <p14:creationId xmlns:p14="http://schemas.microsoft.com/office/powerpoint/2010/main" val="219398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01155C7-407E-E19C-C355-644C686F86F6}"/>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38418274-7FD6-0B00-53E6-66F6CC4F02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45" name="Freeform 6">
              <a:extLst>
                <a:ext uri="{FF2B5EF4-FFF2-40B4-BE49-F238E27FC236}">
                  <a16:creationId xmlns:a16="http://schemas.microsoft.com/office/drawing/2014/main" id="{83520CE5-3BD7-A6A6-E255-DCCA90041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fr-FR"/>
            </a:p>
          </p:txBody>
        </p:sp>
        <p:sp>
          <p:nvSpPr>
            <p:cNvPr id="46" name="Freeform 6">
              <a:extLst>
                <a:ext uri="{FF2B5EF4-FFF2-40B4-BE49-F238E27FC236}">
                  <a16:creationId xmlns:a16="http://schemas.microsoft.com/office/drawing/2014/main" id="{DFF5623E-23CF-0AEC-837C-79129B67E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fr-FR"/>
            </a:p>
          </p:txBody>
        </p:sp>
      </p:grpSp>
      <p:sp useBgFill="1">
        <p:nvSpPr>
          <p:cNvPr id="48" name="Rectangle 47">
            <a:extLst>
              <a:ext uri="{FF2B5EF4-FFF2-40B4-BE49-F238E27FC236}">
                <a16:creationId xmlns:a16="http://schemas.microsoft.com/office/drawing/2014/main" id="{12073096-F0C7-EBC8-DD83-09C20D37E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029F047-3E7F-1DA8-675F-FFBE9970628C}"/>
              </a:ext>
            </a:extLst>
          </p:cNvPr>
          <p:cNvSpPr>
            <a:spLocks noGrp="1"/>
          </p:cNvSpPr>
          <p:nvPr>
            <p:ph type="title"/>
          </p:nvPr>
        </p:nvSpPr>
        <p:spPr>
          <a:xfrm>
            <a:off x="5763989" y="2286001"/>
            <a:ext cx="6036795" cy="3808140"/>
          </a:xfrm>
        </p:spPr>
        <p:txBody>
          <a:bodyPr vert="horz" lIns="91440" tIns="45720" rIns="91440" bIns="45720" rtlCol="0" anchor="b">
            <a:normAutofit fontScale="90000"/>
          </a:bodyPr>
          <a:lstStyle/>
          <a:p>
            <a:br>
              <a:rPr lang="en-US" cap="all" noProof="0" dirty="0"/>
            </a:br>
            <a:br>
              <a:rPr lang="en-US" cap="all" noProof="0" dirty="0"/>
            </a:br>
            <a:r>
              <a:rPr lang="en-US" cap="all" noProof="0" dirty="0"/>
              <a:t>	</a:t>
            </a:r>
            <a:br>
              <a:rPr lang="en-US" cap="all" noProof="0" dirty="0"/>
            </a:br>
            <a:br>
              <a:rPr lang="en-US" cap="all" noProof="0" dirty="0"/>
            </a:br>
            <a:br>
              <a:rPr lang="en-US" cap="all" noProof="0" dirty="0"/>
            </a:br>
            <a:r>
              <a:rPr lang="en-US" sz="3200" cap="all" noProof="0" dirty="0"/>
              <a:t>FORMATION GRATUITES pour les </a:t>
            </a:r>
            <a:r>
              <a:rPr lang="en-US" sz="3200" cap="all" noProof="0" dirty="0" err="1"/>
              <a:t>dirigeants</a:t>
            </a:r>
            <a:r>
              <a:rPr lang="en-US" sz="3200" cap="all" noProof="0" dirty="0"/>
              <a:t> et les </a:t>
            </a:r>
            <a:r>
              <a:rPr lang="en-US" sz="3200" cap="all" noProof="0" dirty="0" err="1"/>
              <a:t>bénévoles</a:t>
            </a:r>
            <a:br>
              <a:rPr lang="en-US" sz="3200" cap="all" noProof="0" dirty="0"/>
            </a:br>
            <a:br>
              <a:rPr lang="en-US" cap="all" noProof="0" dirty="0"/>
            </a:br>
            <a:r>
              <a:rPr lang="fr-FR" sz="1800" noProof="0" dirty="0"/>
              <a:t>Organisée par la maison départementale des associations de </a:t>
            </a:r>
            <a:r>
              <a:rPr lang="fr-FR" sz="1800" dirty="0"/>
              <a:t>V</a:t>
            </a:r>
            <a:r>
              <a:rPr lang="fr-FR" sz="1800" noProof="0" dirty="0" err="1"/>
              <a:t>endée</a:t>
            </a:r>
            <a:r>
              <a:rPr lang="fr-FR" sz="1800" noProof="0" dirty="0"/>
              <a:t> en partenariat avec le Crédit Mutuel au 34 rue Léandre Merlet LA ROCHE SUR YON.</a:t>
            </a:r>
            <a:br>
              <a:rPr lang="fr-FR" sz="1800" noProof="0" dirty="0"/>
            </a:br>
            <a:br>
              <a:rPr lang="fr-FR" sz="1800" noProof="0" dirty="0"/>
            </a:br>
            <a:r>
              <a:rPr lang="fr-FR" sz="1800" noProof="0" dirty="0"/>
              <a:t>1- Quelles obligations règlementaires (03/02/25)</a:t>
            </a:r>
            <a:br>
              <a:rPr lang="fr-FR" sz="1800" noProof="0" dirty="0"/>
            </a:br>
            <a:br>
              <a:rPr lang="fr-FR" sz="1800" noProof="0" dirty="0"/>
            </a:br>
            <a:r>
              <a:rPr lang="fr-FR" sz="1800" noProof="0" dirty="0"/>
              <a:t>2- Comment adopter une stratégie de communication ? (10/03/25)</a:t>
            </a:r>
            <a:br>
              <a:rPr lang="fr-FR" sz="1800" noProof="0" dirty="0"/>
            </a:br>
            <a:br>
              <a:rPr lang="fr-FR" sz="1800" noProof="0" dirty="0"/>
            </a:br>
            <a:r>
              <a:rPr lang="fr-FR" sz="1800" noProof="0" dirty="0"/>
              <a:t>3- Quels sont les atouts du numérique ? (28/04/25)</a:t>
            </a:r>
            <a:br>
              <a:rPr lang="fr-FR" sz="1800" noProof="0" dirty="0"/>
            </a:br>
            <a:br>
              <a:rPr lang="fr-FR" sz="1800" noProof="0" dirty="0"/>
            </a:br>
            <a:r>
              <a:rPr lang="fr-FR" sz="1800" noProof="0" dirty="0"/>
              <a:t>4- Comment mobiliser une équipe de bénévoles ? (12/05/25)</a:t>
            </a:r>
            <a:br>
              <a:rPr lang="fr-FR" sz="1800" noProof="0" dirty="0"/>
            </a:br>
            <a:br>
              <a:rPr lang="fr-FR" sz="1800" noProof="0" dirty="0"/>
            </a:br>
            <a:r>
              <a:rPr lang="fr-FR" sz="1800" noProof="0" dirty="0"/>
              <a:t>5- Quel cadre financier et comptable ? (06/10/25)</a:t>
            </a:r>
            <a:br>
              <a:rPr lang="fr-FR" sz="1800" noProof="0" dirty="0"/>
            </a:br>
            <a:br>
              <a:rPr lang="fr-FR" sz="1800" noProof="0" dirty="0"/>
            </a:br>
            <a:r>
              <a:rPr lang="fr-FR" sz="1800" noProof="0" dirty="0"/>
              <a:t>6- Comment diversifier nos ressources ? (17/11/25)</a:t>
            </a:r>
            <a:br>
              <a:rPr lang="fr-FR" sz="1800" noProof="0" dirty="0"/>
            </a:br>
            <a:br>
              <a:rPr lang="fr-FR" sz="1800" noProof="0" dirty="0"/>
            </a:br>
            <a:r>
              <a:rPr lang="fr-FR" sz="1800" noProof="0" dirty="0"/>
              <a:t>Pour plus d’information contactez le 02.51.41.30.62 ou formations@mdavendee.fr</a:t>
            </a:r>
            <a:br>
              <a:rPr lang="fr-FR" sz="1800" noProof="0" dirty="0"/>
            </a:br>
            <a:br>
              <a:rPr lang="fr-FR" sz="1800" noProof="0" dirty="0"/>
            </a:br>
            <a:endParaRPr lang="en-US" sz="1800" cap="all" dirty="0"/>
          </a:p>
        </p:txBody>
      </p:sp>
      <p:sp>
        <p:nvSpPr>
          <p:cNvPr id="50" name="Freeform 6">
            <a:extLst>
              <a:ext uri="{FF2B5EF4-FFF2-40B4-BE49-F238E27FC236}">
                <a16:creationId xmlns:a16="http://schemas.microsoft.com/office/drawing/2014/main" id="{BF490FD1-B0F6-683A-63EA-52F66D786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fr-FR"/>
          </a:p>
        </p:txBody>
      </p:sp>
      <p:sp>
        <p:nvSpPr>
          <p:cNvPr id="52" name="Freeform 6">
            <a:extLst>
              <a:ext uri="{FF2B5EF4-FFF2-40B4-BE49-F238E27FC236}">
                <a16:creationId xmlns:a16="http://schemas.microsoft.com/office/drawing/2014/main" id="{B89D614C-DBCF-D44D-AA13-58A065F09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fr-FR"/>
          </a:p>
        </p:txBody>
      </p:sp>
      <p:pic>
        <p:nvPicPr>
          <p:cNvPr id="19" name="Picture 4" descr="Toile vierge au mur dans un bureau moderne">
            <a:extLst>
              <a:ext uri="{FF2B5EF4-FFF2-40B4-BE49-F238E27FC236}">
                <a16:creationId xmlns:a16="http://schemas.microsoft.com/office/drawing/2014/main" id="{2F944BF9-3BB8-5A96-7A55-44A210CD23AC}"/>
              </a:ext>
            </a:extLst>
          </p:cNvPr>
          <p:cNvPicPr>
            <a:picLocks noChangeAspect="1"/>
          </p:cNvPicPr>
          <p:nvPr/>
        </p:nvPicPr>
        <p:blipFill>
          <a:blip r:embed="rId3"/>
          <a:srcRect l="24180" r="18796"/>
          <a:stretch/>
        </p:blipFill>
        <p:spPr>
          <a:xfrm>
            <a:off x="1155560" y="1129353"/>
            <a:ext cx="3914583" cy="4582236"/>
          </a:xfrm>
          <a:prstGeom prst="rect">
            <a:avLst/>
          </a:prstGeom>
        </p:spPr>
      </p:pic>
      <p:sp>
        <p:nvSpPr>
          <p:cNvPr id="3" name="ZoneTexte 2">
            <a:extLst>
              <a:ext uri="{FF2B5EF4-FFF2-40B4-BE49-F238E27FC236}">
                <a16:creationId xmlns:a16="http://schemas.microsoft.com/office/drawing/2014/main" id="{D895FB51-C10C-7AC3-FEB0-6654EDBE82BD}"/>
              </a:ext>
            </a:extLst>
          </p:cNvPr>
          <p:cNvSpPr txBox="1"/>
          <p:nvPr/>
        </p:nvSpPr>
        <p:spPr>
          <a:xfrm>
            <a:off x="1371600" y="2286000"/>
            <a:ext cx="9601200" cy="3581400"/>
          </a:xfrm>
          <a:prstGeom prst="rect">
            <a:avLst/>
          </a:prstGeom>
        </p:spPr>
        <p:txBody>
          <a:bodyPr vert="horz" lIns="91440" tIns="45720" rIns="91440" bIns="45720" rtlCol="0">
            <a:normAutofit/>
          </a:bodyPr>
          <a:lstStyle/>
          <a:p>
            <a:pPr marL="384048" indent="-384048" defTabSz="914400">
              <a:lnSpc>
                <a:spcPct val="94000"/>
              </a:lnSpc>
              <a:spcAft>
                <a:spcPts val="200"/>
              </a:spcAft>
              <a:buClr>
                <a:schemeClr val="accent1"/>
              </a:buClr>
              <a:buFont typeface="Franklin Gothic Book" panose="020B0503020102020204" pitchFamily="34" charset="0"/>
              <a:buChar char=""/>
            </a:pPr>
            <a:endParaRPr lang="en-US" sz="1100" dirty="0">
              <a:solidFill>
                <a:schemeClr val="tx2"/>
              </a:solidFill>
            </a:endParaRPr>
          </a:p>
        </p:txBody>
      </p:sp>
    </p:spTree>
    <p:extLst>
      <p:ext uri="{BB962C8B-B14F-4D97-AF65-F5344CB8AC3E}">
        <p14:creationId xmlns:p14="http://schemas.microsoft.com/office/powerpoint/2010/main" val="3269588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A8BCBB7-EBA5-B301-6441-F6766B0CD76D}"/>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63D1F3C6-7298-6CF4-8361-32873551CB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45" name="Freeform 6">
              <a:extLst>
                <a:ext uri="{FF2B5EF4-FFF2-40B4-BE49-F238E27FC236}">
                  <a16:creationId xmlns:a16="http://schemas.microsoft.com/office/drawing/2014/main" id="{CE63D755-6F61-FBB5-BE25-FFBC7F353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fr-FR"/>
            </a:p>
          </p:txBody>
        </p:sp>
        <p:sp>
          <p:nvSpPr>
            <p:cNvPr id="46" name="Freeform 6">
              <a:extLst>
                <a:ext uri="{FF2B5EF4-FFF2-40B4-BE49-F238E27FC236}">
                  <a16:creationId xmlns:a16="http://schemas.microsoft.com/office/drawing/2014/main" id="{18F9112E-825D-E18B-DF1F-EA5E89798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fr-FR"/>
            </a:p>
          </p:txBody>
        </p:sp>
      </p:grpSp>
      <p:pic>
        <p:nvPicPr>
          <p:cNvPr id="19" name="Picture 4" descr="Toile vierge au mur dans un bureau moderne">
            <a:extLst>
              <a:ext uri="{FF2B5EF4-FFF2-40B4-BE49-F238E27FC236}">
                <a16:creationId xmlns:a16="http://schemas.microsoft.com/office/drawing/2014/main" id="{62F6577D-A619-D22F-9270-721A78BC6208}"/>
              </a:ext>
            </a:extLst>
          </p:cNvPr>
          <p:cNvPicPr>
            <a:picLocks noChangeAspect="1"/>
          </p:cNvPicPr>
          <p:nvPr/>
        </p:nvPicPr>
        <p:blipFill>
          <a:blip r:embed="rId3"/>
          <a:srcRect t="15714"/>
          <a:stretch/>
        </p:blipFill>
        <p:spPr>
          <a:xfrm>
            <a:off x="-6689" y="-94537"/>
            <a:ext cx="12191980" cy="6859300"/>
          </a:xfrm>
          <a:prstGeom prst="rect">
            <a:avLst/>
          </a:prstGeom>
        </p:spPr>
      </p:pic>
      <p:sp>
        <p:nvSpPr>
          <p:cNvPr id="48" name="Rectangle 47">
            <a:extLst>
              <a:ext uri="{FF2B5EF4-FFF2-40B4-BE49-F238E27FC236}">
                <a16:creationId xmlns:a16="http://schemas.microsoft.com/office/drawing/2014/main" id="{5DD4C712-187B-7D3C-789F-DDD731067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560" y="1137137"/>
            <a:ext cx="9867482" cy="4570327"/>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6">
            <a:extLst>
              <a:ext uri="{FF2B5EF4-FFF2-40B4-BE49-F238E27FC236}">
                <a16:creationId xmlns:a16="http://schemas.microsoft.com/office/drawing/2014/main" id="{66F2E656-A6EA-F85B-048C-FD9A7D561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fr-FR"/>
          </a:p>
        </p:txBody>
      </p:sp>
      <p:sp>
        <p:nvSpPr>
          <p:cNvPr id="52" name="Freeform 6">
            <a:extLst>
              <a:ext uri="{FF2B5EF4-FFF2-40B4-BE49-F238E27FC236}">
                <a16:creationId xmlns:a16="http://schemas.microsoft.com/office/drawing/2014/main" id="{1D709425-8F54-FC82-D1F9-F166BF218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fr-FR"/>
          </a:p>
        </p:txBody>
      </p:sp>
      <p:sp>
        <p:nvSpPr>
          <p:cNvPr id="2" name="Titre 1">
            <a:extLst>
              <a:ext uri="{FF2B5EF4-FFF2-40B4-BE49-F238E27FC236}">
                <a16:creationId xmlns:a16="http://schemas.microsoft.com/office/drawing/2014/main" id="{D4758319-6DE8-91FA-D9F2-D39A5B8C0492}"/>
              </a:ext>
            </a:extLst>
          </p:cNvPr>
          <p:cNvSpPr>
            <a:spLocks noGrp="1"/>
          </p:cNvSpPr>
          <p:nvPr>
            <p:ph type="title"/>
          </p:nvPr>
        </p:nvSpPr>
        <p:spPr>
          <a:xfrm>
            <a:off x="1819441" y="4089378"/>
            <a:ext cx="8361229" cy="1086237"/>
          </a:xfrm>
        </p:spPr>
        <p:txBody>
          <a:bodyPr vert="horz" lIns="91440" tIns="45720" rIns="91440" bIns="45720" rtlCol="0" anchor="b">
            <a:normAutofit/>
          </a:bodyPr>
          <a:lstStyle/>
          <a:p>
            <a:pPr algn="ctr"/>
            <a:r>
              <a:rPr lang="en-US" sz="4500" cap="all" dirty="0"/>
              <a:t>Questions-</a:t>
            </a:r>
            <a:r>
              <a:rPr lang="en-US" sz="4500" cap="all" dirty="0" err="1"/>
              <a:t>reponses</a:t>
            </a:r>
            <a:endParaRPr lang="en-US" sz="4500" cap="all" dirty="0"/>
          </a:p>
        </p:txBody>
      </p:sp>
      <p:sp>
        <p:nvSpPr>
          <p:cNvPr id="4" name="ZoneTexte 3">
            <a:extLst>
              <a:ext uri="{FF2B5EF4-FFF2-40B4-BE49-F238E27FC236}">
                <a16:creationId xmlns:a16="http://schemas.microsoft.com/office/drawing/2014/main" id="{3C590FC8-87C7-D541-0454-3A9C33CB9FA7}"/>
              </a:ext>
            </a:extLst>
          </p:cNvPr>
          <p:cNvSpPr txBox="1"/>
          <p:nvPr/>
        </p:nvSpPr>
        <p:spPr>
          <a:xfrm>
            <a:off x="2673464" y="1766071"/>
            <a:ext cx="6831673" cy="1086237"/>
          </a:xfrm>
          <a:prstGeom prst="rect">
            <a:avLst/>
          </a:prstGeom>
        </p:spPr>
        <p:txBody>
          <a:bodyPr vert="horz" lIns="91440" tIns="45720" rIns="91440" bIns="45720" rtlCol="0">
            <a:noAutofit/>
          </a:bodyPr>
          <a:lstStyle/>
          <a:p>
            <a:pPr algn="ctr" rtl="0"/>
            <a:r>
              <a:rPr lang="fr-FR" sz="4400" dirty="0"/>
              <a:t>Nous vous remercions pour votre </a:t>
            </a:r>
            <a:r>
              <a:rPr lang="fr-FR" sz="4400"/>
              <a:t>attention.</a:t>
            </a:r>
          </a:p>
          <a:p>
            <a:pPr algn="ctr" rtl="0"/>
            <a:endParaRPr lang="fr-FR" sz="1600" dirty="0"/>
          </a:p>
          <a:p>
            <a:pPr algn="ctr" rtl="0"/>
            <a:r>
              <a:rPr lang="fr-FR" sz="2400" dirty="0">
                <a:solidFill>
                  <a:schemeClr val="bg2">
                    <a:lumMod val="10000"/>
                  </a:schemeClr>
                </a:solidFill>
              </a:rPr>
              <a:t>Naturellement cette présentation vous sera adressée ainsi qu’un exemplaire de convention.</a:t>
            </a:r>
          </a:p>
        </p:txBody>
      </p:sp>
      <p:sp>
        <p:nvSpPr>
          <p:cNvPr id="3" name="ZoneTexte 2">
            <a:extLst>
              <a:ext uri="{FF2B5EF4-FFF2-40B4-BE49-F238E27FC236}">
                <a16:creationId xmlns:a16="http://schemas.microsoft.com/office/drawing/2014/main" id="{F9D7A94B-1DDD-C12B-1FE3-9FCBF6D6A5A7}"/>
              </a:ext>
            </a:extLst>
          </p:cNvPr>
          <p:cNvSpPr txBox="1"/>
          <p:nvPr/>
        </p:nvSpPr>
        <p:spPr>
          <a:xfrm>
            <a:off x="1371600" y="2286000"/>
            <a:ext cx="9601200" cy="3581400"/>
          </a:xfrm>
          <a:prstGeom prst="rect">
            <a:avLst/>
          </a:prstGeom>
        </p:spPr>
        <p:txBody>
          <a:bodyPr vert="horz" lIns="91440" tIns="45720" rIns="91440" bIns="45720" rtlCol="0">
            <a:normAutofit/>
          </a:bodyPr>
          <a:lstStyle/>
          <a:p>
            <a:pPr marL="384048" indent="-384048" defTabSz="914400">
              <a:lnSpc>
                <a:spcPct val="94000"/>
              </a:lnSpc>
              <a:spcAft>
                <a:spcPts val="200"/>
              </a:spcAft>
              <a:buClr>
                <a:schemeClr val="accent1"/>
              </a:buClr>
              <a:buFont typeface="Franklin Gothic Book" panose="020B0503020102020204" pitchFamily="34" charset="0"/>
              <a:buChar char=""/>
            </a:pPr>
            <a:endParaRPr lang="en-US" sz="1100" dirty="0">
              <a:solidFill>
                <a:schemeClr val="tx2"/>
              </a:solidFill>
            </a:endParaRPr>
          </a:p>
        </p:txBody>
      </p:sp>
    </p:spTree>
    <p:extLst>
      <p:ext uri="{BB962C8B-B14F-4D97-AF65-F5344CB8AC3E}">
        <p14:creationId xmlns:p14="http://schemas.microsoft.com/office/powerpoint/2010/main" val="81713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CF23014-8818-BF05-95D8-04791D814E63}"/>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52D70592-2FB0-AAB0-21CA-8B52975CD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19" name="Picture 4" descr="Toile vierge au mur dans un bureau moderne">
            <a:extLst>
              <a:ext uri="{FF2B5EF4-FFF2-40B4-BE49-F238E27FC236}">
                <a16:creationId xmlns:a16="http://schemas.microsoft.com/office/drawing/2014/main" id="{A14D3D52-950B-E697-8737-48CE4B346D66}"/>
              </a:ext>
            </a:extLst>
          </p:cNvPr>
          <p:cNvPicPr>
            <a:picLocks noChangeAspect="1"/>
          </p:cNvPicPr>
          <p:nvPr/>
        </p:nvPicPr>
        <p:blipFill>
          <a:blip r:embed="rId3"/>
          <a:srcRect t="15707" r="1" b="1"/>
          <a:stretch/>
        </p:blipFill>
        <p:spPr>
          <a:xfrm>
            <a:off x="-1" y="10"/>
            <a:ext cx="12188652" cy="6857990"/>
          </a:xfrm>
          <a:prstGeom prst="rect">
            <a:avLst/>
          </a:prstGeom>
        </p:spPr>
      </p:pic>
      <p:sp>
        <p:nvSpPr>
          <p:cNvPr id="37" name="Rectangle 36">
            <a:extLst>
              <a:ext uri="{FF2B5EF4-FFF2-40B4-BE49-F238E27FC236}">
                <a16:creationId xmlns:a16="http://schemas.microsoft.com/office/drawing/2014/main" id="{F2982161-2CBD-494E-714E-5C3D1C28C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22225F4-4931-D1DA-50A5-6B6B0A090423}"/>
              </a:ext>
            </a:extLst>
          </p:cNvPr>
          <p:cNvSpPr>
            <a:spLocks noGrp="1"/>
          </p:cNvSpPr>
          <p:nvPr>
            <p:ph type="title"/>
          </p:nvPr>
        </p:nvSpPr>
        <p:spPr>
          <a:xfrm>
            <a:off x="1219200" y="2913290"/>
            <a:ext cx="10614447" cy="1123950"/>
          </a:xfrm>
        </p:spPr>
        <p:txBody>
          <a:bodyPr vert="horz" lIns="91440" tIns="45720" rIns="91440" bIns="45720" rtlCol="0" anchor="t">
            <a:normAutofit fontScale="90000"/>
          </a:bodyPr>
          <a:lstStyle/>
          <a:p>
            <a:r>
              <a:rPr lang="fr-FR" noProof="0" dirty="0"/>
              <a:t>Accompagner le dynamisme associatif de la commune.</a:t>
            </a:r>
            <a:br>
              <a:rPr lang="fr-FR" noProof="0" dirty="0"/>
            </a:br>
            <a:endParaRPr lang="en-US" dirty="0"/>
          </a:p>
        </p:txBody>
      </p:sp>
      <p:sp>
        <p:nvSpPr>
          <p:cNvPr id="39" name="Rectangle 38">
            <a:extLst>
              <a:ext uri="{FF2B5EF4-FFF2-40B4-BE49-F238E27FC236}">
                <a16:creationId xmlns:a16="http://schemas.microsoft.com/office/drawing/2014/main" id="{3013CC3B-63A5-6E1B-7683-8C8BB81B5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3" name="ZoneTexte 2">
            <a:extLst>
              <a:ext uri="{FF2B5EF4-FFF2-40B4-BE49-F238E27FC236}">
                <a16:creationId xmlns:a16="http://schemas.microsoft.com/office/drawing/2014/main" id="{08A8909A-F6C4-79D7-B71A-08AB625BDD9A}"/>
              </a:ext>
            </a:extLst>
          </p:cNvPr>
          <p:cNvSpPr txBox="1"/>
          <p:nvPr/>
        </p:nvSpPr>
        <p:spPr>
          <a:xfrm>
            <a:off x="1371600" y="2286000"/>
            <a:ext cx="9601200" cy="3581400"/>
          </a:xfrm>
          <a:prstGeom prst="rect">
            <a:avLst/>
          </a:prstGeom>
        </p:spPr>
        <p:txBody>
          <a:bodyPr vert="horz" lIns="91440" tIns="45720" rIns="91440" bIns="45720" rtlCol="0">
            <a:normAutofit/>
          </a:bodyPr>
          <a:lstStyle/>
          <a:p>
            <a:pPr marL="384048" indent="-384048" defTabSz="914400">
              <a:lnSpc>
                <a:spcPct val="94000"/>
              </a:lnSpc>
              <a:spcAft>
                <a:spcPts val="200"/>
              </a:spcAft>
              <a:buClr>
                <a:schemeClr val="accent1"/>
              </a:buClr>
              <a:buFont typeface="Franklin Gothic Book" panose="020B0503020102020204" pitchFamily="34" charset="0"/>
              <a:buChar char=""/>
            </a:pPr>
            <a:endParaRPr lang="en-US" sz="1100" dirty="0">
              <a:solidFill>
                <a:schemeClr val="tx2"/>
              </a:solidFill>
            </a:endParaRPr>
          </a:p>
        </p:txBody>
      </p:sp>
      <p:sp>
        <p:nvSpPr>
          <p:cNvPr id="4" name="ZoneTexte 3">
            <a:extLst>
              <a:ext uri="{FF2B5EF4-FFF2-40B4-BE49-F238E27FC236}">
                <a16:creationId xmlns:a16="http://schemas.microsoft.com/office/drawing/2014/main" id="{0F33E803-E249-D105-0637-7790DF69534C}"/>
              </a:ext>
            </a:extLst>
          </p:cNvPr>
          <p:cNvSpPr txBox="1"/>
          <p:nvPr/>
        </p:nvSpPr>
        <p:spPr>
          <a:xfrm>
            <a:off x="1013244" y="1589306"/>
            <a:ext cx="10614448" cy="338554"/>
          </a:xfrm>
          <a:prstGeom prst="rect">
            <a:avLst/>
          </a:prstGeom>
          <a:noFill/>
        </p:spPr>
        <p:txBody>
          <a:bodyPr wrap="square" rtlCol="0">
            <a:spAutoFit/>
          </a:bodyPr>
          <a:lstStyle/>
          <a:p>
            <a:r>
              <a:rPr lang="fr-FR" sz="1600" dirty="0"/>
              <a:t>.</a:t>
            </a:r>
          </a:p>
        </p:txBody>
      </p:sp>
    </p:spTree>
    <p:extLst>
      <p:ext uri="{BB962C8B-B14F-4D97-AF65-F5344CB8AC3E}">
        <p14:creationId xmlns:p14="http://schemas.microsoft.com/office/powerpoint/2010/main" val="162919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9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177A174-9EA6-6336-E80F-8692A485FCFC}"/>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45"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fr-FR"/>
            </a:p>
          </p:txBody>
        </p:sp>
        <p:sp>
          <p:nvSpPr>
            <p:cNvPr id="46"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fr-FR"/>
            </a:p>
          </p:txBody>
        </p:sp>
      </p:grpSp>
      <p:sp useBgFill="1">
        <p:nvSpPr>
          <p:cNvPr id="48" name="Rectangle 47">
            <a:extLst>
              <a:ext uri="{FF2B5EF4-FFF2-40B4-BE49-F238E27FC236}">
                <a16:creationId xmlns:a16="http://schemas.microsoft.com/office/drawing/2014/main" id="{7C04FA5E-9397-403D-8733-45505DDB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F275A5A-44F1-81AC-CCEE-E5DF6C6A8FE4}"/>
              </a:ext>
            </a:extLst>
          </p:cNvPr>
          <p:cNvSpPr>
            <a:spLocks noGrp="1"/>
          </p:cNvSpPr>
          <p:nvPr>
            <p:ph type="title"/>
          </p:nvPr>
        </p:nvSpPr>
        <p:spPr>
          <a:xfrm>
            <a:off x="5763989" y="2839819"/>
            <a:ext cx="6428011" cy="3254321"/>
          </a:xfrm>
        </p:spPr>
        <p:txBody>
          <a:bodyPr vert="horz" lIns="91440" tIns="45720" rIns="91440" bIns="45720" rtlCol="0" anchor="b">
            <a:normAutofit fontScale="90000"/>
          </a:bodyPr>
          <a:lstStyle/>
          <a:p>
            <a:br>
              <a:rPr lang="en-US" cap="all" noProof="0" dirty="0"/>
            </a:br>
            <a:br>
              <a:rPr lang="en-US" cap="all" noProof="0" dirty="0"/>
            </a:br>
            <a:br>
              <a:rPr lang="en-US" cap="all" noProof="0" dirty="0"/>
            </a:br>
            <a:br>
              <a:rPr lang="en-US" cap="all" noProof="0" dirty="0"/>
            </a:br>
            <a:r>
              <a:rPr lang="en-US" sz="3200" cap="all" noProof="0" dirty="0" err="1"/>
              <a:t>Sommaire</a:t>
            </a:r>
            <a:r>
              <a:rPr lang="en-US" sz="3200" cap="all" noProof="0" dirty="0"/>
              <a:t> </a:t>
            </a:r>
            <a:br>
              <a:rPr lang="en-US" sz="3200" cap="all" noProof="0" dirty="0"/>
            </a:br>
            <a:br>
              <a:rPr lang="en-US" cap="all" noProof="0" dirty="0"/>
            </a:br>
            <a:br>
              <a:rPr lang="fr-FR" sz="2700" dirty="0"/>
            </a:br>
            <a:r>
              <a:rPr lang="fr-FR" sz="2700" dirty="0"/>
              <a:t>- M</a:t>
            </a:r>
            <a:r>
              <a:rPr lang="fr-FR" sz="2700" noProof="0" dirty="0" err="1"/>
              <a:t>odalités</a:t>
            </a:r>
            <a:r>
              <a:rPr lang="fr-FR" sz="2700" noProof="0" dirty="0"/>
              <a:t> pratiques de prêts de salles</a:t>
            </a:r>
            <a:br>
              <a:rPr lang="fr-FR" sz="2700" noProof="0" dirty="0"/>
            </a:br>
            <a:br>
              <a:rPr lang="fr-FR" sz="2700" noProof="0" dirty="0"/>
            </a:br>
            <a:r>
              <a:rPr lang="fr-FR" sz="2700" noProof="0" dirty="0"/>
              <a:t>- </a:t>
            </a:r>
            <a:r>
              <a:rPr lang="fr-FR" sz="2700" dirty="0"/>
              <a:t>Modalités pratiques</a:t>
            </a:r>
            <a:r>
              <a:rPr lang="fr-FR" sz="2700" noProof="0" dirty="0"/>
              <a:t> de prêts de matériels</a:t>
            </a:r>
            <a:br>
              <a:rPr lang="fr-FR" sz="2700" noProof="0" dirty="0"/>
            </a:br>
            <a:br>
              <a:rPr lang="fr-FR" sz="2700" noProof="0" dirty="0"/>
            </a:br>
            <a:r>
              <a:rPr lang="fr-FR" sz="2700" noProof="0" dirty="0"/>
              <a:t>- Communication des associations</a:t>
            </a:r>
            <a:br>
              <a:rPr lang="fr-FR" sz="2700" noProof="0" dirty="0"/>
            </a:br>
            <a:br>
              <a:rPr lang="fr-FR" sz="2700" noProof="0" dirty="0"/>
            </a:br>
            <a:r>
              <a:rPr lang="fr-FR" sz="2700" noProof="0" dirty="0"/>
              <a:t>- Formation pour les bénévoles associatifs</a:t>
            </a:r>
            <a:br>
              <a:rPr lang="fr-FR" noProof="0" dirty="0"/>
            </a:br>
            <a:endParaRPr lang="en-US" cap="all" dirty="0"/>
          </a:p>
        </p:txBody>
      </p:sp>
      <p:sp>
        <p:nvSpPr>
          <p:cNvPr id="50" name="Freeform 6">
            <a:extLst>
              <a:ext uri="{FF2B5EF4-FFF2-40B4-BE49-F238E27FC236}">
                <a16:creationId xmlns:a16="http://schemas.microsoft.com/office/drawing/2014/main" id="{09E1F823-C239-4ACC-923A-5C958E00E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fr-FR"/>
          </a:p>
        </p:txBody>
      </p:sp>
      <p:sp>
        <p:nvSpPr>
          <p:cNvPr id="52" name="Freeform 6">
            <a:extLst>
              <a:ext uri="{FF2B5EF4-FFF2-40B4-BE49-F238E27FC236}">
                <a16:creationId xmlns:a16="http://schemas.microsoft.com/office/drawing/2014/main" id="{0817DDF7-06E9-4C7C-84DF-2240A6536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fr-FR"/>
          </a:p>
        </p:txBody>
      </p:sp>
      <p:pic>
        <p:nvPicPr>
          <p:cNvPr id="19" name="Picture 4" descr="Toile vierge au mur dans un bureau moderne">
            <a:extLst>
              <a:ext uri="{FF2B5EF4-FFF2-40B4-BE49-F238E27FC236}">
                <a16:creationId xmlns:a16="http://schemas.microsoft.com/office/drawing/2014/main" id="{F6962585-F371-B2F3-EEA7-5F2C6EF71BF0}"/>
              </a:ext>
            </a:extLst>
          </p:cNvPr>
          <p:cNvPicPr>
            <a:picLocks noChangeAspect="1"/>
          </p:cNvPicPr>
          <p:nvPr/>
        </p:nvPicPr>
        <p:blipFill>
          <a:blip r:embed="rId3"/>
          <a:srcRect l="24180" r="18796"/>
          <a:stretch/>
        </p:blipFill>
        <p:spPr>
          <a:xfrm>
            <a:off x="1155560" y="1129353"/>
            <a:ext cx="3914583" cy="4582236"/>
          </a:xfrm>
          <a:prstGeom prst="rect">
            <a:avLst/>
          </a:prstGeom>
        </p:spPr>
      </p:pic>
      <p:sp>
        <p:nvSpPr>
          <p:cNvPr id="3" name="ZoneTexte 2">
            <a:extLst>
              <a:ext uri="{FF2B5EF4-FFF2-40B4-BE49-F238E27FC236}">
                <a16:creationId xmlns:a16="http://schemas.microsoft.com/office/drawing/2014/main" id="{45947E54-9679-3A06-BF6D-80813CC00422}"/>
              </a:ext>
            </a:extLst>
          </p:cNvPr>
          <p:cNvSpPr txBox="1"/>
          <p:nvPr/>
        </p:nvSpPr>
        <p:spPr>
          <a:xfrm>
            <a:off x="1371600" y="2286000"/>
            <a:ext cx="9601200" cy="3581400"/>
          </a:xfrm>
          <a:prstGeom prst="rect">
            <a:avLst/>
          </a:prstGeom>
        </p:spPr>
        <p:txBody>
          <a:bodyPr vert="horz" lIns="91440" tIns="45720" rIns="91440" bIns="45720" rtlCol="0">
            <a:normAutofit/>
          </a:bodyPr>
          <a:lstStyle/>
          <a:p>
            <a:pPr marL="384048" indent="-384048" defTabSz="914400">
              <a:lnSpc>
                <a:spcPct val="94000"/>
              </a:lnSpc>
              <a:spcAft>
                <a:spcPts val="200"/>
              </a:spcAft>
              <a:buClr>
                <a:schemeClr val="accent1"/>
              </a:buClr>
              <a:buFont typeface="Franklin Gothic Book" panose="020B0503020102020204" pitchFamily="34" charset="0"/>
              <a:buChar char=""/>
            </a:pPr>
            <a:endParaRPr lang="en-US" sz="1100" dirty="0">
              <a:solidFill>
                <a:schemeClr val="tx2"/>
              </a:solidFill>
            </a:endParaRPr>
          </a:p>
        </p:txBody>
      </p:sp>
    </p:spTree>
    <p:extLst>
      <p:ext uri="{BB962C8B-B14F-4D97-AF65-F5344CB8AC3E}">
        <p14:creationId xmlns:p14="http://schemas.microsoft.com/office/powerpoint/2010/main" val="725791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1B02538-A0C7-5C0F-919B-E9EBDDBD2FA4}"/>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B0D067DB-0A9B-71A1-4118-DFC357FC1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AD2CD1CA-3D41-8DC6-A2E2-681B32F89564}"/>
              </a:ext>
            </a:extLst>
          </p:cNvPr>
          <p:cNvSpPr>
            <a:spLocks noGrp="1"/>
          </p:cNvSpPr>
          <p:nvPr>
            <p:ph type="title"/>
          </p:nvPr>
        </p:nvSpPr>
        <p:spPr>
          <a:xfrm>
            <a:off x="1292679" y="246813"/>
            <a:ext cx="9886950" cy="1485900"/>
          </a:xfrm>
        </p:spPr>
        <p:txBody>
          <a:bodyPr vert="horz" lIns="91440" tIns="45720" rIns="91440" bIns="45720" rtlCol="0" anchor="t">
            <a:normAutofit/>
          </a:bodyPr>
          <a:lstStyle/>
          <a:p>
            <a:r>
              <a:rPr lang="en-US" dirty="0"/>
              <a:t>Prêt des salles : </a:t>
            </a:r>
            <a:r>
              <a:rPr lang="en-US" dirty="0" err="1"/>
              <a:t>Modalités</a:t>
            </a:r>
            <a:r>
              <a:rPr lang="en-US" dirty="0"/>
              <a:t> pratiques</a:t>
            </a:r>
          </a:p>
        </p:txBody>
      </p:sp>
      <p:sp>
        <p:nvSpPr>
          <p:cNvPr id="3" name="ZoneTexte 2">
            <a:extLst>
              <a:ext uri="{FF2B5EF4-FFF2-40B4-BE49-F238E27FC236}">
                <a16:creationId xmlns:a16="http://schemas.microsoft.com/office/drawing/2014/main" id="{72A14D22-C115-A94A-7042-21DFD089D199}"/>
              </a:ext>
            </a:extLst>
          </p:cNvPr>
          <p:cNvSpPr txBox="1"/>
          <p:nvPr/>
        </p:nvSpPr>
        <p:spPr>
          <a:xfrm>
            <a:off x="1390649" y="1165903"/>
            <a:ext cx="6441386" cy="5354640"/>
          </a:xfrm>
          <a:prstGeom prst="rect">
            <a:avLst/>
          </a:prstGeom>
        </p:spPr>
        <p:txBody>
          <a:bodyPr vert="horz" lIns="91440" tIns="45720" rIns="91440" bIns="45720" rtlCol="0">
            <a:normAutofit fontScale="92500" lnSpcReduction="10000"/>
          </a:bodyPr>
          <a:lstStyle/>
          <a:p>
            <a:pPr marL="285750" indent="-285750" defTabSz="914400">
              <a:lnSpc>
                <a:spcPct val="94000"/>
              </a:lnSpc>
              <a:spcAft>
                <a:spcPts val="200"/>
              </a:spcAft>
              <a:buClr>
                <a:schemeClr val="accent1"/>
              </a:buClr>
              <a:buFont typeface="Wingdings" panose="05000000000000000000" pitchFamily="2" charset="2"/>
              <a:buChar char="v"/>
            </a:pPr>
            <a:r>
              <a:rPr lang="en-US" sz="1600" dirty="0">
                <a:solidFill>
                  <a:schemeClr val="tx2"/>
                </a:solidFill>
              </a:rPr>
              <a:t>Salles concernées : </a:t>
            </a:r>
          </a:p>
          <a:p>
            <a:pPr marL="384048" indent="-384048" defTabSz="914400">
              <a:lnSpc>
                <a:spcPct val="94000"/>
              </a:lnSpc>
              <a:spcAft>
                <a:spcPts val="200"/>
              </a:spcAft>
              <a:buClr>
                <a:schemeClr val="accent1"/>
              </a:buClr>
              <a:buFont typeface="Franklin Gothic Book" panose="020B0503020102020204" pitchFamily="34" charset="0"/>
              <a:buChar char=""/>
            </a:pPr>
            <a:endParaRPr lang="en-US" sz="1600" dirty="0">
              <a:solidFill>
                <a:schemeClr val="tx2"/>
              </a:solidFill>
            </a:endParaRPr>
          </a:p>
          <a:p>
            <a:pPr marL="285750" lvl="1" indent="-285750" defTabSz="914400">
              <a:lnSpc>
                <a:spcPct val="94000"/>
              </a:lnSpc>
              <a:spcAft>
                <a:spcPts val="200"/>
              </a:spcAft>
              <a:buClr>
                <a:schemeClr val="accent1"/>
              </a:buClr>
              <a:buFont typeface="Wingdings" panose="05000000000000000000" pitchFamily="2" charset="2"/>
              <a:buChar char="Ø"/>
            </a:pPr>
            <a:r>
              <a:rPr lang="en-US" sz="1600" dirty="0">
                <a:solidFill>
                  <a:schemeClr val="tx2"/>
                </a:solidFill>
              </a:rPr>
              <a:t>Salle du conseil</a:t>
            </a:r>
          </a:p>
          <a:p>
            <a:pPr marL="285750" lvl="1" indent="-285750" defTabSz="914400">
              <a:lnSpc>
                <a:spcPct val="94000"/>
              </a:lnSpc>
              <a:spcAft>
                <a:spcPts val="200"/>
              </a:spcAft>
              <a:buClr>
                <a:schemeClr val="accent1"/>
              </a:buClr>
              <a:buFont typeface="Wingdings" panose="05000000000000000000" pitchFamily="2" charset="2"/>
              <a:buChar char="Ø"/>
            </a:pPr>
            <a:r>
              <a:rPr lang="en-US" sz="1600" dirty="0">
                <a:solidFill>
                  <a:schemeClr val="tx2"/>
                </a:solidFill>
              </a:rPr>
              <a:t>Salle de danse</a:t>
            </a:r>
          </a:p>
          <a:p>
            <a:pPr marL="285750" lvl="1" indent="-285750" defTabSz="914400">
              <a:lnSpc>
                <a:spcPct val="94000"/>
              </a:lnSpc>
              <a:spcAft>
                <a:spcPts val="200"/>
              </a:spcAft>
              <a:buClr>
                <a:schemeClr val="accent1"/>
              </a:buClr>
              <a:buFont typeface="Wingdings" panose="05000000000000000000" pitchFamily="2" charset="2"/>
              <a:buChar char="Ø"/>
            </a:pPr>
            <a:r>
              <a:rPr lang="en-US" sz="1600" dirty="0">
                <a:solidFill>
                  <a:schemeClr val="tx2"/>
                </a:solidFill>
              </a:rPr>
              <a:t>Salle des associations</a:t>
            </a:r>
          </a:p>
          <a:p>
            <a:pPr marL="285750" lvl="1" indent="-285750" defTabSz="914400">
              <a:lnSpc>
                <a:spcPct val="94000"/>
              </a:lnSpc>
              <a:spcAft>
                <a:spcPts val="200"/>
              </a:spcAft>
              <a:buClr>
                <a:schemeClr val="accent1"/>
              </a:buClr>
              <a:buFont typeface="Wingdings" panose="05000000000000000000" pitchFamily="2" charset="2"/>
              <a:buChar char="Ø"/>
            </a:pPr>
            <a:r>
              <a:rPr lang="en-US" sz="1600" dirty="0">
                <a:solidFill>
                  <a:schemeClr val="tx2"/>
                </a:solidFill>
              </a:rPr>
              <a:t>Salle de spectacle</a:t>
            </a:r>
          </a:p>
          <a:p>
            <a:pPr marL="285750" lvl="1" indent="-285750" defTabSz="914400">
              <a:lnSpc>
                <a:spcPct val="94000"/>
              </a:lnSpc>
              <a:spcAft>
                <a:spcPts val="200"/>
              </a:spcAft>
              <a:buClr>
                <a:schemeClr val="accent1"/>
              </a:buClr>
              <a:buFont typeface="Wingdings" panose="05000000000000000000" pitchFamily="2" charset="2"/>
              <a:buChar char="Ø"/>
            </a:pPr>
            <a:r>
              <a:rPr lang="en-US" sz="1600" dirty="0">
                <a:solidFill>
                  <a:schemeClr val="tx2"/>
                </a:solidFill>
              </a:rPr>
              <a:t>Salle du bois du roc</a:t>
            </a:r>
          </a:p>
          <a:p>
            <a:pPr marL="384048" lvl="1" indent="-384048" defTabSz="914400">
              <a:lnSpc>
                <a:spcPct val="94000"/>
              </a:lnSpc>
              <a:spcAft>
                <a:spcPts val="200"/>
              </a:spcAft>
              <a:buClr>
                <a:schemeClr val="accent1"/>
              </a:buClr>
              <a:buFont typeface="Franklin Gothic Book" panose="020B0503020102020204" pitchFamily="34" charset="0"/>
              <a:buChar char=""/>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Passer exclusivement par l’adresse mail de la mairie : </a:t>
            </a:r>
            <a:r>
              <a:rPr lang="en-US" sz="1600" dirty="0">
                <a:solidFill>
                  <a:schemeClr val="tx2"/>
                </a:solidFill>
                <a:hlinkClick r:id="rId3"/>
              </a:rPr>
              <a:t>accueil@puydeserre.fr</a:t>
            </a:r>
            <a:r>
              <a:rPr lang="en-US" sz="1600" dirty="0">
                <a:solidFill>
                  <a:schemeClr val="tx2"/>
                </a:solidFill>
              </a:rPr>
              <a:t>	</a:t>
            </a:r>
          </a:p>
          <a:p>
            <a:pPr defTabSz="914400">
              <a:lnSpc>
                <a:spcPct val="94000"/>
              </a:lnSpc>
              <a:spcAft>
                <a:spcPts val="200"/>
              </a:spcAft>
              <a:buClr>
                <a:schemeClr val="accent1"/>
              </a:buClr>
            </a:pPr>
            <a:endParaRPr lang="en-US" sz="1600" dirty="0">
              <a:solidFill>
                <a:schemeClr val="tx2"/>
              </a:solidFill>
            </a:endParaRPr>
          </a:p>
          <a:p>
            <a:pPr defTabSz="914400">
              <a:lnSpc>
                <a:spcPct val="94000"/>
              </a:lnSpc>
              <a:spcAft>
                <a:spcPts val="200"/>
              </a:spcAft>
              <a:buClr>
                <a:schemeClr val="accent1"/>
              </a:buClr>
            </a:pPr>
            <a:r>
              <a:rPr lang="en-US" sz="1600" dirty="0">
                <a:solidFill>
                  <a:schemeClr val="tx2"/>
                </a:solidFill>
              </a:rPr>
              <a:t>Une </a:t>
            </a:r>
            <a:r>
              <a:rPr lang="en-US" sz="1600" dirty="0" err="1">
                <a:solidFill>
                  <a:schemeClr val="tx2"/>
                </a:solidFill>
              </a:rPr>
              <a:t>demande</a:t>
            </a:r>
            <a:r>
              <a:rPr lang="en-US" sz="1600" dirty="0">
                <a:solidFill>
                  <a:schemeClr val="tx2"/>
                </a:solidFill>
              </a:rPr>
              <a:t> de prêt sera </a:t>
            </a:r>
            <a:r>
              <a:rPr lang="en-US" sz="1600" dirty="0" err="1">
                <a:solidFill>
                  <a:schemeClr val="tx2"/>
                </a:solidFill>
              </a:rPr>
              <a:t>complétée</a:t>
            </a:r>
            <a:r>
              <a:rPr lang="en-US" sz="1600" dirty="0">
                <a:solidFill>
                  <a:schemeClr val="tx2"/>
                </a:solidFill>
              </a:rPr>
              <a:t> </a:t>
            </a:r>
            <a:r>
              <a:rPr lang="en-US" sz="1600" dirty="0" err="1">
                <a:solidFill>
                  <a:schemeClr val="tx2"/>
                </a:solidFill>
              </a:rPr>
              <a:t>chaque</a:t>
            </a:r>
            <a:r>
              <a:rPr lang="en-US" sz="1600" dirty="0">
                <a:solidFill>
                  <a:schemeClr val="tx2"/>
                </a:solidFill>
              </a:rPr>
              <a:t> début </a:t>
            </a:r>
            <a:r>
              <a:rPr lang="en-US" sz="1600" dirty="0" err="1">
                <a:solidFill>
                  <a:schemeClr val="tx2"/>
                </a:solidFill>
              </a:rPr>
              <a:t>d’année</a:t>
            </a:r>
            <a:r>
              <a:rPr lang="en-US" sz="1600" dirty="0">
                <a:solidFill>
                  <a:schemeClr val="tx2"/>
                </a:solidFill>
              </a:rPr>
              <a:t> avec les dates </a:t>
            </a:r>
            <a:r>
              <a:rPr lang="en-US" sz="1600" dirty="0" err="1">
                <a:solidFill>
                  <a:schemeClr val="tx2"/>
                </a:solidFill>
              </a:rPr>
              <a:t>souhaitées</a:t>
            </a:r>
            <a:r>
              <a:rPr lang="en-US" sz="1600" dirty="0">
                <a:solidFill>
                  <a:schemeClr val="tx2"/>
                </a:solidFill>
              </a:rPr>
              <a:t>  </a:t>
            </a:r>
            <a:r>
              <a:rPr lang="en-US" sz="1600" dirty="0" err="1">
                <a:solidFill>
                  <a:schemeClr val="tx2"/>
                </a:solidFill>
              </a:rPr>
              <a:t>ainsi</a:t>
            </a:r>
            <a:r>
              <a:rPr lang="en-US" sz="1600" dirty="0">
                <a:solidFill>
                  <a:schemeClr val="tx2"/>
                </a:solidFill>
              </a:rPr>
              <a:t> </a:t>
            </a:r>
            <a:r>
              <a:rPr lang="en-US" sz="1600" dirty="0" err="1">
                <a:solidFill>
                  <a:schemeClr val="tx2"/>
                </a:solidFill>
              </a:rPr>
              <a:t>qu’une</a:t>
            </a:r>
            <a:r>
              <a:rPr lang="en-US" sz="1600" dirty="0">
                <a:solidFill>
                  <a:schemeClr val="tx2"/>
                </a:solidFill>
              </a:rPr>
              <a:t> attestation </a:t>
            </a:r>
            <a:r>
              <a:rPr lang="en-US" sz="1600" dirty="0" err="1">
                <a:solidFill>
                  <a:schemeClr val="tx2"/>
                </a:solidFill>
              </a:rPr>
              <a:t>d’assurance</a:t>
            </a:r>
            <a:r>
              <a:rPr lang="en-US" sz="1600" dirty="0">
                <a:solidFill>
                  <a:schemeClr val="tx2"/>
                </a:solidFill>
              </a:rPr>
              <a:t>.</a:t>
            </a:r>
          </a:p>
          <a:p>
            <a:pPr defTabSz="914400">
              <a:lnSpc>
                <a:spcPct val="94000"/>
              </a:lnSpc>
              <a:spcAft>
                <a:spcPts val="200"/>
              </a:spcAft>
              <a:buClr>
                <a:schemeClr val="accent1"/>
              </a:buClr>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C’est la secrétaire d’accueil qui gère le planning des salles. </a:t>
            </a: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Pour </a:t>
            </a:r>
            <a:r>
              <a:rPr lang="en-US" sz="1600" dirty="0" err="1">
                <a:solidFill>
                  <a:schemeClr val="tx2"/>
                </a:solidFill>
              </a:rPr>
              <a:t>vos</a:t>
            </a:r>
            <a:r>
              <a:rPr lang="en-US" sz="1600" dirty="0">
                <a:solidFill>
                  <a:schemeClr val="tx2"/>
                </a:solidFill>
              </a:rPr>
              <a:t> </a:t>
            </a:r>
            <a:r>
              <a:rPr lang="en-US" sz="1600" dirty="0" err="1">
                <a:solidFill>
                  <a:schemeClr val="tx2"/>
                </a:solidFill>
              </a:rPr>
              <a:t>sollicitations</a:t>
            </a:r>
            <a:r>
              <a:rPr lang="en-US" sz="1600" dirty="0">
                <a:solidFill>
                  <a:schemeClr val="tx2"/>
                </a:solidFill>
              </a:rPr>
              <a:t> </a:t>
            </a:r>
            <a:r>
              <a:rPr lang="en-US" sz="1600" dirty="0" err="1">
                <a:solidFill>
                  <a:schemeClr val="tx2"/>
                </a:solidFill>
              </a:rPr>
              <a:t>ponctuelles</a:t>
            </a:r>
            <a:r>
              <a:rPr lang="en-US" sz="1600" dirty="0">
                <a:solidFill>
                  <a:schemeClr val="tx2"/>
                </a:solidFill>
              </a:rPr>
              <a:t>, nous </a:t>
            </a:r>
            <a:r>
              <a:rPr lang="en-US" sz="1600" dirty="0" err="1">
                <a:solidFill>
                  <a:schemeClr val="tx2"/>
                </a:solidFill>
              </a:rPr>
              <a:t>vous</a:t>
            </a:r>
            <a:r>
              <a:rPr lang="en-US" sz="1600" dirty="0">
                <a:solidFill>
                  <a:schemeClr val="tx2"/>
                </a:solidFill>
              </a:rPr>
              <a:t> </a:t>
            </a:r>
            <a:r>
              <a:rPr lang="en-US" sz="1600" dirty="0" err="1">
                <a:solidFill>
                  <a:schemeClr val="tx2"/>
                </a:solidFill>
              </a:rPr>
              <a:t>remercions</a:t>
            </a:r>
            <a:r>
              <a:rPr lang="en-US" sz="1600" dirty="0">
                <a:solidFill>
                  <a:schemeClr val="tx2"/>
                </a:solidFill>
              </a:rPr>
              <a:t> de nous </a:t>
            </a:r>
            <a:r>
              <a:rPr lang="en-US" sz="1600" dirty="0" err="1">
                <a:solidFill>
                  <a:schemeClr val="tx2"/>
                </a:solidFill>
              </a:rPr>
              <a:t>adresser</a:t>
            </a:r>
            <a:r>
              <a:rPr lang="en-US" sz="1600" dirty="0">
                <a:solidFill>
                  <a:schemeClr val="tx2"/>
                </a:solidFill>
              </a:rPr>
              <a:t> un </a:t>
            </a:r>
            <a:r>
              <a:rPr lang="en-US" sz="1600" dirty="0" err="1">
                <a:solidFill>
                  <a:schemeClr val="tx2"/>
                </a:solidFill>
              </a:rPr>
              <a:t>courriel</a:t>
            </a:r>
            <a:r>
              <a:rPr lang="en-US" sz="1600" dirty="0">
                <a:solidFill>
                  <a:schemeClr val="tx2"/>
                </a:solidFill>
              </a:rPr>
              <a:t>  minimum 8 </a:t>
            </a:r>
            <a:r>
              <a:rPr lang="en-US" sz="1600" dirty="0" err="1">
                <a:solidFill>
                  <a:schemeClr val="tx2"/>
                </a:solidFill>
              </a:rPr>
              <a:t>jours</a:t>
            </a:r>
            <a:r>
              <a:rPr lang="en-US" sz="1600" dirty="0">
                <a:solidFill>
                  <a:schemeClr val="tx2"/>
                </a:solidFill>
              </a:rPr>
              <a:t> </a:t>
            </a:r>
            <a:r>
              <a:rPr lang="en-US" sz="1600" dirty="0" err="1">
                <a:solidFill>
                  <a:schemeClr val="tx2"/>
                </a:solidFill>
              </a:rPr>
              <a:t>avant</a:t>
            </a:r>
            <a:r>
              <a:rPr lang="en-US" sz="1600" dirty="0">
                <a:solidFill>
                  <a:schemeClr val="tx2"/>
                </a:solidFill>
              </a:rPr>
              <a:t> la date </a:t>
            </a:r>
            <a:r>
              <a:rPr lang="en-US" sz="1600" dirty="0" err="1">
                <a:solidFill>
                  <a:schemeClr val="tx2"/>
                </a:solidFill>
              </a:rPr>
              <a:t>souhaitée</a:t>
            </a:r>
            <a:r>
              <a:rPr lang="en-US" sz="1600" dirty="0">
                <a:solidFill>
                  <a:schemeClr val="tx2"/>
                </a:solidFill>
              </a:rPr>
              <a:t>. </a:t>
            </a: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Pour rappel les </a:t>
            </a:r>
            <a:r>
              <a:rPr lang="en-US" sz="1600" dirty="0" err="1">
                <a:solidFill>
                  <a:schemeClr val="tx2"/>
                </a:solidFill>
              </a:rPr>
              <a:t>horaires</a:t>
            </a:r>
            <a:r>
              <a:rPr lang="en-US" sz="1600" dirty="0">
                <a:solidFill>
                  <a:schemeClr val="tx2"/>
                </a:solidFill>
              </a:rPr>
              <a:t> de la mairie sont : </a:t>
            </a: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Mardi, </a:t>
            </a:r>
            <a:r>
              <a:rPr lang="en-US" sz="1600" dirty="0" err="1">
                <a:solidFill>
                  <a:schemeClr val="tx2"/>
                </a:solidFill>
              </a:rPr>
              <a:t>jeudi</a:t>
            </a:r>
            <a:r>
              <a:rPr lang="en-US" sz="1600" dirty="0">
                <a:solidFill>
                  <a:schemeClr val="tx2"/>
                </a:solidFill>
              </a:rPr>
              <a:t>, </a:t>
            </a:r>
            <a:r>
              <a:rPr lang="en-US" sz="1600" dirty="0" err="1">
                <a:solidFill>
                  <a:schemeClr val="tx2"/>
                </a:solidFill>
              </a:rPr>
              <a:t>vendredi</a:t>
            </a:r>
            <a:r>
              <a:rPr lang="en-US" sz="1600" dirty="0">
                <a:solidFill>
                  <a:schemeClr val="tx2"/>
                </a:solidFill>
              </a:rPr>
              <a:t> Samedi de 9h à 12h</a:t>
            </a: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Il </a:t>
            </a:r>
            <a:r>
              <a:rPr lang="en-US" sz="1600" dirty="0" err="1">
                <a:solidFill>
                  <a:schemeClr val="tx2"/>
                </a:solidFill>
              </a:rPr>
              <a:t>convient</a:t>
            </a:r>
            <a:r>
              <a:rPr lang="en-US" sz="1600" dirty="0">
                <a:solidFill>
                  <a:schemeClr val="tx2"/>
                </a:solidFill>
              </a:rPr>
              <a:t> </a:t>
            </a:r>
            <a:r>
              <a:rPr lang="en-US" sz="1600" dirty="0" err="1">
                <a:solidFill>
                  <a:schemeClr val="tx2"/>
                </a:solidFill>
              </a:rPr>
              <a:t>d’en</a:t>
            </a:r>
            <a:r>
              <a:rPr lang="en-US" sz="1600" dirty="0">
                <a:solidFill>
                  <a:schemeClr val="tx2"/>
                </a:solidFill>
              </a:rPr>
              <a:t> </a:t>
            </a:r>
            <a:r>
              <a:rPr lang="en-US" sz="1600" dirty="0" err="1">
                <a:solidFill>
                  <a:schemeClr val="tx2"/>
                </a:solidFill>
              </a:rPr>
              <a:t>tenir</a:t>
            </a:r>
            <a:r>
              <a:rPr lang="en-US" sz="1600" dirty="0">
                <a:solidFill>
                  <a:schemeClr val="tx2"/>
                </a:solidFill>
              </a:rPr>
              <a:t> </a:t>
            </a:r>
            <a:r>
              <a:rPr lang="en-US" sz="1600" dirty="0" err="1">
                <a:solidFill>
                  <a:schemeClr val="tx2"/>
                </a:solidFill>
              </a:rPr>
              <a:t>compte</a:t>
            </a:r>
            <a:r>
              <a:rPr lang="en-US" sz="1600" dirty="0">
                <a:solidFill>
                  <a:schemeClr val="tx2"/>
                </a:solidFill>
              </a:rPr>
              <a:t> pour le retour de </a:t>
            </a:r>
            <a:r>
              <a:rPr lang="en-US" sz="1600" dirty="0" err="1">
                <a:solidFill>
                  <a:schemeClr val="tx2"/>
                </a:solidFill>
              </a:rPr>
              <a:t>vos</a:t>
            </a:r>
            <a:r>
              <a:rPr lang="en-US" sz="1600" dirty="0">
                <a:solidFill>
                  <a:schemeClr val="tx2"/>
                </a:solidFill>
              </a:rPr>
              <a:t> demandes. Florence est </a:t>
            </a:r>
            <a:r>
              <a:rPr lang="en-US" sz="1600" dirty="0" err="1">
                <a:solidFill>
                  <a:schemeClr val="tx2"/>
                </a:solidFill>
              </a:rPr>
              <a:t>généralement</a:t>
            </a:r>
            <a:r>
              <a:rPr lang="en-US" sz="1600" dirty="0">
                <a:solidFill>
                  <a:schemeClr val="tx2"/>
                </a:solidFill>
              </a:rPr>
              <a:t> très </a:t>
            </a:r>
            <a:r>
              <a:rPr lang="en-US" sz="1600" dirty="0" err="1">
                <a:solidFill>
                  <a:schemeClr val="tx2"/>
                </a:solidFill>
              </a:rPr>
              <a:t>réactive</a:t>
            </a:r>
            <a:r>
              <a:rPr lang="en-US" sz="1600" dirty="0">
                <a:solidFill>
                  <a:schemeClr val="tx2"/>
                </a:solidFill>
              </a:rPr>
              <a:t>.</a:t>
            </a: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buChar char=""/>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buChar char=""/>
            </a:pPr>
            <a:endParaRPr lang="en-US" sz="1100" dirty="0">
              <a:solidFill>
                <a:schemeClr val="tx2"/>
              </a:solidFill>
            </a:endParaRPr>
          </a:p>
        </p:txBody>
      </p:sp>
      <p:pic>
        <p:nvPicPr>
          <p:cNvPr id="19" name="Picture 4" descr="Toile vierge au mur dans un bureau moderne">
            <a:extLst>
              <a:ext uri="{FF2B5EF4-FFF2-40B4-BE49-F238E27FC236}">
                <a16:creationId xmlns:a16="http://schemas.microsoft.com/office/drawing/2014/main" id="{82DF52D5-B63D-153E-4C3A-B6008C31DF8B}"/>
              </a:ext>
            </a:extLst>
          </p:cNvPr>
          <p:cNvPicPr>
            <a:picLocks noChangeAspect="1"/>
          </p:cNvPicPr>
          <p:nvPr/>
        </p:nvPicPr>
        <p:blipFill>
          <a:blip r:embed="rId4"/>
          <a:srcRect l="21774" r="16390" b="1"/>
          <a:stretch/>
        </p:blipFill>
        <p:spPr>
          <a:xfrm>
            <a:off x="8061437" y="2401556"/>
            <a:ext cx="3211495" cy="3466681"/>
          </a:xfrm>
          <a:prstGeom prst="rect">
            <a:avLst/>
          </a:prstGeom>
        </p:spPr>
      </p:pic>
    </p:spTree>
    <p:extLst>
      <p:ext uri="{BB962C8B-B14F-4D97-AF65-F5344CB8AC3E}">
        <p14:creationId xmlns:p14="http://schemas.microsoft.com/office/powerpoint/2010/main" val="33008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D62140-70A6-2393-86BF-709CAA9AD865}"/>
              </a:ext>
            </a:extLst>
          </p:cNvPr>
          <p:cNvSpPr>
            <a:spLocks noGrp="1"/>
          </p:cNvSpPr>
          <p:nvPr>
            <p:ph type="title"/>
          </p:nvPr>
        </p:nvSpPr>
        <p:spPr/>
        <p:txBody>
          <a:bodyPr/>
          <a:lstStyle/>
          <a:p>
            <a:r>
              <a:rPr lang="fr-FR" dirty="0"/>
              <a:t>Pourquoi passer exclusivement par la mairie ? </a:t>
            </a:r>
          </a:p>
        </p:txBody>
      </p:sp>
      <p:pic>
        <p:nvPicPr>
          <p:cNvPr id="3" name="Image 2">
            <a:extLst>
              <a:ext uri="{FF2B5EF4-FFF2-40B4-BE49-F238E27FC236}">
                <a16:creationId xmlns:a16="http://schemas.microsoft.com/office/drawing/2014/main" id="{400A9B9B-D56C-AF74-0232-94C562A17575}"/>
              </a:ext>
            </a:extLst>
          </p:cNvPr>
          <p:cNvPicPr>
            <a:picLocks noChangeAspect="1"/>
          </p:cNvPicPr>
          <p:nvPr/>
        </p:nvPicPr>
        <p:blipFill>
          <a:blip r:embed="rId2"/>
          <a:stretch>
            <a:fillRect/>
          </a:stretch>
        </p:blipFill>
        <p:spPr>
          <a:xfrm>
            <a:off x="4016827" y="1738992"/>
            <a:ext cx="6215743" cy="4661808"/>
          </a:xfrm>
          <a:prstGeom prst="rect">
            <a:avLst/>
          </a:prstGeom>
        </p:spPr>
      </p:pic>
    </p:spTree>
    <p:extLst>
      <p:ext uri="{BB962C8B-B14F-4D97-AF65-F5344CB8AC3E}">
        <p14:creationId xmlns:p14="http://schemas.microsoft.com/office/powerpoint/2010/main" val="4085454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D895241-C8A9-278A-596B-685962C0AA6A}"/>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FF6B2863-419D-3F78-485F-8AD4D1A8C85C}"/>
              </a:ext>
            </a:extLst>
          </p:cNvPr>
          <p:cNvSpPr>
            <a:spLocks noGrp="1"/>
          </p:cNvSpPr>
          <p:nvPr>
            <p:ph type="title"/>
          </p:nvPr>
        </p:nvSpPr>
        <p:spPr>
          <a:xfrm>
            <a:off x="1292679" y="246813"/>
            <a:ext cx="10421226" cy="1485900"/>
          </a:xfrm>
        </p:spPr>
        <p:txBody>
          <a:bodyPr vert="horz" lIns="91440" tIns="45720" rIns="91440" bIns="45720" rtlCol="0" anchor="t">
            <a:normAutofit/>
          </a:bodyPr>
          <a:lstStyle/>
          <a:p>
            <a:r>
              <a:rPr lang="en-US" dirty="0"/>
              <a:t>Prêt des salles : </a:t>
            </a:r>
            <a:r>
              <a:rPr lang="en-US" dirty="0" err="1"/>
              <a:t>Modalités</a:t>
            </a:r>
            <a:r>
              <a:rPr lang="en-US" dirty="0"/>
              <a:t> pratiques suite</a:t>
            </a:r>
          </a:p>
        </p:txBody>
      </p:sp>
      <p:sp>
        <p:nvSpPr>
          <p:cNvPr id="3" name="ZoneTexte 2">
            <a:extLst>
              <a:ext uri="{FF2B5EF4-FFF2-40B4-BE49-F238E27FC236}">
                <a16:creationId xmlns:a16="http://schemas.microsoft.com/office/drawing/2014/main" id="{45DF85A3-E2F1-8BD4-3B90-E66FFA4D3A7F}"/>
              </a:ext>
            </a:extLst>
          </p:cNvPr>
          <p:cNvSpPr txBox="1"/>
          <p:nvPr/>
        </p:nvSpPr>
        <p:spPr>
          <a:xfrm>
            <a:off x="1499506" y="1372731"/>
            <a:ext cx="6176776" cy="4959706"/>
          </a:xfrm>
          <a:prstGeom prst="rect">
            <a:avLst/>
          </a:prstGeom>
        </p:spPr>
        <p:txBody>
          <a:bodyPr vert="horz" lIns="91440" tIns="45720" rIns="91440" bIns="45720" rtlCol="0">
            <a:normAutofit/>
          </a:bodyPr>
          <a:lstStyle/>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buChar char=""/>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Les salles sont mises à disposition GRATUITEMENT. </a:t>
            </a: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285750" indent="-285750" defTabSz="914400">
              <a:lnSpc>
                <a:spcPct val="94000"/>
              </a:lnSpc>
              <a:spcAft>
                <a:spcPts val="200"/>
              </a:spcAft>
              <a:buClr>
                <a:schemeClr val="accent1"/>
              </a:buClr>
              <a:buFont typeface="Wingdings" panose="05000000000000000000" pitchFamily="2" charset="2"/>
              <a:buChar char="v"/>
            </a:pPr>
            <a:r>
              <a:rPr lang="en-US" sz="1600" dirty="0">
                <a:solidFill>
                  <a:schemeClr val="tx2"/>
                </a:solidFill>
              </a:rPr>
              <a:t>Particularité de la salle du bois du Roc : Prêt gratuit une fois par an, </a:t>
            </a:r>
            <a:r>
              <a:rPr lang="en-US" sz="1600" dirty="0" err="1">
                <a:solidFill>
                  <a:schemeClr val="tx2"/>
                </a:solidFill>
              </a:rPr>
              <a:t>en</a:t>
            </a:r>
            <a:r>
              <a:rPr lang="en-US" sz="1600" dirty="0">
                <a:solidFill>
                  <a:schemeClr val="tx2"/>
                </a:solidFill>
              </a:rPr>
              <a:t> </a:t>
            </a:r>
            <a:r>
              <a:rPr lang="en-US" sz="1600" dirty="0" err="1">
                <a:solidFill>
                  <a:schemeClr val="tx2"/>
                </a:solidFill>
              </a:rPr>
              <a:t>fonction</a:t>
            </a:r>
            <a:r>
              <a:rPr lang="en-US" sz="1600" dirty="0">
                <a:solidFill>
                  <a:schemeClr val="tx2"/>
                </a:solidFill>
              </a:rPr>
              <a:t> des </a:t>
            </a:r>
            <a:r>
              <a:rPr lang="en-US" sz="1600" dirty="0" err="1">
                <a:solidFill>
                  <a:schemeClr val="tx2"/>
                </a:solidFill>
              </a:rPr>
              <a:t>disponibilités</a:t>
            </a:r>
            <a:r>
              <a:rPr lang="en-US" sz="1600" dirty="0">
                <a:solidFill>
                  <a:schemeClr val="tx2"/>
                </a:solidFill>
              </a:rPr>
              <a:t>.</a:t>
            </a:r>
          </a:p>
          <a:p>
            <a:pPr marL="384048" indent="-384048" defTabSz="914400">
              <a:lnSpc>
                <a:spcPct val="94000"/>
              </a:lnSpc>
              <a:spcAft>
                <a:spcPts val="200"/>
              </a:spcAft>
              <a:buClr>
                <a:schemeClr val="accent1"/>
              </a:buClr>
              <a:buFont typeface="Franklin Gothic Book" panose="020B0503020102020204" pitchFamily="34" charset="0"/>
              <a:buChar char=""/>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Installation de boite à clés pour simplifier la récupération des clés.</a:t>
            </a: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Les salles devront être restituées propres et rangées. </a:t>
            </a: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Un état des lieux </a:t>
            </a:r>
            <a:r>
              <a:rPr lang="en-US" sz="1600" dirty="0" err="1">
                <a:solidFill>
                  <a:schemeClr val="tx2"/>
                </a:solidFill>
              </a:rPr>
              <a:t>pourra</a:t>
            </a:r>
            <a:r>
              <a:rPr lang="en-US" sz="1600" dirty="0">
                <a:solidFill>
                  <a:schemeClr val="tx2"/>
                </a:solidFill>
              </a:rPr>
              <a:t> être réalisé avec l’un des membres de l’association avec un </a:t>
            </a:r>
            <a:r>
              <a:rPr lang="en-US" sz="1600" dirty="0" err="1">
                <a:solidFill>
                  <a:schemeClr val="tx2"/>
                </a:solidFill>
              </a:rPr>
              <a:t>élu</a:t>
            </a:r>
            <a:r>
              <a:rPr lang="en-US" sz="1600" dirty="0">
                <a:solidFill>
                  <a:schemeClr val="tx2"/>
                </a:solidFill>
              </a:rPr>
              <a:t> </a:t>
            </a:r>
            <a:r>
              <a:rPr lang="en-US" sz="1600" dirty="0" err="1">
                <a:solidFill>
                  <a:schemeClr val="tx2"/>
                </a:solidFill>
              </a:rPr>
              <a:t>ou</a:t>
            </a:r>
            <a:r>
              <a:rPr lang="en-US" sz="1600" dirty="0">
                <a:solidFill>
                  <a:schemeClr val="tx2"/>
                </a:solidFill>
              </a:rPr>
              <a:t> </a:t>
            </a:r>
            <a:r>
              <a:rPr lang="en-US" sz="1600" dirty="0" err="1">
                <a:solidFill>
                  <a:schemeClr val="tx2"/>
                </a:solidFill>
              </a:rPr>
              <a:t>l’agent</a:t>
            </a:r>
            <a:r>
              <a:rPr lang="en-US" sz="1600" dirty="0">
                <a:solidFill>
                  <a:schemeClr val="tx2"/>
                </a:solidFill>
              </a:rPr>
              <a:t> technique. </a:t>
            </a:r>
          </a:p>
          <a:p>
            <a:pPr defTabSz="914400">
              <a:lnSpc>
                <a:spcPct val="94000"/>
              </a:lnSpc>
              <a:spcAft>
                <a:spcPts val="200"/>
              </a:spcAft>
              <a:buClr>
                <a:schemeClr val="accent1"/>
              </a:buClr>
            </a:pPr>
            <a:endParaRPr lang="en-US" sz="1100" dirty="0">
              <a:solidFill>
                <a:schemeClr val="tx2"/>
              </a:solidFill>
            </a:endParaRPr>
          </a:p>
        </p:txBody>
      </p:sp>
      <p:pic>
        <p:nvPicPr>
          <p:cNvPr id="19" name="Picture 4" descr="Toile vierge au mur dans un bureau moderne">
            <a:extLst>
              <a:ext uri="{FF2B5EF4-FFF2-40B4-BE49-F238E27FC236}">
                <a16:creationId xmlns:a16="http://schemas.microsoft.com/office/drawing/2014/main" id="{E3FD6D2B-EDB7-9E8E-67B4-FB5FB1C46C49}"/>
              </a:ext>
            </a:extLst>
          </p:cNvPr>
          <p:cNvPicPr>
            <a:picLocks noChangeAspect="1"/>
          </p:cNvPicPr>
          <p:nvPr/>
        </p:nvPicPr>
        <p:blipFill>
          <a:blip r:embed="rId3"/>
          <a:srcRect l="21774" r="16390" b="1"/>
          <a:stretch/>
        </p:blipFill>
        <p:spPr>
          <a:xfrm>
            <a:off x="8061437" y="2401556"/>
            <a:ext cx="3211495" cy="3466681"/>
          </a:xfrm>
          <a:prstGeom prst="rect">
            <a:avLst/>
          </a:prstGeom>
        </p:spPr>
      </p:pic>
    </p:spTree>
    <p:extLst>
      <p:ext uri="{BB962C8B-B14F-4D97-AF65-F5344CB8AC3E}">
        <p14:creationId xmlns:p14="http://schemas.microsoft.com/office/powerpoint/2010/main" val="2011599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BFFE68-4973-85CC-6050-293352E48518}"/>
              </a:ext>
            </a:extLst>
          </p:cNvPr>
          <p:cNvSpPr>
            <a:spLocks noGrp="1"/>
          </p:cNvSpPr>
          <p:nvPr>
            <p:ph type="title"/>
          </p:nvPr>
        </p:nvSpPr>
        <p:spPr/>
        <p:txBody>
          <a:bodyPr/>
          <a:lstStyle/>
          <a:p>
            <a:r>
              <a:rPr lang="fr-FR" dirty="0"/>
              <a:t>Prêts de salles : A titre de comparaison dans les autres communes</a:t>
            </a:r>
          </a:p>
        </p:txBody>
      </p:sp>
      <p:sp>
        <p:nvSpPr>
          <p:cNvPr id="3" name="Espace réservé du contenu 2">
            <a:extLst>
              <a:ext uri="{FF2B5EF4-FFF2-40B4-BE49-F238E27FC236}">
                <a16:creationId xmlns:a16="http://schemas.microsoft.com/office/drawing/2014/main" id="{95E746E1-B7C3-7A95-6CB5-7A83686D0E8D}"/>
              </a:ext>
            </a:extLst>
          </p:cNvPr>
          <p:cNvSpPr>
            <a:spLocks noGrp="1"/>
          </p:cNvSpPr>
          <p:nvPr>
            <p:ph idx="1"/>
          </p:nvPr>
        </p:nvSpPr>
        <p:spPr/>
        <p:txBody>
          <a:bodyPr/>
          <a:lstStyle/>
          <a:p>
            <a:r>
              <a:rPr lang="fr-FR" dirty="0"/>
              <a:t>Insertion d’un tableau avec le nom des communes et les modalités de prêts</a:t>
            </a:r>
          </a:p>
          <a:p>
            <a:r>
              <a:rPr lang="fr-FR" dirty="0"/>
              <a:t>Infos sur Bouillé </a:t>
            </a:r>
            <a:r>
              <a:rPr lang="fr-FR" dirty="0" err="1"/>
              <a:t>Courdeault</a:t>
            </a:r>
            <a:r>
              <a:rPr lang="fr-FR" dirty="0"/>
              <a:t> </a:t>
            </a:r>
          </a:p>
          <a:p>
            <a:pPr marL="0" indent="0">
              <a:buNone/>
            </a:pPr>
            <a:r>
              <a:rPr lang="fr-FR" dirty="0"/>
              <a:t>	Pour les associations communales et intercommunales</a:t>
            </a:r>
          </a:p>
          <a:p>
            <a:pPr marL="0" indent="0">
              <a:buNone/>
            </a:pPr>
            <a:r>
              <a:rPr lang="fr-FR" dirty="0"/>
              <a:t>		Manifestation à but lucratif la semaine 120 € le WE 200 €</a:t>
            </a:r>
          </a:p>
          <a:p>
            <a:pPr marL="0" indent="0">
              <a:buNone/>
            </a:pPr>
            <a:r>
              <a:rPr lang="fr-FR" dirty="0"/>
              <a:t>		Manifestation à but non lucratif : Gratuit</a:t>
            </a:r>
          </a:p>
          <a:p>
            <a:pPr marL="0" indent="0">
              <a:buNone/>
            </a:pPr>
            <a:r>
              <a:rPr lang="fr-FR" dirty="0"/>
              <a:t>		Chauffage grande salle 50 € semaine WE 70 €</a:t>
            </a:r>
          </a:p>
          <a:p>
            <a:pPr marL="0" indent="0">
              <a:buNone/>
            </a:pPr>
            <a:r>
              <a:rPr lang="fr-FR" dirty="0"/>
              <a:t>		Chauffage petite salle 30 € semaine WE 40 €</a:t>
            </a:r>
          </a:p>
        </p:txBody>
      </p:sp>
    </p:spTree>
    <p:extLst>
      <p:ext uri="{BB962C8B-B14F-4D97-AF65-F5344CB8AC3E}">
        <p14:creationId xmlns:p14="http://schemas.microsoft.com/office/powerpoint/2010/main" val="856261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ECAC6B4-D791-97FB-08A1-37C711EF3B3E}"/>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14A206AC-B644-AAC5-44CE-E37F96E56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B64F7FE8-DB48-760A-46F0-4710A449F7A8}"/>
              </a:ext>
            </a:extLst>
          </p:cNvPr>
          <p:cNvSpPr>
            <a:spLocks noGrp="1"/>
          </p:cNvSpPr>
          <p:nvPr>
            <p:ph type="title"/>
          </p:nvPr>
        </p:nvSpPr>
        <p:spPr>
          <a:xfrm>
            <a:off x="1390650" y="685800"/>
            <a:ext cx="9886950" cy="879653"/>
          </a:xfrm>
        </p:spPr>
        <p:txBody>
          <a:bodyPr vert="horz" lIns="91440" tIns="45720" rIns="91440" bIns="45720" rtlCol="0" anchor="t">
            <a:normAutofit/>
          </a:bodyPr>
          <a:lstStyle/>
          <a:p>
            <a:r>
              <a:rPr lang="en-US" dirty="0"/>
              <a:t>Salle de spectacle</a:t>
            </a:r>
          </a:p>
        </p:txBody>
      </p:sp>
      <p:sp>
        <p:nvSpPr>
          <p:cNvPr id="3" name="ZoneTexte 2">
            <a:extLst>
              <a:ext uri="{FF2B5EF4-FFF2-40B4-BE49-F238E27FC236}">
                <a16:creationId xmlns:a16="http://schemas.microsoft.com/office/drawing/2014/main" id="{7CEF966C-7464-3BBF-07AF-EB05F88B1DA9}"/>
              </a:ext>
            </a:extLst>
          </p:cNvPr>
          <p:cNvSpPr txBox="1"/>
          <p:nvPr/>
        </p:nvSpPr>
        <p:spPr>
          <a:xfrm>
            <a:off x="1390649" y="1514246"/>
            <a:ext cx="6176776" cy="4959706"/>
          </a:xfrm>
          <a:prstGeom prst="rect">
            <a:avLst/>
          </a:prstGeom>
        </p:spPr>
        <p:txBody>
          <a:bodyPr vert="horz" lIns="91440" tIns="45720" rIns="91440" bIns="45720" rtlCol="0">
            <a:normAutofit/>
          </a:bodyPr>
          <a:lstStyle/>
          <a:p>
            <a:pPr defTabSz="914400">
              <a:lnSpc>
                <a:spcPct val="94000"/>
              </a:lnSpc>
              <a:spcAft>
                <a:spcPts val="200"/>
              </a:spcAft>
              <a:buClr>
                <a:schemeClr val="accent1"/>
              </a:buClr>
            </a:pPr>
            <a:endParaRPr lang="en-US" sz="1600" dirty="0">
              <a:solidFill>
                <a:schemeClr val="tx2"/>
              </a:solidFill>
            </a:endParaRPr>
          </a:p>
          <a:p>
            <a:pPr defTabSz="914400">
              <a:lnSpc>
                <a:spcPct val="94000"/>
              </a:lnSpc>
              <a:spcAft>
                <a:spcPts val="200"/>
              </a:spcAft>
              <a:buClr>
                <a:schemeClr val="accent1"/>
              </a:buClr>
            </a:pPr>
            <a:endParaRPr lang="en-US" sz="1600" dirty="0">
              <a:solidFill>
                <a:schemeClr val="tx2"/>
              </a:solidFill>
            </a:endParaRPr>
          </a:p>
          <a:p>
            <a:pPr defTabSz="914400">
              <a:lnSpc>
                <a:spcPct val="94000"/>
              </a:lnSpc>
              <a:spcAft>
                <a:spcPts val="200"/>
              </a:spcAft>
              <a:buClr>
                <a:schemeClr val="accent1"/>
              </a:buClr>
            </a:pPr>
            <a:r>
              <a:rPr lang="en-US" sz="1600" dirty="0">
                <a:solidFill>
                  <a:schemeClr val="tx2"/>
                </a:solidFill>
              </a:rPr>
              <a:t>Cette salle est actuellement un espace de stokage pour l’institutrice et l’association des parents d’élèves.</a:t>
            </a:r>
          </a:p>
          <a:p>
            <a:pPr defTabSz="914400">
              <a:lnSpc>
                <a:spcPct val="94000"/>
              </a:lnSpc>
              <a:spcAft>
                <a:spcPts val="200"/>
              </a:spcAft>
              <a:buClr>
                <a:schemeClr val="accent1"/>
              </a:buClr>
            </a:pPr>
            <a:endParaRPr lang="en-US" sz="1600" dirty="0">
              <a:solidFill>
                <a:schemeClr val="tx2"/>
              </a:solidFill>
            </a:endParaRPr>
          </a:p>
          <a:p>
            <a:pPr defTabSz="914400">
              <a:lnSpc>
                <a:spcPct val="94000"/>
              </a:lnSpc>
              <a:spcAft>
                <a:spcPts val="200"/>
              </a:spcAft>
              <a:buClr>
                <a:schemeClr val="accent1"/>
              </a:buClr>
            </a:pPr>
            <a:r>
              <a:rPr lang="en-US" sz="1600" dirty="0">
                <a:solidFill>
                  <a:schemeClr val="tx2"/>
                </a:solidFill>
              </a:rPr>
              <a:t>Nous </a:t>
            </a:r>
            <a:r>
              <a:rPr lang="en-US" sz="1600" dirty="0" err="1">
                <a:solidFill>
                  <a:schemeClr val="tx2"/>
                </a:solidFill>
              </a:rPr>
              <a:t>souhaitons</a:t>
            </a:r>
            <a:r>
              <a:rPr lang="en-US" sz="1600" dirty="0">
                <a:solidFill>
                  <a:schemeClr val="tx2"/>
                </a:solidFill>
              </a:rPr>
              <a:t> </a:t>
            </a:r>
            <a:r>
              <a:rPr lang="en-US" sz="1600" dirty="0" err="1">
                <a:solidFill>
                  <a:schemeClr val="tx2"/>
                </a:solidFill>
              </a:rPr>
              <a:t>lui</a:t>
            </a:r>
            <a:r>
              <a:rPr lang="en-US" sz="1600" dirty="0">
                <a:solidFill>
                  <a:schemeClr val="tx2"/>
                </a:solidFill>
              </a:rPr>
              <a:t> </a:t>
            </a:r>
            <a:r>
              <a:rPr lang="en-US" sz="1600" dirty="0" err="1">
                <a:solidFill>
                  <a:schemeClr val="tx2"/>
                </a:solidFill>
              </a:rPr>
              <a:t>redonner</a:t>
            </a:r>
            <a:r>
              <a:rPr lang="en-US" sz="1600" dirty="0">
                <a:solidFill>
                  <a:schemeClr val="tx2"/>
                </a:solidFill>
              </a:rPr>
              <a:t> </a:t>
            </a:r>
            <a:r>
              <a:rPr lang="en-US" sz="1600" dirty="0" err="1">
                <a:solidFill>
                  <a:schemeClr val="tx2"/>
                </a:solidFill>
              </a:rPr>
              <a:t>sa</a:t>
            </a:r>
            <a:r>
              <a:rPr lang="en-US" sz="1600" dirty="0">
                <a:solidFill>
                  <a:schemeClr val="tx2"/>
                </a:solidFill>
              </a:rPr>
              <a:t> </a:t>
            </a:r>
            <a:r>
              <a:rPr lang="en-US" sz="1600" dirty="0" err="1">
                <a:solidFill>
                  <a:schemeClr val="tx2"/>
                </a:solidFill>
              </a:rPr>
              <a:t>véritable</a:t>
            </a:r>
            <a:r>
              <a:rPr lang="en-US" sz="1600" dirty="0">
                <a:solidFill>
                  <a:schemeClr val="tx2"/>
                </a:solidFill>
              </a:rPr>
              <a:t> </a:t>
            </a:r>
            <a:r>
              <a:rPr lang="en-US" sz="1600" dirty="0" err="1">
                <a:solidFill>
                  <a:schemeClr val="tx2"/>
                </a:solidFill>
              </a:rPr>
              <a:t>fonction</a:t>
            </a:r>
            <a:r>
              <a:rPr lang="en-US" sz="1600" dirty="0">
                <a:solidFill>
                  <a:schemeClr val="tx2"/>
                </a:solidFill>
              </a:rPr>
              <a:t> et la </a:t>
            </a:r>
            <a:r>
              <a:rPr lang="en-US" sz="1600" dirty="0" err="1">
                <a:solidFill>
                  <a:schemeClr val="tx2"/>
                </a:solidFill>
              </a:rPr>
              <a:t>rendre</a:t>
            </a:r>
            <a:r>
              <a:rPr lang="en-US" sz="1600" dirty="0">
                <a:solidFill>
                  <a:schemeClr val="tx2"/>
                </a:solidFill>
              </a:rPr>
              <a:t> accessible à </a:t>
            </a:r>
            <a:r>
              <a:rPr lang="en-US" sz="1600" dirty="0" err="1">
                <a:solidFill>
                  <a:schemeClr val="tx2"/>
                </a:solidFill>
              </a:rPr>
              <a:t>toutes</a:t>
            </a:r>
            <a:r>
              <a:rPr lang="en-US" sz="1600" dirty="0">
                <a:solidFill>
                  <a:schemeClr val="tx2"/>
                </a:solidFill>
              </a:rPr>
              <a:t> les associations pour des spectacles et </a:t>
            </a:r>
            <a:r>
              <a:rPr lang="en-US" sz="1600" dirty="0" err="1">
                <a:solidFill>
                  <a:schemeClr val="tx2"/>
                </a:solidFill>
              </a:rPr>
              <a:t>autres</a:t>
            </a:r>
            <a:r>
              <a:rPr lang="en-US" sz="1600" dirty="0">
                <a:solidFill>
                  <a:schemeClr val="tx2"/>
                </a:solidFill>
              </a:rPr>
              <a:t> manifestations.</a:t>
            </a: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L’APE dispose gratuitement et exclusivement du local de l’ancienne poste.</a:t>
            </a: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Pour </a:t>
            </a:r>
            <a:r>
              <a:rPr lang="en-US" sz="1600" dirty="0" err="1">
                <a:solidFill>
                  <a:schemeClr val="tx2"/>
                </a:solidFill>
              </a:rPr>
              <a:t>lui</a:t>
            </a:r>
            <a:r>
              <a:rPr lang="en-US" sz="1600" dirty="0">
                <a:solidFill>
                  <a:schemeClr val="tx2"/>
                </a:solidFill>
              </a:rPr>
              <a:t> permettre d’être totalement autonome sur la gestion des locations des tables et des chaises, il a </a:t>
            </a:r>
            <a:r>
              <a:rPr lang="en-US" sz="1600" dirty="0" err="1">
                <a:solidFill>
                  <a:schemeClr val="tx2"/>
                </a:solidFill>
              </a:rPr>
              <a:t>été</a:t>
            </a:r>
            <a:r>
              <a:rPr lang="en-US" sz="1600" dirty="0">
                <a:solidFill>
                  <a:schemeClr val="tx2"/>
                </a:solidFill>
              </a:rPr>
              <a:t> </a:t>
            </a:r>
            <a:r>
              <a:rPr lang="en-US" sz="1600" dirty="0" err="1">
                <a:solidFill>
                  <a:schemeClr val="tx2"/>
                </a:solidFill>
              </a:rPr>
              <a:t>proposé</a:t>
            </a:r>
            <a:r>
              <a:rPr lang="en-US" sz="1600" dirty="0">
                <a:solidFill>
                  <a:schemeClr val="tx2"/>
                </a:solidFill>
              </a:rPr>
              <a:t> de </a:t>
            </a:r>
            <a:r>
              <a:rPr lang="en-US" sz="1600" dirty="0" err="1">
                <a:solidFill>
                  <a:schemeClr val="tx2"/>
                </a:solidFill>
              </a:rPr>
              <a:t>procéder</a:t>
            </a:r>
            <a:r>
              <a:rPr lang="en-US" sz="1600" dirty="0">
                <a:solidFill>
                  <a:schemeClr val="tx2"/>
                </a:solidFill>
              </a:rPr>
              <a:t> au </a:t>
            </a:r>
            <a:r>
              <a:rPr lang="en-US" sz="1600" dirty="0" err="1">
                <a:solidFill>
                  <a:schemeClr val="tx2"/>
                </a:solidFill>
              </a:rPr>
              <a:t>réaménagement</a:t>
            </a:r>
            <a:r>
              <a:rPr lang="en-US" sz="1600" dirty="0">
                <a:solidFill>
                  <a:schemeClr val="tx2"/>
                </a:solidFill>
              </a:rPr>
              <a:t> du local (</a:t>
            </a:r>
            <a:r>
              <a:rPr lang="en-US" sz="1600" dirty="0" err="1">
                <a:solidFill>
                  <a:schemeClr val="tx2"/>
                </a:solidFill>
              </a:rPr>
              <a:t>ouverture</a:t>
            </a:r>
            <a:r>
              <a:rPr lang="en-US" sz="1600" dirty="0">
                <a:solidFill>
                  <a:schemeClr val="tx2"/>
                </a:solidFill>
              </a:rPr>
              <a:t> de l’ancienne </a:t>
            </a:r>
            <a:r>
              <a:rPr lang="en-US" sz="1600" dirty="0" err="1">
                <a:solidFill>
                  <a:schemeClr val="tx2"/>
                </a:solidFill>
              </a:rPr>
              <a:t>porte</a:t>
            </a:r>
            <a:r>
              <a:rPr lang="en-US" sz="1600" dirty="0">
                <a:solidFill>
                  <a:schemeClr val="tx2"/>
                </a:solidFill>
              </a:rPr>
              <a:t> de garage) et </a:t>
            </a:r>
            <a:r>
              <a:rPr lang="en-US" sz="1600" dirty="0" err="1">
                <a:solidFill>
                  <a:schemeClr val="tx2"/>
                </a:solidFill>
              </a:rPr>
              <a:t>d’ajouter</a:t>
            </a:r>
            <a:r>
              <a:rPr lang="en-US" sz="1600" dirty="0">
                <a:solidFill>
                  <a:schemeClr val="tx2"/>
                </a:solidFill>
              </a:rPr>
              <a:t> à l’ancienne poste le local </a:t>
            </a:r>
            <a:r>
              <a:rPr lang="en-US" sz="1600" dirty="0" err="1">
                <a:solidFill>
                  <a:schemeClr val="tx2"/>
                </a:solidFill>
              </a:rPr>
              <a:t>attenant</a:t>
            </a:r>
            <a:r>
              <a:rPr lang="en-US" sz="1600" dirty="0">
                <a:solidFill>
                  <a:schemeClr val="tx2"/>
                </a:solidFill>
              </a:rPr>
              <a:t>.</a:t>
            </a: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defTabSz="914400">
              <a:lnSpc>
                <a:spcPct val="94000"/>
              </a:lnSpc>
              <a:spcAft>
                <a:spcPts val="200"/>
              </a:spcAft>
              <a:buClr>
                <a:schemeClr val="accent1"/>
              </a:buClr>
            </a:pPr>
            <a:endParaRPr lang="en-US" sz="1100" dirty="0">
              <a:solidFill>
                <a:schemeClr val="tx2"/>
              </a:solidFill>
            </a:endParaRPr>
          </a:p>
        </p:txBody>
      </p:sp>
      <p:pic>
        <p:nvPicPr>
          <p:cNvPr id="19" name="Picture 4" descr="Toile vierge au mur dans un bureau moderne">
            <a:extLst>
              <a:ext uri="{FF2B5EF4-FFF2-40B4-BE49-F238E27FC236}">
                <a16:creationId xmlns:a16="http://schemas.microsoft.com/office/drawing/2014/main" id="{D3DC9470-3D47-981C-0AEA-F6FEB94BB089}"/>
              </a:ext>
            </a:extLst>
          </p:cNvPr>
          <p:cNvPicPr>
            <a:picLocks noChangeAspect="1"/>
          </p:cNvPicPr>
          <p:nvPr/>
        </p:nvPicPr>
        <p:blipFill>
          <a:blip r:embed="rId3"/>
          <a:srcRect l="21774" r="16390" b="1"/>
          <a:stretch/>
        </p:blipFill>
        <p:spPr>
          <a:xfrm>
            <a:off x="8061437" y="2401556"/>
            <a:ext cx="3211495" cy="3466681"/>
          </a:xfrm>
          <a:prstGeom prst="rect">
            <a:avLst/>
          </a:prstGeom>
        </p:spPr>
      </p:pic>
    </p:spTree>
    <p:extLst>
      <p:ext uri="{BB962C8B-B14F-4D97-AF65-F5344CB8AC3E}">
        <p14:creationId xmlns:p14="http://schemas.microsoft.com/office/powerpoint/2010/main" val="238556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F37FCC3-061E-3523-70B4-841CBD523E2E}"/>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F9746703-9AAF-74DB-F469-990F99D01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6ABB19A1-CA1F-9BD5-BCC7-3B2BBBC324A5}"/>
              </a:ext>
            </a:extLst>
          </p:cNvPr>
          <p:cNvSpPr>
            <a:spLocks noGrp="1"/>
          </p:cNvSpPr>
          <p:nvPr>
            <p:ph type="title"/>
          </p:nvPr>
        </p:nvSpPr>
        <p:spPr>
          <a:xfrm>
            <a:off x="1390650" y="685800"/>
            <a:ext cx="9886950" cy="1485900"/>
          </a:xfrm>
        </p:spPr>
        <p:txBody>
          <a:bodyPr vert="horz" lIns="91440" tIns="45720" rIns="91440" bIns="45720" rtlCol="0" anchor="t">
            <a:normAutofit/>
          </a:bodyPr>
          <a:lstStyle/>
          <a:p>
            <a:r>
              <a:rPr lang="en-US" dirty="0"/>
              <a:t>Prêt de </a:t>
            </a:r>
            <a:r>
              <a:rPr lang="en-US" dirty="0" err="1"/>
              <a:t>matériels</a:t>
            </a:r>
            <a:r>
              <a:rPr lang="en-US" dirty="0"/>
              <a:t> : </a:t>
            </a:r>
            <a:r>
              <a:rPr lang="en-US" dirty="0" err="1"/>
              <a:t>Modalités</a:t>
            </a:r>
            <a:r>
              <a:rPr lang="en-US" dirty="0"/>
              <a:t> pratiques</a:t>
            </a:r>
          </a:p>
        </p:txBody>
      </p:sp>
      <p:sp>
        <p:nvSpPr>
          <p:cNvPr id="3" name="ZoneTexte 2">
            <a:extLst>
              <a:ext uri="{FF2B5EF4-FFF2-40B4-BE49-F238E27FC236}">
                <a16:creationId xmlns:a16="http://schemas.microsoft.com/office/drawing/2014/main" id="{5C468BBF-D849-0DAC-0351-A52E5C6A7DAB}"/>
              </a:ext>
            </a:extLst>
          </p:cNvPr>
          <p:cNvSpPr txBox="1"/>
          <p:nvPr/>
        </p:nvSpPr>
        <p:spPr>
          <a:xfrm>
            <a:off x="1098366" y="2269620"/>
            <a:ext cx="6823119" cy="3902580"/>
          </a:xfrm>
          <a:prstGeom prst="rect">
            <a:avLst/>
          </a:prstGeom>
        </p:spPr>
        <p:txBody>
          <a:bodyPr vert="horz" lIns="91440" tIns="45720" rIns="91440" bIns="45720" rtlCol="0">
            <a:normAutofit/>
          </a:bodyPr>
          <a:lstStyle/>
          <a:p>
            <a:pPr marL="285750" indent="-285750" defTabSz="914400">
              <a:lnSpc>
                <a:spcPct val="94000"/>
              </a:lnSpc>
              <a:spcAft>
                <a:spcPts val="200"/>
              </a:spcAft>
              <a:buClr>
                <a:schemeClr val="accent1"/>
              </a:buClr>
              <a:buFont typeface="Wingdings" panose="05000000000000000000" pitchFamily="2" charset="2"/>
              <a:buChar char="v"/>
            </a:pPr>
            <a:r>
              <a:rPr lang="en-US" sz="1600" dirty="0">
                <a:solidFill>
                  <a:schemeClr val="tx2"/>
                </a:solidFill>
              </a:rPr>
              <a:t>La mairie propose aux associations communales : </a:t>
            </a:r>
          </a:p>
          <a:p>
            <a:pPr marL="384048" indent="-384048" defTabSz="914400">
              <a:lnSpc>
                <a:spcPct val="94000"/>
              </a:lnSpc>
              <a:spcAft>
                <a:spcPts val="200"/>
              </a:spcAft>
              <a:buClr>
                <a:schemeClr val="accent1"/>
              </a:buClr>
              <a:buFont typeface="Franklin Gothic Book" panose="020B0503020102020204" pitchFamily="34" charset="0"/>
              <a:buChar char=""/>
            </a:pPr>
            <a:endParaRPr lang="en-US" sz="1600" dirty="0">
              <a:solidFill>
                <a:schemeClr val="tx2"/>
              </a:solidFill>
            </a:endParaRPr>
          </a:p>
          <a:p>
            <a:pPr marL="285750" lvl="1" indent="-285750" defTabSz="914400">
              <a:lnSpc>
                <a:spcPct val="94000"/>
              </a:lnSpc>
              <a:spcAft>
                <a:spcPts val="200"/>
              </a:spcAft>
              <a:buClr>
                <a:schemeClr val="accent1"/>
              </a:buClr>
              <a:buFont typeface="Wingdings" panose="05000000000000000000" pitchFamily="2" charset="2"/>
              <a:buChar char="Ø"/>
            </a:pPr>
            <a:r>
              <a:rPr lang="en-US" sz="1600" dirty="0">
                <a:solidFill>
                  <a:schemeClr val="tx2"/>
                </a:solidFill>
              </a:rPr>
              <a:t>Un </a:t>
            </a:r>
            <a:r>
              <a:rPr lang="en-US" sz="1600" dirty="0" err="1">
                <a:solidFill>
                  <a:schemeClr val="tx2"/>
                </a:solidFill>
              </a:rPr>
              <a:t>vidéoprojecteur</a:t>
            </a:r>
            <a:endParaRPr lang="en-US" sz="1600" dirty="0">
              <a:solidFill>
                <a:schemeClr val="tx2"/>
              </a:solidFill>
            </a:endParaRPr>
          </a:p>
          <a:p>
            <a:pPr marL="285750" lvl="1" indent="-285750" defTabSz="914400">
              <a:lnSpc>
                <a:spcPct val="94000"/>
              </a:lnSpc>
              <a:spcAft>
                <a:spcPts val="200"/>
              </a:spcAft>
              <a:buClr>
                <a:schemeClr val="accent1"/>
              </a:buClr>
              <a:buFont typeface="Wingdings" panose="05000000000000000000" pitchFamily="2" charset="2"/>
              <a:buChar char="Ø"/>
            </a:pPr>
            <a:r>
              <a:rPr lang="en-US" sz="1600" dirty="0">
                <a:solidFill>
                  <a:schemeClr val="tx2"/>
                </a:solidFill>
              </a:rPr>
              <a:t>Les </a:t>
            </a:r>
            <a:r>
              <a:rPr lang="en-US" sz="1600" dirty="0" err="1">
                <a:solidFill>
                  <a:schemeClr val="tx2"/>
                </a:solidFill>
              </a:rPr>
              <a:t>gobelets</a:t>
            </a:r>
            <a:r>
              <a:rPr lang="en-US" sz="1600" dirty="0">
                <a:solidFill>
                  <a:schemeClr val="tx2"/>
                </a:solidFill>
              </a:rPr>
              <a:t> </a:t>
            </a:r>
            <a:r>
              <a:rPr lang="en-US" sz="1600" dirty="0" err="1">
                <a:solidFill>
                  <a:schemeClr val="tx2"/>
                </a:solidFill>
              </a:rPr>
              <a:t>floqués</a:t>
            </a:r>
            <a:r>
              <a:rPr lang="en-US" sz="1600" dirty="0">
                <a:solidFill>
                  <a:schemeClr val="tx2"/>
                </a:solidFill>
              </a:rPr>
              <a:t> du logo de la commune</a:t>
            </a:r>
          </a:p>
          <a:p>
            <a:pPr marL="285750" lvl="1" indent="-285750" defTabSz="914400">
              <a:lnSpc>
                <a:spcPct val="94000"/>
              </a:lnSpc>
              <a:spcAft>
                <a:spcPts val="200"/>
              </a:spcAft>
              <a:buClr>
                <a:schemeClr val="accent1"/>
              </a:buClr>
              <a:buFont typeface="Wingdings" panose="05000000000000000000" pitchFamily="2" charset="2"/>
              <a:buChar char="Ø"/>
            </a:pPr>
            <a:r>
              <a:rPr lang="en-US" sz="1600" dirty="0">
                <a:solidFill>
                  <a:schemeClr val="tx2"/>
                </a:solidFill>
              </a:rPr>
              <a:t>De 6 </a:t>
            </a:r>
            <a:r>
              <a:rPr lang="en-US" sz="1600" dirty="0" err="1">
                <a:solidFill>
                  <a:schemeClr val="tx2"/>
                </a:solidFill>
              </a:rPr>
              <a:t>manges-debout</a:t>
            </a:r>
            <a:endParaRPr lang="en-US" sz="1600" dirty="0">
              <a:solidFill>
                <a:schemeClr val="tx2"/>
              </a:solidFill>
            </a:endParaRPr>
          </a:p>
          <a:p>
            <a:pPr marL="285750" lvl="1" indent="-285750" defTabSz="914400">
              <a:lnSpc>
                <a:spcPct val="94000"/>
              </a:lnSpc>
              <a:spcAft>
                <a:spcPts val="200"/>
              </a:spcAft>
              <a:buClr>
                <a:schemeClr val="accent1"/>
              </a:buClr>
              <a:buFont typeface="Wingdings" panose="05000000000000000000" pitchFamily="2" charset="2"/>
              <a:buChar char="Ø"/>
            </a:pPr>
            <a:r>
              <a:rPr lang="en-US" sz="1600" dirty="0">
                <a:solidFill>
                  <a:schemeClr val="tx2"/>
                </a:solidFill>
              </a:rPr>
              <a:t>Un </a:t>
            </a:r>
            <a:r>
              <a:rPr lang="en-US" sz="1600" dirty="0" err="1">
                <a:solidFill>
                  <a:schemeClr val="tx2"/>
                </a:solidFill>
              </a:rPr>
              <a:t>mixeur</a:t>
            </a:r>
            <a:r>
              <a:rPr lang="en-US" sz="1600" dirty="0">
                <a:solidFill>
                  <a:schemeClr val="tx2"/>
                </a:solidFill>
              </a:rPr>
              <a:t> </a:t>
            </a:r>
          </a:p>
          <a:p>
            <a:pPr marL="0" lvl="1" defTabSz="914400">
              <a:lnSpc>
                <a:spcPct val="94000"/>
              </a:lnSpc>
              <a:spcAft>
                <a:spcPts val="200"/>
              </a:spcAft>
              <a:buClr>
                <a:schemeClr val="accent1"/>
              </a:buClr>
            </a:pPr>
            <a:endParaRPr lang="en-US" sz="1600" dirty="0">
              <a:solidFill>
                <a:schemeClr val="tx2"/>
              </a:solidFill>
            </a:endParaRPr>
          </a:p>
          <a:p>
            <a:pPr marL="0" lvl="1" defTabSz="914400">
              <a:lnSpc>
                <a:spcPct val="94000"/>
              </a:lnSpc>
              <a:spcAft>
                <a:spcPts val="200"/>
              </a:spcAft>
              <a:buClr>
                <a:schemeClr val="accent1"/>
              </a:buClr>
            </a:pPr>
            <a:r>
              <a:rPr lang="en-US" sz="1600" dirty="0">
                <a:solidFill>
                  <a:schemeClr val="tx2"/>
                </a:solidFill>
              </a:rPr>
              <a:t>Compléter la convention et la joindre avec le formulaire SEPA et un RIB pour prélèvement </a:t>
            </a:r>
            <a:r>
              <a:rPr lang="en-US" sz="1600" dirty="0" err="1">
                <a:solidFill>
                  <a:schemeClr val="tx2"/>
                </a:solidFill>
              </a:rPr>
              <a:t>en</a:t>
            </a:r>
            <a:r>
              <a:rPr lang="en-US" sz="1600" dirty="0">
                <a:solidFill>
                  <a:schemeClr val="tx2"/>
                </a:solidFill>
              </a:rPr>
              <a:t> </a:t>
            </a:r>
            <a:r>
              <a:rPr lang="en-US" sz="1600" dirty="0" err="1">
                <a:solidFill>
                  <a:schemeClr val="tx2"/>
                </a:solidFill>
              </a:rPr>
              <a:t>cas</a:t>
            </a:r>
            <a:r>
              <a:rPr lang="en-US" sz="1600" dirty="0">
                <a:solidFill>
                  <a:schemeClr val="tx2"/>
                </a:solidFill>
              </a:rPr>
              <a:t> de casse.</a:t>
            </a:r>
          </a:p>
          <a:p>
            <a:pPr marL="384048" lvl="1" indent="-384048" defTabSz="914400">
              <a:lnSpc>
                <a:spcPct val="94000"/>
              </a:lnSpc>
              <a:spcAft>
                <a:spcPts val="200"/>
              </a:spcAft>
              <a:buClr>
                <a:schemeClr val="accent1"/>
              </a:buClr>
              <a:buFont typeface="Franklin Gothic Book" panose="020B0503020102020204" pitchFamily="34" charset="0"/>
              <a:buChar char=""/>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Passer exclusivement par l’adresse mail de la mairie : </a:t>
            </a:r>
            <a:r>
              <a:rPr lang="en-US" sz="1600" dirty="0">
                <a:solidFill>
                  <a:schemeClr val="tx2"/>
                </a:solidFill>
                <a:hlinkClick r:id="rId3"/>
              </a:rPr>
              <a:t>a</a:t>
            </a:r>
            <a:r>
              <a:rPr lang="en-US" sz="1600" dirty="0">
                <a:solidFill>
                  <a:schemeClr val="tx2"/>
                </a:solidFill>
                <a:hlinkClick r:id="rId3"/>
              </a:rPr>
              <a:t>ccueil@puydeserre.fr</a:t>
            </a:r>
            <a:r>
              <a:rPr lang="en-US" sz="1600" dirty="0">
                <a:solidFill>
                  <a:schemeClr val="tx2"/>
                </a:solidFill>
              </a:rPr>
              <a:t>	</a:t>
            </a:r>
          </a:p>
          <a:p>
            <a:pPr marL="384048" indent="-384048" defTabSz="914400">
              <a:lnSpc>
                <a:spcPct val="94000"/>
              </a:lnSpc>
              <a:spcAft>
                <a:spcPts val="200"/>
              </a:spcAft>
              <a:buClr>
                <a:schemeClr val="accent1"/>
              </a:buClr>
              <a:buFont typeface="Franklin Gothic Book" panose="020B0503020102020204" pitchFamily="34" charset="0"/>
              <a:buChar char=""/>
            </a:pPr>
            <a:endParaRPr lang="en-US" sz="1600" dirty="0">
              <a:solidFill>
                <a:schemeClr val="tx2"/>
              </a:solidFill>
            </a:endParaRPr>
          </a:p>
          <a:p>
            <a:pPr marL="384048" indent="-384048" defTabSz="914400">
              <a:lnSpc>
                <a:spcPct val="94000"/>
              </a:lnSpc>
              <a:spcAft>
                <a:spcPts val="200"/>
              </a:spcAft>
              <a:buClr>
                <a:schemeClr val="accent1"/>
              </a:buClr>
              <a:buFont typeface="Franklin Gothic Book" panose="020B0503020102020204" pitchFamily="34" charset="0"/>
            </a:pPr>
            <a:r>
              <a:rPr lang="en-US" sz="1600" dirty="0">
                <a:solidFill>
                  <a:schemeClr val="tx2"/>
                </a:solidFill>
              </a:rPr>
              <a:t>C’est la secrétaire d’accueil gère le planning les demandes.</a:t>
            </a:r>
          </a:p>
          <a:p>
            <a:pPr marL="384048" indent="-384048" defTabSz="914400">
              <a:lnSpc>
                <a:spcPct val="94000"/>
              </a:lnSpc>
              <a:spcAft>
                <a:spcPts val="200"/>
              </a:spcAft>
              <a:buClr>
                <a:schemeClr val="accent1"/>
              </a:buClr>
              <a:buFont typeface="Franklin Gothic Book" panose="020B0503020102020204" pitchFamily="34" charset="0"/>
            </a:pPr>
            <a:endParaRPr lang="en-US" sz="1600" dirty="0">
              <a:solidFill>
                <a:schemeClr val="tx2"/>
              </a:solidFill>
            </a:endParaRPr>
          </a:p>
          <a:p>
            <a:pPr defTabSz="914400">
              <a:lnSpc>
                <a:spcPct val="94000"/>
              </a:lnSpc>
              <a:spcAft>
                <a:spcPts val="200"/>
              </a:spcAft>
              <a:buClr>
                <a:schemeClr val="accent1"/>
              </a:buClr>
            </a:pPr>
            <a:endParaRPr lang="en-US" sz="1600" dirty="0">
              <a:solidFill>
                <a:schemeClr val="tx2"/>
              </a:solidFill>
            </a:endParaRPr>
          </a:p>
          <a:p>
            <a:pPr defTabSz="914400">
              <a:lnSpc>
                <a:spcPct val="94000"/>
              </a:lnSpc>
              <a:spcAft>
                <a:spcPts val="200"/>
              </a:spcAft>
              <a:buClr>
                <a:schemeClr val="accent1"/>
              </a:buClr>
            </a:pPr>
            <a:endParaRPr lang="en-US" sz="1100" dirty="0">
              <a:solidFill>
                <a:schemeClr val="tx2"/>
              </a:solidFill>
            </a:endParaRPr>
          </a:p>
        </p:txBody>
      </p:sp>
      <p:pic>
        <p:nvPicPr>
          <p:cNvPr id="19" name="Picture 4" descr="Toile vierge au mur dans un bureau moderne">
            <a:extLst>
              <a:ext uri="{FF2B5EF4-FFF2-40B4-BE49-F238E27FC236}">
                <a16:creationId xmlns:a16="http://schemas.microsoft.com/office/drawing/2014/main" id="{3EF155AE-B543-29DE-FE7E-53A45A892600}"/>
              </a:ext>
            </a:extLst>
          </p:cNvPr>
          <p:cNvPicPr>
            <a:picLocks noChangeAspect="1"/>
          </p:cNvPicPr>
          <p:nvPr/>
        </p:nvPicPr>
        <p:blipFill>
          <a:blip r:embed="rId4"/>
          <a:srcRect l="21774" r="16390" b="1"/>
          <a:stretch/>
        </p:blipFill>
        <p:spPr>
          <a:xfrm>
            <a:off x="8061437" y="2401556"/>
            <a:ext cx="3211495" cy="3466681"/>
          </a:xfrm>
          <a:prstGeom prst="rect">
            <a:avLst/>
          </a:prstGeom>
        </p:spPr>
      </p:pic>
    </p:spTree>
    <p:extLst>
      <p:ext uri="{BB962C8B-B14F-4D97-AF65-F5344CB8AC3E}">
        <p14:creationId xmlns:p14="http://schemas.microsoft.com/office/powerpoint/2010/main" val="637242189"/>
      </p:ext>
    </p:extLst>
  </p:cSld>
  <p:clrMapOvr>
    <a:masterClrMapping/>
  </p:clrMapOvr>
</p:sld>
</file>

<file path=ppt/theme/theme1.xml><?xml version="1.0" encoding="utf-8"?>
<a:theme xmlns:a="http://schemas.openxmlformats.org/drawingml/2006/main" name="Cadrage">
  <a:themeElements>
    <a:clrScheme name="Cadrage">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adrag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dra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E577E783-5AB8-45E6-9E56-AE40075231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B9BFA2-1FA5-44A1-B975-10D6BF58ECD0}">
  <ds:schemaRefs>
    <ds:schemaRef ds:uri="http://schemas.microsoft.com/sharepoint/v3/contenttype/forms"/>
  </ds:schemaRefs>
</ds:datastoreItem>
</file>

<file path=customXml/itemProps3.xml><?xml version="1.0" encoding="utf-8"?>
<ds:datastoreItem xmlns:ds="http://schemas.openxmlformats.org/officeDocument/2006/customXml" ds:itemID="{30541854-87B3-4953-A183-EF3BD285377B}">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TM10001105[[fn=Cadrage]]</Template>
  <TotalTime>642</TotalTime>
  <Words>897</Words>
  <Application>Microsoft Office PowerPoint</Application>
  <PresentationFormat>Grand écran</PresentationFormat>
  <Paragraphs>134</Paragraphs>
  <Slides>13</Slides>
  <Notes>11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13</vt:i4>
      </vt:variant>
    </vt:vector>
  </HeadingPairs>
  <TitlesOfParts>
    <vt:vector size="17" baseType="lpstr">
      <vt:lpstr>Calibri</vt:lpstr>
      <vt:lpstr>Franklin Gothic Book</vt:lpstr>
      <vt:lpstr>Wingdings</vt:lpstr>
      <vt:lpstr>Cadrage</vt:lpstr>
      <vt:lpstr>Réunion des associations commune de Puy de Serre</vt:lpstr>
      <vt:lpstr>Accompagner le dynamisme associatif de la commune. </vt:lpstr>
      <vt:lpstr>    Sommaire    - Modalités pratiques de prêts de salles  - Modalités pratiques de prêts de matériels  - Communication des associations  - Formation pour les bénévoles associatifs </vt:lpstr>
      <vt:lpstr>Prêt des salles : Modalités pratiques</vt:lpstr>
      <vt:lpstr>Pourquoi passer exclusivement par la mairie ? </vt:lpstr>
      <vt:lpstr>Prêt des salles : Modalités pratiques suite</vt:lpstr>
      <vt:lpstr>Prêts de salles : A titre de comparaison dans les autres communes</vt:lpstr>
      <vt:lpstr>Salle de spectacle</vt:lpstr>
      <vt:lpstr>Prêt de matériels : Modalités pratiques</vt:lpstr>
      <vt:lpstr>Prêt de matériels d’autres possibilités…</vt:lpstr>
      <vt:lpstr>Communication des associations</vt:lpstr>
      <vt:lpstr>      FORMATION GRATUITES pour les dirigeants et les bénévoles  Organisée par la maison départementale des associations de Vendée en partenariat avec le Crédit Mutuel au 34 rue Léandre Merlet LA ROCHE SUR YON.  1- Quelles obligations règlementaires (03/02/25)  2- Comment adopter une stratégie de communication ? (10/03/25)  3- Quels sont les atouts du numérique ? (28/04/25)  4- Comment mobiliser une équipe de bénévoles ? (12/05/25)  5- Quel cadre financier et comptable ? (06/10/25)  6- Comment diversifier nos ressources ? (17/11/25)  Pour plus d’information contactez le 02.51.41.30.62 ou formations@mdavendee.fr  </vt:lpstr>
      <vt:lpstr>Questions-reponses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catherine masson</dc:creator>
  <cp:lastModifiedBy>catherine masson</cp:lastModifiedBy>
  <cp:revision>24</cp:revision>
  <dcterms:created xsi:type="dcterms:W3CDTF">2024-12-14T10:42:57Z</dcterms:created>
  <dcterms:modified xsi:type="dcterms:W3CDTF">2025-09-24T14:45:04Z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